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lvl="0">
      <a:defRPr lang="ja-JP"/>
    </a:defPPr>
    <a:lvl1pPr lvl="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lvl="5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lvl="6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lvl="7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lvl="8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3">
          <p15:clr>
            <a:srgbClr val="A4A3A4"/>
          </p15:clr>
        </p15:guide>
        <p15:guide id="2" pos="3749">
          <p15:clr>
            <a:srgbClr val="A4A3A4"/>
          </p15:clr>
        </p15:guide>
        <p15:guide id="3" orient="horz" pos="2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3113"/>
        <p:guide pos="3749"/>
        <p:guide orient="horz" pos="2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2022/10/15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グループ化 65"/>
          <p:cNvGrpSpPr/>
          <p:nvPr/>
        </p:nvGrpSpPr>
        <p:grpSpPr>
          <a:xfrm>
            <a:off x="2795508" y="5085184"/>
            <a:ext cx="6600984" cy="1374968"/>
            <a:chOff x="3718704" y="3669769"/>
            <a:chExt cx="6600984" cy="1374968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3718704" y="3669769"/>
              <a:ext cx="1360125" cy="1374968"/>
              <a:chOff x="2135560" y="3638357"/>
              <a:chExt cx="1360125" cy="1374968"/>
            </a:xfrm>
          </p:grpSpPr>
          <p:sp>
            <p:nvSpPr>
              <p:cNvPr id="43" name="二等辺三角形 42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4" name="二等辺三角形 43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7" name="グループ化 56"/>
            <p:cNvGrpSpPr/>
            <p:nvPr/>
          </p:nvGrpSpPr>
          <p:grpSpPr>
            <a:xfrm>
              <a:off x="4510276" y="3669769"/>
              <a:ext cx="1360125" cy="1374968"/>
              <a:chOff x="2135560" y="3638357"/>
              <a:chExt cx="1360125" cy="1374968"/>
            </a:xfrm>
            <a:solidFill>
              <a:srgbClr val="FF3399"/>
            </a:solidFill>
          </p:grpSpPr>
          <p:sp>
            <p:nvSpPr>
              <p:cNvPr id="58" name="二等辺三角形 57"/>
              <p:cNvSpPr/>
              <p:nvPr/>
            </p:nvSpPr>
            <p:spPr>
              <a:xfrm>
                <a:off x="2135560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9" name="二等辺三角形 58"/>
              <p:cNvSpPr/>
              <p:nvPr/>
            </p:nvSpPr>
            <p:spPr>
              <a:xfrm rot="19194193">
                <a:off x="2855143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5793273" y="3669769"/>
              <a:ext cx="1360125" cy="1374968"/>
              <a:chOff x="2626985" y="3638357"/>
              <a:chExt cx="1360125" cy="1374968"/>
            </a:xfrm>
          </p:grpSpPr>
          <p:sp>
            <p:nvSpPr>
              <p:cNvPr id="46" name="二等辺三角形 45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47" name="二等辺三角形 46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6584845" y="3669769"/>
              <a:ext cx="1360125" cy="1374968"/>
              <a:chOff x="2626985" y="3638357"/>
              <a:chExt cx="1360125" cy="1374968"/>
            </a:xfrm>
            <a:solidFill>
              <a:srgbClr val="FF3399"/>
            </a:solidFill>
          </p:grpSpPr>
          <p:sp>
            <p:nvSpPr>
              <p:cNvPr id="61" name="二等辺三角形 60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62" name="二等辺三角形 61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>
              <a:off x="7376417" y="3669769"/>
              <a:ext cx="1360125" cy="1374968"/>
              <a:chOff x="2626985" y="3638357"/>
              <a:chExt cx="1360125" cy="1374968"/>
            </a:xfrm>
          </p:grpSpPr>
          <p:sp>
            <p:nvSpPr>
              <p:cNvPr id="49" name="二等辺三角形 48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lvl="0" algn="ctr"/>
                <a:endParaRPr kumimoji="0" lang="ja-JP" altLang="en-US" sz="2000" kern="0" dirty="0">
                  <a:solidFill>
                    <a:srgbClr val="FFFFFF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0" name="二等辺三角形 49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3" name="グループ化 62"/>
            <p:cNvGrpSpPr/>
            <p:nvPr/>
          </p:nvGrpSpPr>
          <p:grpSpPr>
            <a:xfrm>
              <a:off x="8167989" y="3669769"/>
              <a:ext cx="1360125" cy="1374968"/>
              <a:chOff x="2626985" y="3638357"/>
              <a:chExt cx="1360125" cy="1374968"/>
            </a:xfrm>
            <a:solidFill>
              <a:srgbClr val="FF3399"/>
            </a:solidFill>
          </p:grpSpPr>
          <p:sp>
            <p:nvSpPr>
              <p:cNvPr id="64" name="二等辺三角形 63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grpFill/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algn="ctr"/>
                <a:endParaRPr kumimoji="0" lang="ja-JP" altLang="en-US" sz="2000" kern="0" dirty="0">
                  <a:solidFill>
                    <a:schemeClr val="bg1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65" name="二等辺三角形 64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FF0582"/>
              </a:solidFill>
              <a:ln w="28575">
                <a:solidFill>
                  <a:srgbClr val="FF0582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51" name="グループ化 50"/>
            <p:cNvGrpSpPr/>
            <p:nvPr/>
          </p:nvGrpSpPr>
          <p:grpSpPr>
            <a:xfrm>
              <a:off x="8959563" y="3669769"/>
              <a:ext cx="1360125" cy="1374968"/>
              <a:chOff x="2626985" y="3638357"/>
              <a:chExt cx="1360125" cy="1374968"/>
            </a:xfrm>
          </p:grpSpPr>
          <p:sp>
            <p:nvSpPr>
              <p:cNvPr id="52" name="二等辺三角形 51"/>
              <p:cNvSpPr/>
              <p:nvPr/>
            </p:nvSpPr>
            <p:spPr>
              <a:xfrm>
                <a:off x="2626985" y="3789040"/>
                <a:ext cx="1224136" cy="1224285"/>
              </a:xfrm>
              <a:prstGeom prst="triangle">
                <a:avLst/>
              </a:prstGeom>
              <a:solidFill>
                <a:srgbClr val="92D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b"/>
              <a:lstStyle/>
              <a:p>
                <a:pPr lvl="0" algn="ctr"/>
                <a:endParaRPr kumimoji="0" lang="ja-JP" altLang="en-US" sz="2000" kern="0" dirty="0">
                  <a:solidFill>
                    <a:srgbClr val="FFFFFF"/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endParaRPr>
              </a:p>
            </p:txBody>
          </p:sp>
          <p:sp>
            <p:nvSpPr>
              <p:cNvPr id="53" name="二等辺三角形 52"/>
              <p:cNvSpPr/>
              <p:nvPr/>
            </p:nvSpPr>
            <p:spPr>
              <a:xfrm rot="19194193">
                <a:off x="3346568" y="3638357"/>
                <a:ext cx="640542" cy="1326038"/>
              </a:xfrm>
              <a:prstGeom prst="triangle">
                <a:avLst/>
              </a:prstGeom>
              <a:solidFill>
                <a:srgbClr val="00B050"/>
              </a:solidFill>
              <a:ln w="285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sp>
        <p:nvSpPr>
          <p:cNvPr id="25" name="タイトル 1"/>
          <p:cNvSpPr>
            <a:spLocks noGrp="1"/>
          </p:cNvSpPr>
          <p:nvPr>
            <p:ph type="title"/>
          </p:nvPr>
        </p:nvSpPr>
        <p:spPr>
          <a:xfrm>
            <a:off x="1638300" y="1284288"/>
            <a:ext cx="9104313" cy="3176876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pPr>
              <a:lnSpc>
                <a:spcPct val="150000"/>
              </a:lnSpc>
            </a:pPr>
            <a:r>
              <a:rPr lang="km-KH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  <a:t>ការគិតលេខមូលដ្ឋាន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</a:br>
            <a:r>
              <a:rPr lang="km-KH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Khmer OS Battambang" panose="02000500000000020004" pitchFamily="2" charset="0"/>
                <a:ea typeface="AR P丸ゴシック体E" panose="020F0900000000000000" pitchFamily="50" charset="-128"/>
                <a:cs typeface="Khmer OS Battambang" panose="02000500000000020004" pitchFamily="2" charset="0"/>
              </a:rPr>
              <a:t>ថ្នាក់ទី ២</a:t>
            </a: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Khmer OS Battambang" panose="02000500000000020004" pitchFamily="2" charset="0"/>
              <a:ea typeface="AR P丸ゴシック体E" panose="020F0900000000000000" pitchFamily="50" charset="-128"/>
              <a:cs typeface="Khmer OS Battambang" panose="02000500000000020004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１８</a:t>
            </a: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１４</a:t>
            </a: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２６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２８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５８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５４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4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１１２</a:t>
            </a:r>
            <a:endParaRPr kumimoji="0" lang="ja-JP" altLang="en-US" sz="10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96804" y="480582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1737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15634" y="218101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88434" y="478642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65681" y="348001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626040" y="480582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" y="4084638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>
            <a:off x="1656845" y="4988111"/>
            <a:ext cx="668500" cy="7278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1643434" y="4855969"/>
            <a:ext cx="2508350" cy="1321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667" y="4858725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 flipV="1">
            <a:off x="8989614" y="5618956"/>
            <a:ext cx="1116761" cy="1201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8247025" y="3847398"/>
            <a:ext cx="1839638" cy="18917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302" y="1320948"/>
            <a:ext cx="1714500" cy="1714500"/>
          </a:xfrm>
          <a:prstGeom prst="rect">
            <a:avLst/>
          </a:prstGeom>
        </p:spPr>
      </p:pic>
      <p:cxnSp>
        <p:nvCxnSpPr>
          <p:cNvPr id="26" name="直線矢印コネクタ 25"/>
          <p:cNvCxnSpPr/>
          <p:nvPr/>
        </p:nvCxnSpPr>
        <p:spPr>
          <a:xfrm>
            <a:off x="2859737" y="2197917"/>
            <a:ext cx="404671" cy="14545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897609" y="2212729"/>
            <a:ext cx="1190825" cy="940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320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>
            <a:grpSpLocks noChangeAspect="1"/>
          </p:cNvGrpSpPr>
          <p:nvPr/>
        </p:nvGrpSpPr>
        <p:grpSpPr>
          <a:xfrm>
            <a:off x="770736" y="1552602"/>
            <a:ext cx="2880000" cy="2156311"/>
            <a:chOff x="2180134" y="374948"/>
            <a:chExt cx="7561172" cy="5661198"/>
          </a:xfrm>
        </p:grpSpPr>
        <p:sp>
          <p:nvSpPr>
            <p:cNvPr id="4" name="直方体 3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" name="直方体 4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" name="直方体 5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" name="直方体 6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" name="直方体 7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9" name="直方体 8"/>
            <p:cNvSpPr/>
            <p:nvPr/>
          </p:nvSpPr>
          <p:spPr>
            <a:xfrm>
              <a:off x="4871864" y="2996952"/>
              <a:ext cx="2160240" cy="1728191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0" name="直方体 9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1" name="直方体 10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12" name="直方体 11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13" name="直方体 12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</p:grpSp>
      <p:grpSp>
        <p:nvGrpSpPr>
          <p:cNvPr id="15" name="グループ化 14"/>
          <p:cNvGrpSpPr>
            <a:grpSpLocks noChangeAspect="1"/>
          </p:cNvGrpSpPr>
          <p:nvPr/>
        </p:nvGrpSpPr>
        <p:grpSpPr>
          <a:xfrm>
            <a:off x="3997229" y="1552602"/>
            <a:ext cx="2880000" cy="2156311"/>
            <a:chOff x="2180134" y="374948"/>
            <a:chExt cx="7561172" cy="5661198"/>
          </a:xfrm>
        </p:grpSpPr>
        <p:sp>
          <p:nvSpPr>
            <p:cNvPr id="16" name="直方体 15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7" name="直方体 16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8" name="直方体 17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9" name="直方体 18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20" name="直方体 19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21" name="直方体 20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22" name="直方体 21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23" name="直方体 22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24" name="直方体 23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25" name="直方体 24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32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16</a:t>
              </a:r>
              <a:endParaRPr kumimoji="0" lang="ja-JP" altLang="en-US" sz="32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>
            <a:grpSpLocks noChangeAspect="1"/>
          </p:cNvGrpSpPr>
          <p:nvPr/>
        </p:nvGrpSpPr>
        <p:grpSpPr>
          <a:xfrm>
            <a:off x="943802" y="3904620"/>
            <a:ext cx="2880000" cy="2156311"/>
            <a:chOff x="2180134" y="374948"/>
            <a:chExt cx="7561172" cy="5661198"/>
          </a:xfrm>
        </p:grpSpPr>
        <p:sp>
          <p:nvSpPr>
            <p:cNvPr id="27" name="直方体 26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直方体 27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9" name="直方体 28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0" name="直方体 29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直方体 30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</a:p>
          </p:txBody>
        </p:sp>
        <p:sp>
          <p:nvSpPr>
            <p:cNvPr id="32" name="直方体 31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</a:p>
          </p:txBody>
        </p:sp>
        <p:sp>
          <p:nvSpPr>
            <p:cNvPr id="33" name="直方体 32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</a:p>
          </p:txBody>
        </p:sp>
        <p:sp>
          <p:nvSpPr>
            <p:cNvPr id="34" name="直方体 33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28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12</a:t>
              </a:r>
              <a:endParaRPr kumimoji="0" lang="ja-JP" altLang="en-US" sz="18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5" name="直方体 34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28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12</a:t>
              </a:r>
              <a:endParaRPr kumimoji="0" lang="ja-JP" altLang="en-US" sz="18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6" name="直方体 35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0" lang="en-US" altLang="ja-JP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24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7" name="グループ化 36"/>
          <p:cNvGrpSpPr>
            <a:grpSpLocks noChangeAspect="1"/>
          </p:cNvGrpSpPr>
          <p:nvPr/>
        </p:nvGrpSpPr>
        <p:grpSpPr>
          <a:xfrm>
            <a:off x="3997229" y="3861521"/>
            <a:ext cx="2880000" cy="2156311"/>
            <a:chOff x="2180134" y="374948"/>
            <a:chExt cx="7561172" cy="5661198"/>
          </a:xfrm>
        </p:grpSpPr>
        <p:sp>
          <p:nvSpPr>
            <p:cNvPr id="38" name="直方体 37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39" name="直方体 38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40" name="直方体 39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41" name="直方体 40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42" name="直方体 41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43" name="直方体 42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44" name="直方体 43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45" name="直方体 44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32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16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直方体 45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32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16</a:t>
              </a:r>
              <a:endParaRPr kumimoji="0" lang="ja-JP" altLang="en-US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7" name="直方体 46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0" lang="en-US" altLang="ja-JP" sz="28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32</a:t>
              </a:r>
              <a:endParaRPr kumimoji="0" lang="ja-JP" altLang="en-US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311190"/>
            <a:ext cx="888515" cy="1241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" name="グループ化 60"/>
          <p:cNvGrpSpPr/>
          <p:nvPr/>
        </p:nvGrpSpPr>
        <p:grpSpPr>
          <a:xfrm>
            <a:off x="1121470" y="1740440"/>
            <a:ext cx="1975058" cy="1401457"/>
            <a:chOff x="2034375" y="1776862"/>
            <a:chExt cx="1975058" cy="1401457"/>
          </a:xfrm>
        </p:grpSpPr>
        <p:sp>
          <p:nvSpPr>
            <p:cNvPr id="55" name="正方形/長方形 54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433433" y="2776161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4413134" y="1743867"/>
            <a:ext cx="1933230" cy="1401457"/>
            <a:chOff x="2034375" y="1776862"/>
            <a:chExt cx="1933230" cy="1401457"/>
          </a:xfrm>
        </p:grpSpPr>
        <p:sp>
          <p:nvSpPr>
            <p:cNvPr id="63" name="正方形/長方形 62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4401982" y="4032371"/>
            <a:ext cx="1933230" cy="1401457"/>
            <a:chOff x="2034375" y="1776862"/>
            <a:chExt cx="1933230" cy="1401457"/>
          </a:xfrm>
        </p:grpSpPr>
        <p:sp>
          <p:nvSpPr>
            <p:cNvPr id="70" name="正方形/長方形 69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1287574" y="4092459"/>
            <a:ext cx="2015535" cy="1469120"/>
            <a:chOff x="2034375" y="1776862"/>
            <a:chExt cx="1933230" cy="1401457"/>
          </a:xfrm>
        </p:grpSpPr>
        <p:sp>
          <p:nvSpPr>
            <p:cNvPr id="77" name="正方形/長方形 76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3059123" y="2271494"/>
              <a:ext cx="576000" cy="39829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9" name="下矢印 88"/>
          <p:cNvSpPr/>
          <p:nvPr/>
        </p:nvSpPr>
        <p:spPr>
          <a:xfrm rot="10800000">
            <a:off x="8829303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0" name="下矢印 89"/>
          <p:cNvSpPr/>
          <p:nvPr/>
        </p:nvSpPr>
        <p:spPr>
          <a:xfrm rot="10800000">
            <a:off x="9537468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1" name="下矢印 90"/>
          <p:cNvSpPr/>
          <p:nvPr/>
        </p:nvSpPr>
        <p:spPr>
          <a:xfrm rot="10952148">
            <a:off x="10298388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2" name="下矢印 91"/>
          <p:cNvSpPr/>
          <p:nvPr/>
        </p:nvSpPr>
        <p:spPr>
          <a:xfrm rot="10800000">
            <a:off x="11006553" y="2613789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8764805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9443538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0247434" y="3094323"/>
            <a:ext cx="540000" cy="5682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0926167" y="3064009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3" name="正方形/長方形 93">
            <a:extLst>
              <a:ext uri="{FF2B5EF4-FFF2-40B4-BE49-F238E27FC236}">
                <a16:creationId xmlns:a16="http://schemas.microsoft.com/office/drawing/2014/main" id="{97B510FD-02AD-4DD6-AAA5-97A18561BA5D}"/>
              </a:ext>
            </a:extLst>
          </p:cNvPr>
          <p:cNvSpPr/>
          <p:nvPr/>
        </p:nvSpPr>
        <p:spPr>
          <a:xfrm>
            <a:off x="8722404" y="2024825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8" name="正方形/長方形 93">
            <a:extLst>
              <a:ext uri="{FF2B5EF4-FFF2-40B4-BE49-F238E27FC236}">
                <a16:creationId xmlns:a16="http://schemas.microsoft.com/office/drawing/2014/main" id="{1B9D087C-4AF2-4ACC-BD77-33D8D038B380}"/>
              </a:ext>
            </a:extLst>
          </p:cNvPr>
          <p:cNvSpPr/>
          <p:nvPr/>
        </p:nvSpPr>
        <p:spPr>
          <a:xfrm>
            <a:off x="9406066" y="2017301"/>
            <a:ext cx="686841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16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9" name="正方形/長方形 93">
            <a:extLst>
              <a:ext uri="{FF2B5EF4-FFF2-40B4-BE49-F238E27FC236}">
                <a16:creationId xmlns:a16="http://schemas.microsoft.com/office/drawing/2014/main" id="{48B33254-58B8-4999-BE19-D1C325CE94D6}"/>
              </a:ext>
            </a:extLst>
          </p:cNvPr>
          <p:cNvSpPr/>
          <p:nvPr/>
        </p:nvSpPr>
        <p:spPr>
          <a:xfrm>
            <a:off x="10192921" y="2013767"/>
            <a:ext cx="591222" cy="5375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0" name="正方形/長方形 93">
            <a:extLst>
              <a:ext uri="{FF2B5EF4-FFF2-40B4-BE49-F238E27FC236}">
                <a16:creationId xmlns:a16="http://schemas.microsoft.com/office/drawing/2014/main" id="{E5F85C35-14A9-4CB5-AB0F-8B179666E6F5}"/>
              </a:ext>
            </a:extLst>
          </p:cNvPr>
          <p:cNvSpPr/>
          <p:nvPr/>
        </p:nvSpPr>
        <p:spPr>
          <a:xfrm>
            <a:off x="10899653" y="1999244"/>
            <a:ext cx="686841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32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1" name="正方形/長方形 93">
            <a:extLst>
              <a:ext uri="{FF2B5EF4-FFF2-40B4-BE49-F238E27FC236}">
                <a16:creationId xmlns:a16="http://schemas.microsoft.com/office/drawing/2014/main" id="{8CA1C3A6-C9B9-4F7B-BF58-5AB37E346AB8}"/>
              </a:ext>
            </a:extLst>
          </p:cNvPr>
          <p:cNvSpPr/>
          <p:nvPr/>
        </p:nvSpPr>
        <p:spPr>
          <a:xfrm>
            <a:off x="8117326" y="3877244"/>
            <a:ext cx="1834957" cy="225424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b="1" kern="0" dirty="0">
                <a:solidFill>
                  <a:srgbClr val="FF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___ = ? </a:t>
            </a:r>
          </a:p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1 = ?</a:t>
            </a:r>
            <a:endParaRPr kumimoji="0" lang="en-US" altLang="ja-JP" sz="2800" u="sng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2 = ?</a:t>
            </a:r>
          </a:p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3 = ?</a:t>
            </a:r>
          </a:p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4 = ?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59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  <p:bldP spid="92" grpId="0" animBg="1"/>
      <p:bldP spid="94" grpId="0" animBg="1"/>
      <p:bldP spid="95" grpId="0" animBg="1"/>
      <p:bldP spid="96" grpId="0" animBg="1"/>
      <p:bldP spid="97" grpId="0" animBg="1"/>
      <p:bldP spid="93" grpId="0" animBg="1"/>
      <p:bldP spid="98" grpId="0" animBg="1"/>
      <p:bldP spid="99" grpId="0" animBg="1"/>
      <p:bldP spid="1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 hidden="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759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504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２４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8814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7618" y="219134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64336" y="86058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71594" y="347736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9" name="直線矢印コネクタ 28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32" name="直線矢印コネクタ 31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図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5" name="直線矢印コネクタ 34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13742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>
            <a:grpSpLocks noChangeAspect="1"/>
          </p:cNvGrpSpPr>
          <p:nvPr/>
        </p:nvGrpSpPr>
        <p:grpSpPr>
          <a:xfrm>
            <a:off x="770736" y="1552602"/>
            <a:ext cx="2880000" cy="2156311"/>
            <a:chOff x="2180134" y="374948"/>
            <a:chExt cx="7561172" cy="5661198"/>
          </a:xfrm>
        </p:grpSpPr>
        <p:sp>
          <p:nvSpPr>
            <p:cNvPr id="4" name="直方体 3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" name="直方体 4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" name="直方体 5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" name="直方体 6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１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" name="直方体 7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9" name="直方体 8"/>
            <p:cNvSpPr/>
            <p:nvPr/>
          </p:nvSpPr>
          <p:spPr>
            <a:xfrm>
              <a:off x="4871864" y="2996952"/>
              <a:ext cx="2160240" cy="1728191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0" name="直方体 9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1" name="直方体 10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12" name="直方体 11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13" name="直方体 12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</p:grpSp>
      <p:grpSp>
        <p:nvGrpSpPr>
          <p:cNvPr id="15" name="グループ化 14"/>
          <p:cNvGrpSpPr>
            <a:grpSpLocks noChangeAspect="1"/>
          </p:cNvGrpSpPr>
          <p:nvPr/>
        </p:nvGrpSpPr>
        <p:grpSpPr>
          <a:xfrm>
            <a:off x="3997229" y="1552602"/>
            <a:ext cx="2880000" cy="2156311"/>
            <a:chOff x="2180134" y="374948"/>
            <a:chExt cx="7561172" cy="5661198"/>
          </a:xfrm>
        </p:grpSpPr>
        <p:sp>
          <p:nvSpPr>
            <p:cNvPr id="16" name="直方体 15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7" name="直方体 16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8" name="直方体 17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19" name="直方体 18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２</a:t>
              </a:r>
            </a:p>
          </p:txBody>
        </p:sp>
        <p:sp>
          <p:nvSpPr>
            <p:cNvPr id="20" name="直方体 19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21" name="直方体 20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22" name="直方体 21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23" name="直方体 22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24" name="直方体 23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25" name="直方体 24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32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16</a:t>
              </a:r>
              <a:endParaRPr kumimoji="0" lang="ja-JP" altLang="en-US" sz="32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>
            <a:grpSpLocks noChangeAspect="1"/>
          </p:cNvGrpSpPr>
          <p:nvPr/>
        </p:nvGrpSpPr>
        <p:grpSpPr>
          <a:xfrm>
            <a:off x="943802" y="3904620"/>
            <a:ext cx="2880000" cy="2156311"/>
            <a:chOff x="2180134" y="374948"/>
            <a:chExt cx="7561172" cy="5661198"/>
          </a:xfrm>
        </p:grpSpPr>
        <p:sp>
          <p:nvSpPr>
            <p:cNvPr id="27" name="直方体 26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直方体 27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9" name="直方体 28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0" name="直方体 29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３</a:t>
              </a:r>
              <a:endParaRPr kumimoji="0" lang="ja-JP" altLang="en-US" sz="9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直方体 30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</a:p>
          </p:txBody>
        </p:sp>
        <p:sp>
          <p:nvSpPr>
            <p:cNvPr id="32" name="直方体 31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</a:p>
          </p:txBody>
        </p:sp>
        <p:sp>
          <p:nvSpPr>
            <p:cNvPr id="33" name="直方体 32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６</a:t>
              </a:r>
            </a:p>
          </p:txBody>
        </p:sp>
        <p:sp>
          <p:nvSpPr>
            <p:cNvPr id="34" name="直方体 33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28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12</a:t>
              </a:r>
              <a:endParaRPr kumimoji="0" lang="ja-JP" altLang="en-US" sz="18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5" name="直方体 34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28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12</a:t>
              </a:r>
              <a:endParaRPr kumimoji="0" lang="ja-JP" altLang="en-US" sz="18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6" name="直方体 35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0" lang="en-US" altLang="ja-JP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24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7" name="グループ化 36"/>
          <p:cNvGrpSpPr>
            <a:grpSpLocks noChangeAspect="1"/>
          </p:cNvGrpSpPr>
          <p:nvPr/>
        </p:nvGrpSpPr>
        <p:grpSpPr>
          <a:xfrm>
            <a:off x="3997229" y="3861521"/>
            <a:ext cx="2880000" cy="2156311"/>
            <a:chOff x="2180134" y="374948"/>
            <a:chExt cx="7561172" cy="5661198"/>
          </a:xfrm>
        </p:grpSpPr>
        <p:sp>
          <p:nvSpPr>
            <p:cNvPr id="38" name="直方体 37"/>
            <p:cNvSpPr/>
            <p:nvPr/>
          </p:nvSpPr>
          <p:spPr>
            <a:xfrm>
              <a:off x="21801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39" name="直方体 38"/>
            <p:cNvSpPr/>
            <p:nvPr/>
          </p:nvSpPr>
          <p:spPr>
            <a:xfrm>
              <a:off x="39803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40" name="直方体 39"/>
            <p:cNvSpPr/>
            <p:nvPr/>
          </p:nvSpPr>
          <p:spPr>
            <a:xfrm>
              <a:off x="5780534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41" name="直方体 40"/>
            <p:cNvSpPr/>
            <p:nvPr/>
          </p:nvSpPr>
          <p:spPr>
            <a:xfrm>
              <a:off x="7581066" y="4307954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４</a:t>
              </a:r>
            </a:p>
          </p:txBody>
        </p:sp>
        <p:sp>
          <p:nvSpPr>
            <p:cNvPr id="42" name="直方体 41"/>
            <p:cNvSpPr/>
            <p:nvPr/>
          </p:nvSpPr>
          <p:spPr>
            <a:xfrm>
              <a:off x="30716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43" name="直方体 42"/>
            <p:cNvSpPr/>
            <p:nvPr/>
          </p:nvSpPr>
          <p:spPr>
            <a:xfrm>
              <a:off x="48718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44" name="直方体 43"/>
            <p:cNvSpPr/>
            <p:nvPr/>
          </p:nvSpPr>
          <p:spPr>
            <a:xfrm>
              <a:off x="6672064" y="2996952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ja-JP" altLang="en-US" sz="36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８</a:t>
              </a:r>
            </a:p>
          </p:txBody>
        </p:sp>
        <p:sp>
          <p:nvSpPr>
            <p:cNvPr id="45" name="直方体 44"/>
            <p:cNvSpPr/>
            <p:nvPr/>
          </p:nvSpPr>
          <p:spPr>
            <a:xfrm>
              <a:off x="39803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32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16</a:t>
              </a:r>
              <a:endParaRPr kumimoji="0" lang="ja-JP" altLang="en-US" sz="3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直方体 45"/>
            <p:cNvSpPr/>
            <p:nvPr/>
          </p:nvSpPr>
          <p:spPr>
            <a:xfrm>
              <a:off x="5780534" y="1685950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0" lang="en-US" altLang="ja-JP" sz="32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16</a:t>
              </a:r>
              <a:endParaRPr kumimoji="0" lang="ja-JP" altLang="en-US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7" name="直方体 46"/>
            <p:cNvSpPr/>
            <p:nvPr/>
          </p:nvSpPr>
          <p:spPr>
            <a:xfrm>
              <a:off x="4871864" y="374948"/>
              <a:ext cx="2160240" cy="1728192"/>
            </a:xfrm>
            <a:prstGeom prst="cube">
              <a:avLst/>
            </a:prstGeom>
            <a:blipFill>
              <a:blip r:embed="rId2"/>
              <a:tile tx="0" ty="0" sx="100000" sy="100000" flip="none" algn="tl"/>
            </a:blip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0" lang="en-US" altLang="ja-JP" sz="2800" b="1" kern="0" dirty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rPr>
                <a:t>32</a:t>
              </a:r>
              <a:endParaRPr kumimoji="0" lang="ja-JP" altLang="en-US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311190"/>
            <a:ext cx="888515" cy="1241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" name="グループ化 60"/>
          <p:cNvGrpSpPr/>
          <p:nvPr/>
        </p:nvGrpSpPr>
        <p:grpSpPr>
          <a:xfrm>
            <a:off x="1121470" y="1740440"/>
            <a:ext cx="1975058" cy="1401457"/>
            <a:chOff x="2034375" y="1776862"/>
            <a:chExt cx="1975058" cy="1401457"/>
          </a:xfrm>
        </p:grpSpPr>
        <p:sp>
          <p:nvSpPr>
            <p:cNvPr id="55" name="正方形/長方形 54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433433" y="2776161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4413134" y="1743867"/>
            <a:ext cx="1933230" cy="1401457"/>
            <a:chOff x="2034375" y="1776862"/>
            <a:chExt cx="1933230" cy="1401457"/>
          </a:xfrm>
        </p:grpSpPr>
        <p:sp>
          <p:nvSpPr>
            <p:cNvPr id="63" name="正方形/長方形 62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4401982" y="4032371"/>
            <a:ext cx="1933230" cy="1401457"/>
            <a:chOff x="2034375" y="1776862"/>
            <a:chExt cx="1933230" cy="1401457"/>
          </a:xfrm>
        </p:grpSpPr>
        <p:sp>
          <p:nvSpPr>
            <p:cNvPr id="70" name="正方形/長方形 69"/>
            <p:cNvSpPr/>
            <p:nvPr/>
          </p:nvSpPr>
          <p:spPr>
            <a:xfrm>
              <a:off x="2712706" y="278015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034375" y="278231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391605" y="277462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059123" y="2271494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1297843" y="4092459"/>
            <a:ext cx="2005820" cy="1441609"/>
            <a:chOff x="2044223" y="1776862"/>
            <a:chExt cx="1923911" cy="1375213"/>
          </a:xfrm>
        </p:grpSpPr>
        <p:sp>
          <p:nvSpPr>
            <p:cNvPr id="77" name="正方形/長方形 76"/>
            <p:cNvSpPr/>
            <p:nvPr/>
          </p:nvSpPr>
          <p:spPr>
            <a:xfrm>
              <a:off x="2713474" y="2756075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2044223" y="2750143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392134" y="273797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2382826" y="2273789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3059123" y="2271494"/>
              <a:ext cx="576000" cy="39829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715994" y="1776862"/>
              <a:ext cx="576000" cy="3960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 w="28575">
              <a:noFill/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9" name="下矢印 88"/>
          <p:cNvSpPr/>
          <p:nvPr/>
        </p:nvSpPr>
        <p:spPr>
          <a:xfrm rot="10800000">
            <a:off x="8829303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0" name="下矢印 89"/>
          <p:cNvSpPr/>
          <p:nvPr/>
        </p:nvSpPr>
        <p:spPr>
          <a:xfrm rot="10800000">
            <a:off x="9537468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1" name="下矢印 90"/>
          <p:cNvSpPr/>
          <p:nvPr/>
        </p:nvSpPr>
        <p:spPr>
          <a:xfrm rot="10952148">
            <a:off x="10298388" y="2685076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2" name="下矢印 91"/>
          <p:cNvSpPr/>
          <p:nvPr/>
        </p:nvSpPr>
        <p:spPr>
          <a:xfrm rot="10800000">
            <a:off x="11006553" y="2613789"/>
            <a:ext cx="326203" cy="383163"/>
          </a:xfrm>
          <a:prstGeom prst="downArrow">
            <a:avLst/>
          </a:prstGeom>
          <a:solidFill>
            <a:srgbClr val="FF0000"/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8764805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9443538" y="3094323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0247434" y="3094323"/>
            <a:ext cx="540000" cy="5682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10926167" y="3064009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3" name="正方形/長方形 93">
            <a:extLst>
              <a:ext uri="{FF2B5EF4-FFF2-40B4-BE49-F238E27FC236}">
                <a16:creationId xmlns:a16="http://schemas.microsoft.com/office/drawing/2014/main" id="{97B510FD-02AD-4DD6-AAA5-97A18561BA5D}"/>
              </a:ext>
            </a:extLst>
          </p:cNvPr>
          <p:cNvSpPr/>
          <p:nvPr/>
        </p:nvSpPr>
        <p:spPr>
          <a:xfrm>
            <a:off x="8722404" y="2024825"/>
            <a:ext cx="540000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8" name="正方形/長方形 93">
            <a:extLst>
              <a:ext uri="{FF2B5EF4-FFF2-40B4-BE49-F238E27FC236}">
                <a16:creationId xmlns:a16="http://schemas.microsoft.com/office/drawing/2014/main" id="{1B9D087C-4AF2-4ACC-BD77-33D8D038B380}"/>
              </a:ext>
            </a:extLst>
          </p:cNvPr>
          <p:cNvSpPr/>
          <p:nvPr/>
        </p:nvSpPr>
        <p:spPr>
          <a:xfrm>
            <a:off x="9406066" y="2017301"/>
            <a:ext cx="686841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16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9" name="正方形/長方形 93">
            <a:extLst>
              <a:ext uri="{FF2B5EF4-FFF2-40B4-BE49-F238E27FC236}">
                <a16:creationId xmlns:a16="http://schemas.microsoft.com/office/drawing/2014/main" id="{48B33254-58B8-4999-BE19-D1C325CE94D6}"/>
              </a:ext>
            </a:extLst>
          </p:cNvPr>
          <p:cNvSpPr/>
          <p:nvPr/>
        </p:nvSpPr>
        <p:spPr>
          <a:xfrm>
            <a:off x="10192921" y="2013767"/>
            <a:ext cx="591222" cy="5375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0" name="正方形/長方形 93">
            <a:extLst>
              <a:ext uri="{FF2B5EF4-FFF2-40B4-BE49-F238E27FC236}">
                <a16:creationId xmlns:a16="http://schemas.microsoft.com/office/drawing/2014/main" id="{E5F85C35-14A9-4CB5-AB0F-8B179666E6F5}"/>
              </a:ext>
            </a:extLst>
          </p:cNvPr>
          <p:cNvSpPr/>
          <p:nvPr/>
        </p:nvSpPr>
        <p:spPr>
          <a:xfrm>
            <a:off x="10899653" y="1999244"/>
            <a:ext cx="686841" cy="5810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32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1" name="正方形/長方形 93">
            <a:extLst>
              <a:ext uri="{FF2B5EF4-FFF2-40B4-BE49-F238E27FC236}">
                <a16:creationId xmlns:a16="http://schemas.microsoft.com/office/drawing/2014/main" id="{8CA1C3A6-C9B9-4F7B-BF58-5AB37E346AB8}"/>
              </a:ext>
            </a:extLst>
          </p:cNvPr>
          <p:cNvSpPr/>
          <p:nvPr/>
        </p:nvSpPr>
        <p:spPr>
          <a:xfrm>
            <a:off x="8117326" y="3877244"/>
            <a:ext cx="1834957" cy="225424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en-US" altLang="ja-JP" sz="2800" b="1" kern="0" dirty="0">
                <a:solidFill>
                  <a:srgbClr val="FF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___ = ? </a:t>
            </a:r>
          </a:p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1 = ?</a:t>
            </a:r>
            <a:endParaRPr kumimoji="0" lang="en-US" altLang="ja-JP" sz="2800" u="sng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2 = ?</a:t>
            </a:r>
          </a:p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3 = ?</a:t>
            </a:r>
          </a:p>
          <a:p>
            <a:pPr algn="ctr"/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8 x 4 = ?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439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  <p:bldP spid="92" grpId="0" animBg="1"/>
      <p:bldP spid="94" grpId="0" animBg="1"/>
      <p:bldP spid="95" grpId="0" animBg="1"/>
      <p:bldP spid="96" grpId="0" animBg="1"/>
      <p:bldP spid="97" grpId="0" animBg="1"/>
      <p:bldP spid="93" grpId="0" animBg="1"/>
      <p:bldP spid="98" grpId="0" animBg="1"/>
      <p:bldP spid="99" grpId="0" animBg="1"/>
      <p:bldP spid="1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円/楕円 64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</a:p>
        </p:txBody>
      </p:sp>
      <p:sp>
        <p:nvSpPr>
          <p:cNvPr id="66" name="正方形/長方形 65"/>
          <p:cNvSpPr/>
          <p:nvPr/>
        </p:nvSpPr>
        <p:spPr>
          <a:xfrm>
            <a:off x="4052577" y="303879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846451" y="306141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963169" y="17306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1283293" y="2737405"/>
            <a:ext cx="2186717" cy="1109836"/>
          </a:xfrm>
          <a:prstGeom prst="wedgeRoundRectCallout">
            <a:avLst>
              <a:gd name="adj1" fmla="val 5926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２＋２</a:t>
            </a:r>
            <a:endParaRPr kumimoji="0" lang="en-US" altLang="ja-JP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73" name="直線矢印コネクタ 72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角丸四角形吹き出し 73"/>
          <p:cNvSpPr/>
          <p:nvPr/>
        </p:nvSpPr>
        <p:spPr>
          <a:xfrm>
            <a:off x="8724291" y="2650629"/>
            <a:ext cx="2187241" cy="1109836"/>
          </a:xfrm>
          <a:prstGeom prst="wedgeRoundRectCallout">
            <a:avLst>
              <a:gd name="adj1" fmla="val -9641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２＋２</a:t>
            </a:r>
            <a:endParaRPr kumimoji="0" lang="en-US" altLang="ja-JP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77" name="直線矢印コネクタ 76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図 7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79" name="直線矢印コネクタ 78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吹き出し 79"/>
          <p:cNvSpPr/>
          <p:nvPr/>
        </p:nvSpPr>
        <p:spPr>
          <a:xfrm>
            <a:off x="8515732" y="387923"/>
            <a:ext cx="2241923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</a:t>
            </a:r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＋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</a:t>
            </a: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8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07368" y="320988"/>
            <a:ext cx="3572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81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9" grpId="0" animBg="1"/>
      <p:bldP spid="71" grpId="0" animBg="1"/>
      <p:bldP spid="74" grpId="0" animBg="1"/>
      <p:bldP spid="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円/楕円 64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10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10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20</a:t>
            </a:r>
            <a:endParaRPr kumimoji="0" lang="ja-JP" altLang="en-US" sz="8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079864" y="306790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838204" y="302713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889910" y="17627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1283293" y="2737405"/>
            <a:ext cx="2186717" cy="1109836"/>
          </a:xfrm>
          <a:prstGeom prst="wedgeRoundRectCallout">
            <a:avLst>
              <a:gd name="adj1" fmla="val 5926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５＋５</a:t>
            </a:r>
            <a:endParaRPr kumimoji="0" lang="en-US" altLang="ja-JP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10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73" name="直線矢印コネクタ 72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角丸四角形吹き出し 73"/>
          <p:cNvSpPr/>
          <p:nvPr/>
        </p:nvSpPr>
        <p:spPr>
          <a:xfrm>
            <a:off x="8724291" y="2650629"/>
            <a:ext cx="2187241" cy="1109836"/>
          </a:xfrm>
          <a:prstGeom prst="wedgeRoundRectCallout">
            <a:avLst>
              <a:gd name="adj1" fmla="val -9641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５＋５</a:t>
            </a:r>
            <a:endParaRPr kumimoji="0" lang="en-US" altLang="ja-JP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10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77" name="直線矢印コネクタ 76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図 7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79" name="直線矢印コネクタ 78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吹き出し 79"/>
          <p:cNvSpPr/>
          <p:nvPr/>
        </p:nvSpPr>
        <p:spPr>
          <a:xfrm>
            <a:off x="8515732" y="387923"/>
            <a:ext cx="2241923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10 + 10</a:t>
            </a: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20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07368" y="320988"/>
            <a:ext cx="3572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32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329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9" grpId="0" animBg="1"/>
      <p:bldP spid="71" grpId="0" animBg="1"/>
      <p:bldP spid="74" grpId="0" animBg="1"/>
      <p:bldP spid="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423592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8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９</a:t>
            </a:r>
            <a:endParaRPr kumimoji="0" lang="ja-JP" altLang="en-US" sz="2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70591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Arial Rounded MT Bold" panose="020F0704030504030204" pitchFamily="34" charset="0"/>
                <a:ea typeface="AR P丸ゴシック体M" panose="020F0600000000000000" pitchFamily="50" charset="-128"/>
              </a:rPr>
              <a:t>１５</a:t>
            </a:r>
            <a:endParaRPr kumimoji="0" lang="ja-JP" altLang="en-US" sz="1400" b="1" kern="0" dirty="0">
              <a:solidFill>
                <a:srgbClr val="000000"/>
              </a:solidFill>
              <a:latin typeface="Arial Rounded MT Bold" panose="020F0704030504030204" pitchFamily="34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1051273" y="2751212"/>
            <a:ext cx="2559278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７＋８</a:t>
            </a:r>
            <a:endParaRPr kumimoji="0" lang="en-US" altLang="ja-JP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8724291" y="2650629"/>
            <a:ext cx="2772309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８＋９</a:t>
            </a:r>
            <a:endParaRPr kumimoji="0" lang="en-US" altLang="ja-JP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17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8148005" y="429042"/>
            <a:ext cx="3704930" cy="1109836"/>
          </a:xfrm>
          <a:prstGeom prst="wedgeRoundRectCallout">
            <a:avLst>
              <a:gd name="adj1" fmla="val 21492"/>
              <a:gd name="adj2" fmla="val 3342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តើចម្លើយស្មើនឹងប៉ុន្មាន</a:t>
            </a:r>
            <a:r>
              <a:rPr kumimoji="0" lang="en-US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?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５＋１７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=  </a:t>
            </a:r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049804" y="301106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879976" y="302713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23897" y="170006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0336" y="3817469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917" y="626540"/>
            <a:ext cx="1714500" cy="1714500"/>
          </a:xfrm>
          <a:prstGeom prst="rect">
            <a:avLst/>
          </a:prstGeom>
        </p:spPr>
      </p:pic>
      <p:cxnSp>
        <p:nvCxnSpPr>
          <p:cNvPr id="23" name="直線矢印コネクタ 22"/>
          <p:cNvCxnSpPr/>
          <p:nvPr/>
        </p:nvCxnSpPr>
        <p:spPr>
          <a:xfrm flipH="1">
            <a:off x="6140650" y="1483790"/>
            <a:ext cx="598258" cy="5306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1932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9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１３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１４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２５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２７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５２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079864" y="3005150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47471" y="305401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31023" y="171601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082849" y="2751212"/>
            <a:ext cx="2285417" cy="1109836"/>
          </a:xfrm>
          <a:prstGeom prst="wedgeRoundRectCallout">
            <a:avLst>
              <a:gd name="adj1" fmla="val 7655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１２＋１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</a:t>
            </a:r>
            <a:endParaRPr kumimoji="0" lang="km-KH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25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sp>
        <p:nvSpPr>
          <p:cNvPr id="16" name="角丸四角形吹き出し 15"/>
          <p:cNvSpPr/>
          <p:nvPr/>
        </p:nvSpPr>
        <p:spPr>
          <a:xfrm>
            <a:off x="8724292" y="2650629"/>
            <a:ext cx="2484276" cy="1109836"/>
          </a:xfrm>
          <a:prstGeom prst="wedgeRoundRectCallout">
            <a:avLst>
              <a:gd name="adj1" fmla="val -13965"/>
              <a:gd name="adj2" fmla="val 66694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</a:t>
            </a:r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＋１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 </a:t>
            </a:r>
            <a:endParaRPr kumimoji="0" lang="km-KH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27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0" name="直線矢印コネクタ 19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8515732" y="387923"/>
            <a:ext cx="2548820" cy="1109836"/>
          </a:xfrm>
          <a:prstGeom prst="wedgeRoundRectCallout">
            <a:avLst>
              <a:gd name="adj1" fmla="val -28707"/>
              <a:gd name="adj2" fmla="val 69863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25</a:t>
            </a:r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＋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27 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52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2554688" y="3616911"/>
            <a:ext cx="1777116" cy="10937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8760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2351584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１９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３８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２５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５７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６３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4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１２０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001484" y="3030069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38204" y="305567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30004" y="175822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893010" y="2751212"/>
            <a:ext cx="2475256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１９＋３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</a:t>
            </a:r>
            <a:endParaRPr kumimoji="0" lang="km-KH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57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8724291" y="2650629"/>
            <a:ext cx="2556285" cy="1109836"/>
          </a:xfrm>
          <a:prstGeom prst="wedgeRoundRectCallout">
            <a:avLst>
              <a:gd name="adj1" fmla="val -1050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３８＋２５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 </a:t>
            </a:r>
            <a:endParaRPr kumimoji="0" lang="km-KH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63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吹き出し 21"/>
          <p:cNvSpPr/>
          <p:nvPr/>
        </p:nvSpPr>
        <p:spPr>
          <a:xfrm>
            <a:off x="8515732" y="387923"/>
            <a:ext cx="2764844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５７＋６３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 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120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081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7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2351584" y="4365104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18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16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23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34</a:t>
            </a:r>
            <a:endParaRPr kumimoji="0" lang="ja-JP" altLang="en-US" sz="6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39</a:t>
            </a:r>
            <a:endParaRPr kumimoji="0" lang="ja-JP" altLang="en-US" sz="60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en-US" altLang="ja-JP" sz="66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73</a:t>
            </a:r>
            <a:endParaRPr kumimoji="0" lang="ja-JP" altLang="en-US" sz="66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064834" y="303238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43972" y="30313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22684" y="1717684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893010" y="2751212"/>
            <a:ext cx="2475256" cy="1109836"/>
          </a:xfrm>
          <a:prstGeom prst="wedgeRoundRectCallout">
            <a:avLst>
              <a:gd name="adj1" fmla="val 8520"/>
              <a:gd name="adj2" fmla="val 71447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18 + 16 </a:t>
            </a:r>
            <a:endParaRPr kumimoji="0" lang="km-KH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 flipV="1">
            <a:off x="2554688" y="3745951"/>
            <a:ext cx="1927076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吹き出し 16"/>
          <p:cNvSpPr/>
          <p:nvPr/>
        </p:nvSpPr>
        <p:spPr>
          <a:xfrm>
            <a:off x="8724291" y="2650629"/>
            <a:ext cx="2556285" cy="1109836"/>
          </a:xfrm>
          <a:prstGeom prst="wedgeRoundRectCallout">
            <a:avLst>
              <a:gd name="adj1" fmla="val -1050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16 + 23 </a:t>
            </a:r>
            <a:endParaRPr kumimoji="0" lang="km-KH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39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9" name="直線矢印コネクタ 18"/>
          <p:cNvCxnSpPr/>
          <p:nvPr/>
        </p:nvCxnSpPr>
        <p:spPr>
          <a:xfrm flipH="1" flipV="1">
            <a:off x="7104112" y="3745951"/>
            <a:ext cx="2276763" cy="9646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H="1">
            <a:off x="6140649" y="1617000"/>
            <a:ext cx="1107509" cy="3974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角丸四角形吹き出し 21"/>
          <p:cNvSpPr/>
          <p:nvPr/>
        </p:nvSpPr>
        <p:spPr>
          <a:xfrm>
            <a:off x="8515732" y="387923"/>
            <a:ext cx="2764844" cy="1109836"/>
          </a:xfrm>
          <a:prstGeom prst="wedgeRoundRectCallout">
            <a:avLst>
              <a:gd name="adj1" fmla="val -357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34 + 39 </a:t>
            </a:r>
            <a:endParaRPr kumimoji="0" lang="en-US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 smtClean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73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898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7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円/楕円 7"/>
          <p:cNvSpPr/>
          <p:nvPr/>
        </p:nvSpPr>
        <p:spPr>
          <a:xfrm>
            <a:off x="2324150" y="4445193"/>
            <a:ext cx="6912768" cy="17430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２７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直方体 56"/>
          <p:cNvSpPr/>
          <p:nvPr/>
        </p:nvSpPr>
        <p:spPr>
          <a:xfrm>
            <a:off x="48718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38610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１７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４２</a:t>
            </a:r>
            <a:endParaRPr kumimoji="0" lang="ja-JP" altLang="en-US" sz="5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1" name="直方体 60"/>
          <p:cNvSpPr/>
          <p:nvPr/>
        </p:nvSpPr>
        <p:spPr>
          <a:xfrm>
            <a:off x="5780534" y="2550046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123904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6000" b="1" kern="0" dirty="0">
                <a:solidFill>
                  <a:srgbClr val="000000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７４</a:t>
            </a:r>
            <a:endParaRPr kumimoji="0" lang="ja-JP" altLang="en-US" sz="1400" b="1" kern="0" dirty="0">
              <a:solidFill>
                <a:srgbClr val="000000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61332" y="303443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771594" y="4317022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8333" y="1719157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334902" y="2751212"/>
            <a:ext cx="2313002" cy="1109836"/>
          </a:xfrm>
          <a:prstGeom prst="wedgeRoundRectCallout">
            <a:avLst>
              <a:gd name="adj1" fmla="val 2466"/>
              <a:gd name="adj2" fmla="val 73032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２７＋１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km-KH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42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49" y="3896285"/>
            <a:ext cx="1714500" cy="1714500"/>
          </a:xfrm>
          <a:prstGeom prst="rect">
            <a:avLst/>
          </a:prstGeom>
        </p:spPr>
      </p:pic>
      <p:cxnSp>
        <p:nvCxnSpPr>
          <p:cNvPr id="15" name="直線矢印コネクタ 14"/>
          <p:cNvCxnSpPr/>
          <p:nvPr/>
        </p:nvCxnSpPr>
        <p:spPr>
          <a:xfrm flipV="1">
            <a:off x="2554688" y="3896285"/>
            <a:ext cx="1813120" cy="8143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吹き出し 15"/>
          <p:cNvSpPr/>
          <p:nvPr/>
        </p:nvSpPr>
        <p:spPr>
          <a:xfrm>
            <a:off x="8724291" y="2650629"/>
            <a:ext cx="2187241" cy="1109836"/>
          </a:xfrm>
          <a:prstGeom prst="wedgeRoundRectCallout">
            <a:avLst>
              <a:gd name="adj1" fmla="val -26937"/>
              <a:gd name="adj2" fmla="val 76201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３２－１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５</a:t>
            </a:r>
            <a:endParaRPr kumimoji="0" lang="km-KH" altLang="ja-JP" sz="2800" kern="0" dirty="0" smtClea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  <a:p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17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033" y="3817567"/>
            <a:ext cx="1714500" cy="1714500"/>
          </a:xfrm>
          <a:prstGeom prst="rect">
            <a:avLst/>
          </a:prstGeom>
        </p:spPr>
      </p:pic>
      <p:cxnSp>
        <p:nvCxnSpPr>
          <p:cNvPr id="18" name="直線矢印コネクタ 17"/>
          <p:cNvCxnSpPr/>
          <p:nvPr/>
        </p:nvCxnSpPr>
        <p:spPr>
          <a:xfrm flipH="1" flipV="1">
            <a:off x="7940774" y="4674817"/>
            <a:ext cx="1440102" cy="358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282" y="732927"/>
            <a:ext cx="1714500" cy="1714500"/>
          </a:xfrm>
          <a:prstGeom prst="rect">
            <a:avLst/>
          </a:prstGeom>
        </p:spPr>
      </p:pic>
      <p:sp>
        <p:nvSpPr>
          <p:cNvPr id="21" name="角丸四角形吹き出し 20"/>
          <p:cNvSpPr/>
          <p:nvPr/>
        </p:nvSpPr>
        <p:spPr>
          <a:xfrm>
            <a:off x="8515733" y="387923"/>
            <a:ext cx="2395800" cy="1109836"/>
          </a:xfrm>
          <a:prstGeom prst="wedgeRoundRectCallout">
            <a:avLst>
              <a:gd name="adj1" fmla="val -35585"/>
              <a:gd name="adj2" fmla="val 74616"/>
              <a:gd name="adj3" fmla="val 16667"/>
            </a:avLst>
          </a:prstGeom>
          <a:solidFill>
            <a:srgbClr val="E1F7FF"/>
          </a:solidFill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0" lang="ja-JP" altLang="en-US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４２＋３</a:t>
            </a:r>
            <a:r>
              <a:rPr kumimoji="0" lang="ja-JP" altLang="en-US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</a:t>
            </a:r>
            <a:r>
              <a:rPr kumimoji="0" lang="km-KH" altLang="ja-JP" sz="2800" kern="0" dirty="0">
                <a:solidFill>
                  <a:schemeClr val="tx1"/>
                </a:solidFill>
                <a:latin typeface="Khmer OS Battambang" panose="02000500000000020004" pitchFamily="2" charset="0"/>
                <a:ea typeface="AR P丸ゴシック体M" panose="020F0600000000000000" pitchFamily="50" charset="-128"/>
                <a:cs typeface="Khmer OS Battambang" panose="02000500000000020004" pitchFamily="2" charset="0"/>
              </a:rPr>
              <a:t> ចម្លើយ </a:t>
            </a:r>
            <a:r>
              <a:rPr kumimoji="0" lang="en-US" altLang="ja-JP" sz="28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: </a:t>
            </a:r>
            <a:r>
              <a:rPr kumimoji="0" lang="en-US" altLang="ja-JP" sz="2800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74</a:t>
            </a:r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6140574" y="1617000"/>
            <a:ext cx="1107586" cy="3340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7378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6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1118774" y="4364510"/>
            <a:ext cx="9577064" cy="215215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21801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１８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" name="直方体 8"/>
          <p:cNvSpPr/>
          <p:nvPr/>
        </p:nvSpPr>
        <p:spPr>
          <a:xfrm>
            <a:off x="39803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２４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5780534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１９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7581066" y="4307954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１５</a:t>
            </a:r>
            <a:endParaRPr kumimoji="0" lang="ja-JP" altLang="en-US" sz="1400" b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" name="直方体 2"/>
          <p:cNvSpPr/>
          <p:nvPr/>
        </p:nvSpPr>
        <p:spPr>
          <a:xfrm>
            <a:off x="30716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４２</a:t>
            </a:r>
          </a:p>
        </p:txBody>
      </p:sp>
      <p:sp>
        <p:nvSpPr>
          <p:cNvPr id="57" name="直方体 56"/>
          <p:cNvSpPr/>
          <p:nvPr/>
        </p:nvSpPr>
        <p:spPr>
          <a:xfrm>
            <a:off x="48718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４３</a:t>
            </a:r>
          </a:p>
        </p:txBody>
      </p:sp>
      <p:sp>
        <p:nvSpPr>
          <p:cNvPr id="58" name="直方体 57"/>
          <p:cNvSpPr/>
          <p:nvPr/>
        </p:nvSpPr>
        <p:spPr>
          <a:xfrm>
            <a:off x="6672064" y="2996952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３４</a:t>
            </a:r>
          </a:p>
        </p:txBody>
      </p:sp>
      <p:sp>
        <p:nvSpPr>
          <p:cNvPr id="60" name="直方体 59"/>
          <p:cNvSpPr/>
          <p:nvPr/>
        </p:nvSpPr>
        <p:spPr>
          <a:xfrm>
            <a:off x="39803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８５</a:t>
            </a:r>
          </a:p>
        </p:txBody>
      </p:sp>
      <p:sp>
        <p:nvSpPr>
          <p:cNvPr id="61" name="直方体 60"/>
          <p:cNvSpPr/>
          <p:nvPr/>
        </p:nvSpPr>
        <p:spPr>
          <a:xfrm>
            <a:off x="5780534" y="1685950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6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７７</a:t>
            </a:r>
          </a:p>
        </p:txBody>
      </p:sp>
      <p:sp>
        <p:nvSpPr>
          <p:cNvPr id="64" name="直方体 63"/>
          <p:cNvSpPr/>
          <p:nvPr/>
        </p:nvSpPr>
        <p:spPr>
          <a:xfrm>
            <a:off x="4871864" y="374948"/>
            <a:ext cx="2160240" cy="1728192"/>
          </a:xfrm>
          <a:prstGeom prst="cube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4000" b="1" kern="0" dirty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１６２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053744" y="216872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902439" y="216424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913589" y="888898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42846" y="3471466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869940" y="3470555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36978" y="3467531"/>
            <a:ext cx="1584000" cy="11959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0" lang="ja-JP" altLang="en-US" sz="28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62" y="3067200"/>
            <a:ext cx="1714500" cy="1714500"/>
          </a:xfrm>
          <a:prstGeom prst="rect">
            <a:avLst/>
          </a:prstGeom>
        </p:spPr>
      </p:pic>
      <p:cxnSp>
        <p:nvCxnSpPr>
          <p:cNvPr id="21" name="直線矢印コネクタ 20"/>
          <p:cNvCxnSpPr/>
          <p:nvPr/>
        </p:nvCxnSpPr>
        <p:spPr>
          <a:xfrm flipV="1">
            <a:off x="1920001" y="3847398"/>
            <a:ext cx="1509779" cy="341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1920001" y="2550046"/>
            <a:ext cx="2251713" cy="13110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682" y="3809211"/>
            <a:ext cx="1714500" cy="1714500"/>
          </a:xfrm>
          <a:prstGeom prst="rect">
            <a:avLst/>
          </a:prstGeom>
        </p:spPr>
      </p:pic>
      <p:cxnSp>
        <p:nvCxnSpPr>
          <p:cNvPr id="27" name="直線矢印コネクタ 26"/>
          <p:cNvCxnSpPr/>
          <p:nvPr/>
        </p:nvCxnSpPr>
        <p:spPr>
          <a:xfrm flipH="1" flipV="1">
            <a:off x="6446825" y="4523395"/>
            <a:ext cx="3718700" cy="17888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 flipV="1">
            <a:off x="8247025" y="3847398"/>
            <a:ext cx="1918500" cy="850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722" y="310655"/>
            <a:ext cx="1714500" cy="1714500"/>
          </a:xfrm>
          <a:prstGeom prst="rect">
            <a:avLst/>
          </a:prstGeom>
        </p:spPr>
      </p:pic>
      <p:cxnSp>
        <p:nvCxnSpPr>
          <p:cNvPr id="33" name="直線矢印コネクタ 32"/>
          <p:cNvCxnSpPr/>
          <p:nvPr/>
        </p:nvCxnSpPr>
        <p:spPr>
          <a:xfrm flipH="1">
            <a:off x="7096966" y="1194728"/>
            <a:ext cx="1071634" cy="11567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 flipV="1">
            <a:off x="6327568" y="1131506"/>
            <a:ext cx="1841032" cy="1238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5058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 algn="ctr">
          <a:defRPr kumimoji="0" sz="2800" kern="0" dirty="0" smtClea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456</Words>
  <Application>Microsoft Office PowerPoint</Application>
  <PresentationFormat>Widescreen</PresentationFormat>
  <Paragraphs>249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ＭＳ Ｐゴシック</vt:lpstr>
      <vt:lpstr>AR P丸ゴシック体E</vt:lpstr>
      <vt:lpstr>AR P丸ゴシック体M</vt:lpstr>
      <vt:lpstr>Arial</vt:lpstr>
      <vt:lpstr>Arial Rounded MT Bold</vt:lpstr>
      <vt:lpstr>AR丸ゴシック体E</vt:lpstr>
      <vt:lpstr>Calibri</vt:lpstr>
      <vt:lpstr>Cambria Math</vt:lpstr>
      <vt:lpstr>HG丸ｺﾞｼｯｸM-PRO</vt:lpstr>
      <vt:lpstr>Khmer OS Battambang</vt:lpstr>
      <vt:lpstr>フラッシュ１</vt:lpstr>
      <vt:lpstr>ការគិតលេខមូលដ្ឋាន ថ្នាក់ទី ២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ការគិតលេខមូលដ្ឋាន ថ្នាក់ទី ២</dc:title>
  <cp:lastModifiedBy>Win 10 Pro</cp:lastModifiedBy>
  <cp:revision>6</cp:revision>
  <dcterms:modified xsi:type="dcterms:W3CDTF">2022-10-16T06:30:10Z</dcterms:modified>
</cp:coreProperties>
</file>