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Guide in reading less than and greater than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 the closed tip points at the number/letter, read it as “less than”.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 example, 1&lt;6 is read as “one is less than six” OR a&lt;b</a:t>
            </a:r>
            <a:r>
              <a:rPr lang="en-US">
                <a:solidFill>
                  <a:schemeClr val="dk1"/>
                </a:solidFill>
              </a:rPr>
              <a:t> is read as </a:t>
            </a:r>
            <a:r>
              <a:rPr lang="en-US"/>
              <a:t>“a is less than b”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 the open tip point at the number/letter, read it as “greater than”.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For example, 6&gt;1 is read as “six is greater than one” OR a&gt;b is read as “a is greater than b”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&lt; is called </a:t>
            </a:r>
            <a:r>
              <a:rPr lang="en-US">
                <a:solidFill>
                  <a:srgbClr val="4D5156"/>
                </a:solidFill>
                <a:highlight>
                  <a:srgbClr val="FFFFFF"/>
                </a:highlight>
              </a:rPr>
              <a:t>“less-than sign”</a:t>
            </a:r>
            <a:endParaRPr>
              <a:solidFill>
                <a:srgbClr val="4D5156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4D5156"/>
                </a:solidFill>
                <a:highlight>
                  <a:srgbClr val="FFFFFF"/>
                </a:highlight>
              </a:rPr>
              <a:t>&gt;</a:t>
            </a:r>
            <a:r>
              <a:rPr lang="en-US">
                <a:solidFill>
                  <a:schemeClr val="dk1"/>
                </a:solidFill>
              </a:rPr>
              <a:t> is called “</a:t>
            </a:r>
            <a:r>
              <a:rPr lang="en-US">
                <a:solidFill>
                  <a:srgbClr val="4D5156"/>
                </a:solidFill>
                <a:highlight>
                  <a:srgbClr val="FFFFFF"/>
                </a:highlight>
              </a:rPr>
              <a:t>greater-than sign”</a:t>
            </a:r>
            <a:endParaRPr>
              <a:solidFill>
                <a:srgbClr val="4D5156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4D5156"/>
                </a:solidFill>
                <a:highlight>
                  <a:srgbClr val="FFFFFF"/>
                </a:highlight>
              </a:rPr>
              <a:t>= is read “equal to”</a:t>
            </a:r>
            <a:endParaRPr>
              <a:solidFill>
                <a:srgbClr val="4D5156"/>
              </a:solidFill>
              <a:highlight>
                <a:srgbClr val="FFFFFF"/>
              </a:highlight>
            </a:endParaRP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2555875" y="404812"/>
            <a:ext cx="4176712" cy="577850"/>
          </a:xfrm>
          <a:prstGeom prst="rect">
            <a:avLst/>
          </a:prstGeom>
          <a:noFill/>
          <a:ln w="254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ការគុណនិងចែកចំនួនទសភាគ</a:t>
            </a:r>
            <a:endParaRPr sz="2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755650" y="1901825"/>
            <a:ext cx="1398588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　×</a:t>
            </a:r>
            <a:endParaRPr dirty="0"/>
          </a:p>
        </p:txBody>
      </p:sp>
      <p:sp>
        <p:nvSpPr>
          <p:cNvPr id="86" name="Google Shape;86;p1"/>
          <p:cNvSpPr txBox="1"/>
          <p:nvPr/>
        </p:nvSpPr>
        <p:spPr>
          <a:xfrm>
            <a:off x="776288" y="2387600"/>
            <a:ext cx="122872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　×</a:t>
            </a:r>
            <a:endParaRPr dirty="0"/>
          </a:p>
        </p:txBody>
      </p:sp>
      <p:sp>
        <p:nvSpPr>
          <p:cNvPr id="87" name="Google Shape;87;p1"/>
          <p:cNvSpPr txBox="1"/>
          <p:nvPr/>
        </p:nvSpPr>
        <p:spPr>
          <a:xfrm>
            <a:off x="776287" y="2819400"/>
            <a:ext cx="1274762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　×</a:t>
            </a:r>
            <a:endParaRPr dirty="0"/>
          </a:p>
        </p:txBody>
      </p:sp>
      <p:sp>
        <p:nvSpPr>
          <p:cNvPr id="88" name="Google Shape;88;p1"/>
          <p:cNvSpPr txBox="1"/>
          <p:nvPr/>
        </p:nvSpPr>
        <p:spPr>
          <a:xfrm>
            <a:off x="755650" y="3270250"/>
            <a:ext cx="1471613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　×</a:t>
            </a:r>
            <a:endParaRPr dirty="0"/>
          </a:p>
        </p:txBody>
      </p:sp>
      <p:sp>
        <p:nvSpPr>
          <p:cNvPr id="89" name="Google Shape;89;p1"/>
          <p:cNvSpPr txBox="1"/>
          <p:nvPr/>
        </p:nvSpPr>
        <p:spPr>
          <a:xfrm>
            <a:off x="731045" y="3753983"/>
            <a:ext cx="12969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　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endParaRPr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950912" y="1274762"/>
            <a:ext cx="2806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None/>
            </a:pPr>
            <a:r>
              <a:rPr lang="km-KH" sz="1800" b="1" dirty="0" smtClean="0">
                <a:solidFill>
                  <a:srgbClr val="0000FF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ចម្លើយ</a:t>
            </a:r>
            <a:r>
              <a:rPr lang="en-US" sz="1800" b="1" i="0" u="none" strike="noStrike" cap="none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800" b="1" i="0" u="none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&gt; 6    </a:t>
            </a:r>
            <a:r>
              <a:rPr lang="km-KH" sz="1800" b="1" dirty="0" smtClean="0">
                <a:solidFill>
                  <a:srgbClr val="0000FF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ចម្លើយ</a:t>
            </a:r>
            <a:r>
              <a:rPr lang="en-US" sz="1800" b="1" i="0" u="none" strike="noStrike" cap="none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800" b="1" i="0" u="none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&lt; 6     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endParaRPr dirty="0"/>
          </a:p>
        </p:txBody>
      </p:sp>
      <p:sp>
        <p:nvSpPr>
          <p:cNvPr id="91" name="Google Shape;91;p1"/>
          <p:cNvSpPr/>
          <p:nvPr/>
        </p:nvSpPr>
        <p:spPr>
          <a:xfrm>
            <a:off x="706437" y="1851025"/>
            <a:ext cx="431800" cy="2376487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3132137" y="1989137"/>
            <a:ext cx="215900" cy="719137"/>
          </a:xfrm>
          <a:prstGeom prst="rightBrace">
            <a:avLst>
              <a:gd name="adj1" fmla="val 8333"/>
              <a:gd name="adj2" fmla="val 10824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716461" y="1268412"/>
            <a:ext cx="291739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None/>
            </a:pPr>
            <a:r>
              <a:rPr lang="km-KH" sz="1800" b="1" dirty="0" smtClean="0">
                <a:solidFill>
                  <a:srgbClr val="0000FF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ចម្លើយ</a:t>
            </a:r>
            <a:r>
              <a:rPr lang="en-US" sz="1800" b="1" i="0" u="none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800" b="1" i="0" u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&gt; 6    </a:t>
            </a:r>
            <a:r>
              <a:rPr lang="km-KH" sz="1800" b="1" dirty="0" smtClean="0">
                <a:solidFill>
                  <a:srgbClr val="0000FF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ចម្លើយ</a:t>
            </a:r>
            <a:r>
              <a:rPr lang="en-US" sz="1800" b="1" i="0" u="none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800" b="1" i="0" u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&lt; 6      </a:t>
            </a:r>
            <a:endParaRPr dirty="0"/>
          </a:p>
        </p:txBody>
      </p:sp>
      <p:sp>
        <p:nvSpPr>
          <p:cNvPr id="94" name="Google Shape;94;p1"/>
          <p:cNvSpPr txBox="1"/>
          <p:nvPr/>
        </p:nvSpPr>
        <p:spPr>
          <a:xfrm>
            <a:off x="4787900" y="1901825"/>
            <a:ext cx="121602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　÷</a:t>
            </a:r>
            <a:endParaRPr dirty="0"/>
          </a:p>
        </p:txBody>
      </p:sp>
      <p:sp>
        <p:nvSpPr>
          <p:cNvPr id="95" name="Google Shape;95;p1"/>
          <p:cNvSpPr txBox="1"/>
          <p:nvPr/>
        </p:nvSpPr>
        <p:spPr>
          <a:xfrm>
            <a:off x="4808537" y="2387600"/>
            <a:ext cx="1195388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　÷</a:t>
            </a:r>
            <a:endParaRPr dirty="0"/>
          </a:p>
        </p:txBody>
      </p:sp>
      <p:sp>
        <p:nvSpPr>
          <p:cNvPr id="96" name="Google Shape;96;p1"/>
          <p:cNvSpPr txBox="1"/>
          <p:nvPr/>
        </p:nvSpPr>
        <p:spPr>
          <a:xfrm>
            <a:off x="4808537" y="2819400"/>
            <a:ext cx="1195388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　÷</a:t>
            </a:r>
            <a:endParaRPr dirty="0"/>
          </a:p>
        </p:txBody>
      </p:sp>
      <p:sp>
        <p:nvSpPr>
          <p:cNvPr id="97" name="Google Shape;97;p1"/>
          <p:cNvSpPr txBox="1"/>
          <p:nvPr/>
        </p:nvSpPr>
        <p:spPr>
          <a:xfrm>
            <a:off x="4808537" y="3251200"/>
            <a:ext cx="1195388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　÷</a:t>
            </a:r>
            <a:endParaRPr dirty="0"/>
          </a:p>
        </p:txBody>
      </p:sp>
      <p:sp>
        <p:nvSpPr>
          <p:cNvPr id="98" name="Google Shape;98;p1"/>
          <p:cNvSpPr txBox="1"/>
          <p:nvPr/>
        </p:nvSpPr>
        <p:spPr>
          <a:xfrm>
            <a:off x="4808537" y="3754437"/>
            <a:ext cx="1228726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　÷</a:t>
            </a:r>
            <a:endParaRPr dirty="0"/>
          </a:p>
        </p:txBody>
      </p:sp>
      <p:sp>
        <p:nvSpPr>
          <p:cNvPr id="99" name="Google Shape;99;p1"/>
          <p:cNvSpPr/>
          <p:nvPr/>
        </p:nvSpPr>
        <p:spPr>
          <a:xfrm>
            <a:off x="4738687" y="1851025"/>
            <a:ext cx="431800" cy="2376487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7164387" y="1989137"/>
            <a:ext cx="215900" cy="719137"/>
          </a:xfrm>
          <a:prstGeom prst="rightBrace">
            <a:avLst>
              <a:gd name="adj1" fmla="val 8333"/>
              <a:gd name="adj2" fmla="val 10824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3132137" y="3357562"/>
            <a:ext cx="215900" cy="719137"/>
          </a:xfrm>
          <a:prstGeom prst="rightBrace">
            <a:avLst>
              <a:gd name="adj1" fmla="val 8333"/>
              <a:gd name="adj2" fmla="val 10824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7164387" y="3357562"/>
            <a:ext cx="215900" cy="719137"/>
          </a:xfrm>
          <a:prstGeom prst="rightBrace">
            <a:avLst>
              <a:gd name="adj1" fmla="val 8333"/>
              <a:gd name="adj2" fmla="val 10824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340100" y="1947861"/>
            <a:ext cx="958056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en-US" sz="1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endParaRPr dirty="0"/>
          </a:p>
        </p:txBody>
      </p:sp>
      <p:sp>
        <p:nvSpPr>
          <p:cNvPr id="104" name="Google Shape;104;p1"/>
          <p:cNvSpPr/>
          <p:nvPr/>
        </p:nvSpPr>
        <p:spPr>
          <a:xfrm>
            <a:off x="3419475" y="1989137"/>
            <a:ext cx="288925" cy="287337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7451725" y="3357562"/>
            <a:ext cx="83978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</a:t>
            </a:r>
            <a:r>
              <a:rPr lang="en-US" sz="1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endParaRPr dirty="0"/>
          </a:p>
        </p:txBody>
      </p:sp>
      <p:sp>
        <p:nvSpPr>
          <p:cNvPr id="106" name="Google Shape;106;p1"/>
          <p:cNvSpPr/>
          <p:nvPr/>
        </p:nvSpPr>
        <p:spPr>
          <a:xfrm>
            <a:off x="7470775" y="3424237"/>
            <a:ext cx="288925" cy="287337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7440612" y="1957387"/>
            <a:ext cx="8080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</a:t>
            </a:r>
            <a:r>
              <a:rPr lang="en-US" sz="1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dirty="0"/>
          </a:p>
        </p:txBody>
      </p:sp>
      <p:sp>
        <p:nvSpPr>
          <p:cNvPr id="108" name="Google Shape;108;p1"/>
          <p:cNvSpPr/>
          <p:nvPr/>
        </p:nvSpPr>
        <p:spPr>
          <a:xfrm>
            <a:off x="7516131" y="2009774"/>
            <a:ext cx="288925" cy="287337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3449637" y="3273425"/>
            <a:ext cx="9080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</a:t>
            </a:r>
            <a:r>
              <a:rPr lang="en-US" sz="1800" dirty="0">
                <a:solidFill>
                  <a:schemeClr val="dk1"/>
                </a:solidFill>
              </a:rPr>
              <a:t>&gt;</a:t>
            </a:r>
            <a:endParaRPr dirty="0"/>
          </a:p>
        </p:txBody>
      </p:sp>
      <p:sp>
        <p:nvSpPr>
          <p:cNvPr id="110" name="Google Shape;110;p1"/>
          <p:cNvSpPr/>
          <p:nvPr/>
        </p:nvSpPr>
        <p:spPr>
          <a:xfrm>
            <a:off x="3468687" y="3340100"/>
            <a:ext cx="288925" cy="287337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1" name="Google Shape;111;p1"/>
          <p:cNvCxnSpPr/>
          <p:nvPr/>
        </p:nvCxnSpPr>
        <p:spPr>
          <a:xfrm>
            <a:off x="4572000" y="1268412"/>
            <a:ext cx="0" cy="3168650"/>
          </a:xfrm>
          <a:prstGeom prst="straightConnector1">
            <a:avLst/>
          </a:prstGeom>
          <a:noFill/>
          <a:ln w="25400" cap="rnd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2" name="Google Shape;112;p1"/>
          <p:cNvCxnSpPr/>
          <p:nvPr/>
        </p:nvCxnSpPr>
        <p:spPr>
          <a:xfrm>
            <a:off x="1763712" y="2205037"/>
            <a:ext cx="433387" cy="0"/>
          </a:xfrm>
          <a:prstGeom prst="straightConnector1">
            <a:avLst/>
          </a:prstGeom>
          <a:noFill/>
          <a:ln w="31750" cap="flat" cmpd="sng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3" name="Google Shape;113;p1"/>
          <p:cNvCxnSpPr/>
          <p:nvPr/>
        </p:nvCxnSpPr>
        <p:spPr>
          <a:xfrm>
            <a:off x="1808162" y="3579812"/>
            <a:ext cx="433387" cy="0"/>
          </a:xfrm>
          <a:prstGeom prst="straightConnector1">
            <a:avLst/>
          </a:prstGeom>
          <a:noFill/>
          <a:ln w="31750" cap="flat" cmpd="sng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4" name="Google Shape;114;p1"/>
          <p:cNvCxnSpPr/>
          <p:nvPr/>
        </p:nvCxnSpPr>
        <p:spPr>
          <a:xfrm>
            <a:off x="5824537" y="2205037"/>
            <a:ext cx="433387" cy="0"/>
          </a:xfrm>
          <a:prstGeom prst="straightConnector1">
            <a:avLst/>
          </a:prstGeom>
          <a:noFill/>
          <a:ln w="31750" cap="flat" cmpd="sng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5" name="Google Shape;115;p1"/>
          <p:cNvCxnSpPr/>
          <p:nvPr/>
        </p:nvCxnSpPr>
        <p:spPr>
          <a:xfrm>
            <a:off x="5824537" y="2708275"/>
            <a:ext cx="433387" cy="0"/>
          </a:xfrm>
          <a:prstGeom prst="straightConnector1">
            <a:avLst/>
          </a:prstGeom>
          <a:noFill/>
          <a:ln w="31750" cap="flat" cmpd="sng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6" name="Google Shape;116;p1"/>
          <p:cNvCxnSpPr/>
          <p:nvPr/>
        </p:nvCxnSpPr>
        <p:spPr>
          <a:xfrm>
            <a:off x="1808162" y="4075112"/>
            <a:ext cx="433387" cy="0"/>
          </a:xfrm>
          <a:prstGeom prst="straightConnector1">
            <a:avLst/>
          </a:prstGeom>
          <a:noFill/>
          <a:ln w="31750" cap="flat" cmpd="sng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7" name="Google Shape;117;p1"/>
          <p:cNvCxnSpPr/>
          <p:nvPr/>
        </p:nvCxnSpPr>
        <p:spPr>
          <a:xfrm>
            <a:off x="5864225" y="3559175"/>
            <a:ext cx="433387" cy="0"/>
          </a:xfrm>
          <a:prstGeom prst="straightConnector1">
            <a:avLst/>
          </a:prstGeom>
          <a:noFill/>
          <a:ln w="31750" cap="flat" cmpd="sng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8" name="Google Shape;118;p1"/>
          <p:cNvCxnSpPr/>
          <p:nvPr/>
        </p:nvCxnSpPr>
        <p:spPr>
          <a:xfrm>
            <a:off x="5875337" y="4064000"/>
            <a:ext cx="433387" cy="0"/>
          </a:xfrm>
          <a:prstGeom prst="straightConnector1">
            <a:avLst/>
          </a:prstGeom>
          <a:noFill/>
          <a:ln w="31750" cap="flat" cmpd="sng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19" name="Google Shape;119;p1"/>
          <p:cNvSpPr txBox="1"/>
          <p:nvPr/>
        </p:nvSpPr>
        <p:spPr>
          <a:xfrm>
            <a:off x="1741487" y="1884362"/>
            <a:ext cx="1182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0.3　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＝</a:t>
            </a:r>
            <a:endParaRPr dirty="0"/>
          </a:p>
        </p:txBody>
      </p:sp>
      <p:sp>
        <p:nvSpPr>
          <p:cNvPr id="120" name="Google Shape;120;p1"/>
          <p:cNvSpPr txBox="1"/>
          <p:nvPr/>
        </p:nvSpPr>
        <p:spPr>
          <a:xfrm>
            <a:off x="2584450" y="1895475"/>
            <a:ext cx="5016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1.8</a:t>
            </a:r>
            <a:endParaRPr/>
          </a:p>
        </p:txBody>
      </p:sp>
      <p:sp>
        <p:nvSpPr>
          <p:cNvPr id="121" name="Google Shape;121;p1"/>
          <p:cNvSpPr txBox="1"/>
          <p:nvPr/>
        </p:nvSpPr>
        <p:spPr>
          <a:xfrm>
            <a:off x="1741486" y="2414587"/>
            <a:ext cx="1136651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0.6　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＝</a:t>
            </a:r>
            <a:endParaRPr dirty="0"/>
          </a:p>
        </p:txBody>
      </p:sp>
      <p:sp>
        <p:nvSpPr>
          <p:cNvPr id="122" name="Google Shape;122;p1"/>
          <p:cNvSpPr txBox="1"/>
          <p:nvPr/>
        </p:nvSpPr>
        <p:spPr>
          <a:xfrm>
            <a:off x="2584450" y="2420937"/>
            <a:ext cx="5016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3.6</a:t>
            </a:r>
            <a:endParaRPr/>
          </a:p>
        </p:txBody>
      </p:sp>
      <p:sp>
        <p:nvSpPr>
          <p:cNvPr id="123" name="Google Shape;123;p1"/>
          <p:cNvSpPr txBox="1"/>
          <p:nvPr/>
        </p:nvSpPr>
        <p:spPr>
          <a:xfrm>
            <a:off x="1685925" y="2852180"/>
            <a:ext cx="1033462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　　＝</a:t>
            </a:r>
            <a:endParaRPr dirty="0"/>
          </a:p>
        </p:txBody>
      </p:sp>
      <p:sp>
        <p:nvSpPr>
          <p:cNvPr id="124" name="Google Shape;124;p1"/>
          <p:cNvSpPr txBox="1"/>
          <p:nvPr/>
        </p:nvSpPr>
        <p:spPr>
          <a:xfrm>
            <a:off x="2697162" y="2870200"/>
            <a:ext cx="311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25" name="Google Shape;125;p1"/>
          <p:cNvSpPr txBox="1"/>
          <p:nvPr/>
        </p:nvSpPr>
        <p:spPr>
          <a:xfrm>
            <a:off x="2620962" y="3284537"/>
            <a:ext cx="5016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0099FF"/>
                </a:solidFill>
                <a:latin typeface="Arial"/>
                <a:ea typeface="Arial"/>
                <a:cs typeface="Arial"/>
                <a:sym typeface="Arial"/>
              </a:rPr>
              <a:t>7.2</a:t>
            </a:r>
            <a:endParaRPr/>
          </a:p>
        </p:txBody>
      </p:sp>
      <p:sp>
        <p:nvSpPr>
          <p:cNvPr id="126" name="Google Shape;126;p1"/>
          <p:cNvSpPr txBox="1"/>
          <p:nvPr/>
        </p:nvSpPr>
        <p:spPr>
          <a:xfrm>
            <a:off x="1731961" y="3270250"/>
            <a:ext cx="1223963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FF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0099FF"/>
                </a:solidFill>
                <a:latin typeface="Arial"/>
                <a:ea typeface="Arial"/>
                <a:cs typeface="Arial"/>
                <a:sym typeface="Arial"/>
              </a:rPr>
              <a:t>1.2　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＝</a:t>
            </a:r>
            <a:endParaRPr dirty="0"/>
          </a:p>
        </p:txBody>
      </p:sp>
      <p:sp>
        <p:nvSpPr>
          <p:cNvPr id="127" name="Google Shape;127;p1"/>
          <p:cNvSpPr txBox="1"/>
          <p:nvPr/>
        </p:nvSpPr>
        <p:spPr>
          <a:xfrm>
            <a:off x="2719387" y="3768725"/>
            <a:ext cx="311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0099FF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28" name="Google Shape;128;p1"/>
          <p:cNvSpPr txBox="1"/>
          <p:nvPr/>
        </p:nvSpPr>
        <p:spPr>
          <a:xfrm>
            <a:off x="1720850" y="3751262"/>
            <a:ext cx="1101724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FF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0099FF"/>
                </a:solidFill>
                <a:latin typeface="Arial"/>
                <a:ea typeface="Arial"/>
                <a:cs typeface="Arial"/>
                <a:sym typeface="Arial"/>
              </a:rPr>
              <a:t>1.5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＝</a:t>
            </a:r>
            <a:endParaRPr dirty="0"/>
          </a:p>
        </p:txBody>
      </p:sp>
      <p:sp>
        <p:nvSpPr>
          <p:cNvPr id="129" name="Google Shape;129;p1"/>
          <p:cNvSpPr txBox="1"/>
          <p:nvPr/>
        </p:nvSpPr>
        <p:spPr>
          <a:xfrm>
            <a:off x="5775325" y="1908175"/>
            <a:ext cx="1221694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FF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0099FF"/>
                </a:solidFill>
                <a:latin typeface="Arial"/>
                <a:ea typeface="Arial"/>
                <a:cs typeface="Arial"/>
                <a:sym typeface="Arial"/>
              </a:rPr>
              <a:t>0.3　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＝</a:t>
            </a:r>
            <a:endParaRPr dirty="0"/>
          </a:p>
        </p:txBody>
      </p:sp>
      <p:sp>
        <p:nvSpPr>
          <p:cNvPr id="130" name="Google Shape;130;p1"/>
          <p:cNvSpPr txBox="1"/>
          <p:nvPr/>
        </p:nvSpPr>
        <p:spPr>
          <a:xfrm>
            <a:off x="6650037" y="1919287"/>
            <a:ext cx="438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0099FF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/>
          </a:p>
        </p:txBody>
      </p:sp>
      <p:sp>
        <p:nvSpPr>
          <p:cNvPr id="131" name="Google Shape;131;p1"/>
          <p:cNvSpPr txBox="1"/>
          <p:nvPr/>
        </p:nvSpPr>
        <p:spPr>
          <a:xfrm>
            <a:off x="5795962" y="2395537"/>
            <a:ext cx="1120776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0099FF"/>
                </a:solidFill>
                <a:latin typeface="Arial"/>
                <a:ea typeface="Arial"/>
                <a:cs typeface="Arial"/>
                <a:sym typeface="Arial"/>
              </a:rPr>
              <a:t>0.6</a:t>
            </a: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＝</a:t>
            </a:r>
            <a:endParaRPr/>
          </a:p>
        </p:txBody>
      </p:sp>
      <p:sp>
        <p:nvSpPr>
          <p:cNvPr id="132" name="Google Shape;132;p1"/>
          <p:cNvSpPr txBox="1"/>
          <p:nvPr/>
        </p:nvSpPr>
        <p:spPr>
          <a:xfrm>
            <a:off x="6662737" y="2408237"/>
            <a:ext cx="438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0099FF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33" name="Google Shape;133;p1"/>
          <p:cNvSpPr txBox="1"/>
          <p:nvPr/>
        </p:nvSpPr>
        <p:spPr>
          <a:xfrm>
            <a:off x="5838824" y="2844800"/>
            <a:ext cx="1077914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　　＝</a:t>
            </a:r>
            <a:endParaRPr dirty="0"/>
          </a:p>
        </p:txBody>
      </p:sp>
      <p:sp>
        <p:nvSpPr>
          <p:cNvPr id="134" name="Google Shape;134;p1"/>
          <p:cNvSpPr txBox="1"/>
          <p:nvPr/>
        </p:nvSpPr>
        <p:spPr>
          <a:xfrm>
            <a:off x="6724650" y="2865437"/>
            <a:ext cx="311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35" name="Google Shape;135;p1"/>
          <p:cNvSpPr txBox="1"/>
          <p:nvPr/>
        </p:nvSpPr>
        <p:spPr>
          <a:xfrm>
            <a:off x="5795962" y="3244850"/>
            <a:ext cx="1120776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1.2</a:t>
            </a:r>
            <a:r>
              <a:rPr lang="en-US" sz="1800" b="0" i="0" u="none">
                <a:solidFill>
                  <a:srgbClr val="0099FF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＝</a:t>
            </a:r>
            <a:endParaRPr/>
          </a:p>
        </p:txBody>
      </p:sp>
      <p:sp>
        <p:nvSpPr>
          <p:cNvPr id="136" name="Google Shape;136;p1"/>
          <p:cNvSpPr txBox="1"/>
          <p:nvPr/>
        </p:nvSpPr>
        <p:spPr>
          <a:xfrm>
            <a:off x="6732587" y="3263900"/>
            <a:ext cx="311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37" name="Google Shape;137;p1"/>
          <p:cNvSpPr txBox="1"/>
          <p:nvPr/>
        </p:nvSpPr>
        <p:spPr>
          <a:xfrm>
            <a:off x="6783387" y="-2384425"/>
            <a:ext cx="215582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　÷　　</a:t>
            </a:r>
            <a:r>
              <a:rPr lang="en-US" sz="1800" b="0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1.2</a:t>
            </a:r>
            <a:r>
              <a:rPr lang="en-US" sz="1800" b="0" i="0" u="none">
                <a:solidFill>
                  <a:srgbClr val="0099FF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＝</a:t>
            </a:r>
            <a:r>
              <a:rPr lang="en-US" sz="1800" b="0" i="0" u="none">
                <a:solidFill>
                  <a:srgbClr val="0099FF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en-US" sz="1800" b="0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38" name="Google Shape;138;p1"/>
          <p:cNvSpPr txBox="1"/>
          <p:nvPr/>
        </p:nvSpPr>
        <p:spPr>
          <a:xfrm>
            <a:off x="5816599" y="3756025"/>
            <a:ext cx="1180419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1.5</a:t>
            </a: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＝</a:t>
            </a:r>
            <a:endParaRPr/>
          </a:p>
        </p:txBody>
      </p:sp>
      <p:sp>
        <p:nvSpPr>
          <p:cNvPr id="139" name="Google Shape;139;p1"/>
          <p:cNvSpPr txBox="1"/>
          <p:nvPr/>
        </p:nvSpPr>
        <p:spPr>
          <a:xfrm>
            <a:off x="6719887" y="3800475"/>
            <a:ext cx="311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cxnSp>
        <p:nvCxnSpPr>
          <p:cNvPr id="141" name="Google Shape;141;p1"/>
          <p:cNvCxnSpPr/>
          <p:nvPr/>
        </p:nvCxnSpPr>
        <p:spPr>
          <a:xfrm>
            <a:off x="1763712" y="2708275"/>
            <a:ext cx="433387" cy="0"/>
          </a:xfrm>
          <a:prstGeom prst="straightConnector1">
            <a:avLst/>
          </a:prstGeom>
          <a:noFill/>
          <a:ln w="31750" cap="flat" cmpd="sng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"/>
          <p:cNvSpPr/>
          <p:nvPr/>
        </p:nvSpPr>
        <p:spPr>
          <a:xfrm>
            <a:off x="2051050" y="333375"/>
            <a:ext cx="576262" cy="576262"/>
          </a:xfrm>
          <a:prstGeom prst="sun">
            <a:avLst>
              <a:gd name="adj" fmla="val 25000"/>
            </a:avLst>
          </a:prstGeom>
          <a:solidFill>
            <a:srgbClr val="FF66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"/>
          <p:cNvSpPr txBox="1"/>
          <p:nvPr/>
        </p:nvSpPr>
        <p:spPr>
          <a:xfrm>
            <a:off x="2555875" y="1196975"/>
            <a:ext cx="388869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18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តូចជាង</a:t>
            </a:r>
            <a:r>
              <a:rPr lang="en-US" sz="18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en-US" sz="1800" b="1" dirty="0">
                <a:solidFill>
                  <a:schemeClr val="dk1"/>
                </a:solidFill>
                <a:highlight>
                  <a:srgbClr val="FF00FF"/>
                </a:highlight>
              </a:rPr>
              <a:t>&lt;</a:t>
            </a:r>
            <a:r>
              <a:rPr lang="en-US" sz="1800" b="1" i="0" u="none" dirty="0">
                <a:solidFill>
                  <a:schemeClr val="dk1"/>
                </a:solidFill>
                <a:highlight>
                  <a:srgbClr val="FF00FF"/>
                </a:highlight>
                <a:sym typeface="Arial"/>
              </a:rPr>
              <a:t> </a:t>
            </a:r>
            <a:r>
              <a:rPr lang="en-US" sz="1800" b="1" i="0" u="none" dirty="0">
                <a:solidFill>
                  <a:schemeClr val="dk1"/>
                </a:solidFill>
                <a:sym typeface="Arial"/>
              </a:rPr>
              <a:t> 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or     </a:t>
            </a:r>
            <a:r>
              <a:rPr lang="km-KH" sz="18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ធំជាង </a:t>
            </a:r>
            <a:r>
              <a:rPr lang="en-US" sz="1800" b="1" i="0" u="none" dirty="0" smtClean="0">
                <a:solidFill>
                  <a:schemeClr val="dk1"/>
                </a:solidFill>
                <a:highlight>
                  <a:srgbClr val="FF00FF"/>
                </a:highlight>
                <a:sym typeface="Arial"/>
              </a:rPr>
              <a:t>&gt;</a:t>
            </a:r>
            <a:endParaRPr b="1" dirty="0">
              <a:highlight>
                <a:srgbClr val="FF00FF"/>
              </a:highlight>
            </a:endParaRPr>
          </a:p>
        </p:txBody>
      </p:sp>
      <p:sp>
        <p:nvSpPr>
          <p:cNvPr id="148" name="Google Shape;148;p2"/>
          <p:cNvSpPr txBox="1"/>
          <p:nvPr/>
        </p:nvSpPr>
        <p:spPr>
          <a:xfrm>
            <a:off x="1527175" y="1778000"/>
            <a:ext cx="382068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（１）　          </a:t>
            </a:r>
            <a:r>
              <a:rPr lang="km-KH" sz="18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ចម្លើយ</a:t>
            </a:r>
            <a:r>
              <a:rPr lang="en-US" sz="1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 7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"/>
          <p:cNvSpPr txBox="1"/>
          <p:nvPr/>
        </p:nvSpPr>
        <p:spPr>
          <a:xfrm>
            <a:off x="2339975" y="2205037"/>
            <a:ext cx="20843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　　7　×　0.8　</a:t>
            </a:r>
            <a:endParaRPr dirty="0"/>
          </a:p>
        </p:txBody>
      </p:sp>
      <p:sp>
        <p:nvSpPr>
          <p:cNvPr id="150" name="Google Shape;150;p2"/>
          <p:cNvSpPr txBox="1"/>
          <p:nvPr/>
        </p:nvSpPr>
        <p:spPr>
          <a:xfrm>
            <a:off x="4932362" y="2205037"/>
            <a:ext cx="1846262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　　7　× 1.02　</a:t>
            </a:r>
            <a:endParaRPr/>
          </a:p>
        </p:txBody>
      </p:sp>
      <p:sp>
        <p:nvSpPr>
          <p:cNvPr id="151" name="Google Shape;151;p2"/>
          <p:cNvSpPr txBox="1"/>
          <p:nvPr/>
        </p:nvSpPr>
        <p:spPr>
          <a:xfrm>
            <a:off x="2259917" y="2781300"/>
            <a:ext cx="18732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　　7　× 2.41　</a:t>
            </a:r>
            <a:endParaRPr dirty="0"/>
          </a:p>
        </p:txBody>
      </p:sp>
      <p:sp>
        <p:nvSpPr>
          <p:cNvPr id="152" name="Google Shape;152;p2"/>
          <p:cNvSpPr txBox="1"/>
          <p:nvPr/>
        </p:nvSpPr>
        <p:spPr>
          <a:xfrm>
            <a:off x="4949825" y="2781300"/>
            <a:ext cx="18621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　　7　× 0.95　</a:t>
            </a:r>
            <a:endParaRPr dirty="0"/>
          </a:p>
        </p:txBody>
      </p:sp>
      <p:pic>
        <p:nvPicPr>
          <p:cNvPr id="153" name="Google Shape;15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5112" y="836612"/>
            <a:ext cx="787400" cy="86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"/>
          <p:cNvSpPr txBox="1"/>
          <p:nvPr/>
        </p:nvSpPr>
        <p:spPr>
          <a:xfrm>
            <a:off x="5795962" y="3271837"/>
            <a:ext cx="3663724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18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ចម្លើយ</a:t>
            </a:r>
            <a:r>
              <a:rPr lang="en-US" sz="1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.（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　　　　）</a:t>
            </a:r>
            <a:endParaRPr dirty="0"/>
          </a:p>
        </p:txBody>
      </p:sp>
      <p:cxnSp>
        <p:nvCxnSpPr>
          <p:cNvPr id="155" name="Google Shape;155;p2"/>
          <p:cNvCxnSpPr/>
          <p:nvPr/>
        </p:nvCxnSpPr>
        <p:spPr>
          <a:xfrm>
            <a:off x="3708399" y="2593067"/>
            <a:ext cx="404812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6" name="Google Shape;156;p2"/>
          <p:cNvCxnSpPr/>
          <p:nvPr/>
        </p:nvCxnSpPr>
        <p:spPr>
          <a:xfrm>
            <a:off x="6061075" y="2514600"/>
            <a:ext cx="503237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7" name="Google Shape;157;p2"/>
          <p:cNvCxnSpPr/>
          <p:nvPr/>
        </p:nvCxnSpPr>
        <p:spPr>
          <a:xfrm rot="10800000" flipH="1">
            <a:off x="3492500" y="3068637"/>
            <a:ext cx="600075" cy="11112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8" name="Google Shape;158;p2"/>
          <p:cNvCxnSpPr/>
          <p:nvPr/>
        </p:nvCxnSpPr>
        <p:spPr>
          <a:xfrm rot="10800000" flipH="1">
            <a:off x="6057900" y="3119437"/>
            <a:ext cx="554037" cy="1587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59" name="Google Shape;159;p2"/>
          <p:cNvSpPr/>
          <p:nvPr/>
        </p:nvSpPr>
        <p:spPr>
          <a:xfrm>
            <a:off x="1042987" y="2276475"/>
            <a:ext cx="720725" cy="1584325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rgbClr val="CCFFCC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"/>
          <p:cNvSpPr txBox="1"/>
          <p:nvPr/>
        </p:nvSpPr>
        <p:spPr>
          <a:xfrm>
            <a:off x="1184275" y="2276475"/>
            <a:ext cx="615950" cy="954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0.??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0.95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1" name="Google Shape;161;p2"/>
          <p:cNvCxnSpPr/>
          <p:nvPr/>
        </p:nvCxnSpPr>
        <p:spPr>
          <a:xfrm>
            <a:off x="3132137" y="2133600"/>
            <a:ext cx="1439862" cy="0"/>
          </a:xfrm>
          <a:prstGeom prst="straightConnector1">
            <a:avLst/>
          </a:prstGeom>
          <a:noFill/>
          <a:ln w="25400" cap="flat" cmpd="sng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162" name="Google Shape;16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9387" y="3500437"/>
            <a:ext cx="812800" cy="865187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"/>
          <p:cNvSpPr txBox="1"/>
          <p:nvPr/>
        </p:nvSpPr>
        <p:spPr>
          <a:xfrm>
            <a:off x="6856266" y="3258529"/>
            <a:ext cx="3508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Arial"/>
              <a:buNone/>
            </a:pPr>
            <a:r>
              <a:rPr lang="en-US" sz="1800" b="1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dirty="0"/>
          </a:p>
        </p:txBody>
      </p:sp>
      <p:sp>
        <p:nvSpPr>
          <p:cNvPr id="164" name="Google Shape;164;p2"/>
          <p:cNvSpPr txBox="1"/>
          <p:nvPr/>
        </p:nvSpPr>
        <p:spPr>
          <a:xfrm>
            <a:off x="7447715" y="3271836"/>
            <a:ext cx="3508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Arial"/>
              <a:buNone/>
            </a:pPr>
            <a:r>
              <a:rPr lang="en-US" sz="1800" b="1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dirty="0"/>
          </a:p>
        </p:txBody>
      </p:sp>
      <p:sp>
        <p:nvSpPr>
          <p:cNvPr id="165" name="Google Shape;165;p2"/>
          <p:cNvSpPr txBox="1"/>
          <p:nvPr/>
        </p:nvSpPr>
        <p:spPr>
          <a:xfrm>
            <a:off x="1547811" y="3933825"/>
            <a:ext cx="407713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（２）　</a:t>
            </a:r>
            <a:r>
              <a:rPr lang="km-KH" sz="1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km-KH" sz="18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ចម្លើយ</a:t>
            </a:r>
            <a:r>
              <a:rPr lang="en-US" sz="1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   4.8       </a:t>
            </a:r>
            <a:endParaRPr dirty="0"/>
          </a:p>
        </p:txBody>
      </p:sp>
      <p:sp>
        <p:nvSpPr>
          <p:cNvPr id="166" name="Google Shape;166;p2"/>
          <p:cNvSpPr txBox="1"/>
          <p:nvPr/>
        </p:nvSpPr>
        <p:spPr>
          <a:xfrm>
            <a:off x="2360612" y="4360862"/>
            <a:ext cx="20145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　　4.8　÷　0.9　</a:t>
            </a:r>
            <a:endParaRPr/>
          </a:p>
        </p:txBody>
      </p:sp>
      <p:sp>
        <p:nvSpPr>
          <p:cNvPr id="167" name="Google Shape;167;p2"/>
          <p:cNvSpPr txBox="1"/>
          <p:nvPr/>
        </p:nvSpPr>
        <p:spPr>
          <a:xfrm>
            <a:off x="4953000" y="4360862"/>
            <a:ext cx="25146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　　4.8　÷　1.5　</a:t>
            </a:r>
            <a:endParaRPr dirty="0"/>
          </a:p>
        </p:txBody>
      </p:sp>
      <p:sp>
        <p:nvSpPr>
          <p:cNvPr id="168" name="Google Shape;168;p2"/>
          <p:cNvSpPr txBox="1"/>
          <p:nvPr/>
        </p:nvSpPr>
        <p:spPr>
          <a:xfrm>
            <a:off x="2360612" y="4937125"/>
            <a:ext cx="20637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　　4.8　÷ 0.23　</a:t>
            </a:r>
            <a:endParaRPr/>
          </a:p>
        </p:txBody>
      </p:sp>
      <p:sp>
        <p:nvSpPr>
          <p:cNvPr id="169" name="Google Shape;169;p2"/>
          <p:cNvSpPr txBox="1"/>
          <p:nvPr/>
        </p:nvSpPr>
        <p:spPr>
          <a:xfrm>
            <a:off x="4970462" y="4937125"/>
            <a:ext cx="20526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　　4.8　÷ 2.45　</a:t>
            </a:r>
            <a:endParaRPr/>
          </a:p>
        </p:txBody>
      </p:sp>
      <p:sp>
        <p:nvSpPr>
          <p:cNvPr id="170" name="Google Shape;170;p2"/>
          <p:cNvSpPr txBox="1"/>
          <p:nvPr/>
        </p:nvSpPr>
        <p:spPr>
          <a:xfrm>
            <a:off x="5816599" y="5427650"/>
            <a:ext cx="413294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18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ចម្លើយ</a:t>
            </a:r>
            <a:r>
              <a:rPr lang="en-US" sz="1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　　　　　）</a:t>
            </a:r>
            <a:endParaRPr dirty="0"/>
          </a:p>
        </p:txBody>
      </p:sp>
      <p:cxnSp>
        <p:nvCxnSpPr>
          <p:cNvPr id="171" name="Google Shape;171;p2"/>
          <p:cNvCxnSpPr/>
          <p:nvPr/>
        </p:nvCxnSpPr>
        <p:spPr>
          <a:xfrm>
            <a:off x="3779837" y="4652962"/>
            <a:ext cx="433387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72" name="Google Shape;172;p2"/>
          <p:cNvCxnSpPr/>
          <p:nvPr/>
        </p:nvCxnSpPr>
        <p:spPr>
          <a:xfrm>
            <a:off x="6444569" y="4727574"/>
            <a:ext cx="446087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73" name="Google Shape;173;p2"/>
          <p:cNvCxnSpPr/>
          <p:nvPr/>
        </p:nvCxnSpPr>
        <p:spPr>
          <a:xfrm rot="10800000" flipH="1">
            <a:off x="3708400" y="5229225"/>
            <a:ext cx="563562" cy="11112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74" name="Google Shape;174;p2"/>
          <p:cNvCxnSpPr/>
          <p:nvPr/>
        </p:nvCxnSpPr>
        <p:spPr>
          <a:xfrm rot="10800000" flipH="1">
            <a:off x="6326187" y="5275262"/>
            <a:ext cx="525462" cy="1587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75" name="Google Shape;175;p2"/>
          <p:cNvCxnSpPr/>
          <p:nvPr/>
        </p:nvCxnSpPr>
        <p:spPr>
          <a:xfrm>
            <a:off x="3152775" y="4289425"/>
            <a:ext cx="1439862" cy="0"/>
          </a:xfrm>
          <a:prstGeom prst="straightConnector1">
            <a:avLst/>
          </a:prstGeom>
          <a:noFill/>
          <a:ln w="25400" cap="flat" cmpd="sng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76" name="Google Shape;176;p2"/>
          <p:cNvSpPr txBox="1"/>
          <p:nvPr/>
        </p:nvSpPr>
        <p:spPr>
          <a:xfrm>
            <a:off x="6847680" y="5440362"/>
            <a:ext cx="3508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Arial"/>
              <a:buNone/>
            </a:pPr>
            <a:r>
              <a:rPr lang="en-US" sz="1800" b="1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dirty="0"/>
          </a:p>
        </p:txBody>
      </p:sp>
      <p:sp>
        <p:nvSpPr>
          <p:cNvPr id="177" name="Google Shape;177;p2"/>
          <p:cNvSpPr txBox="1"/>
          <p:nvPr/>
        </p:nvSpPr>
        <p:spPr>
          <a:xfrm>
            <a:off x="7329487" y="5440362"/>
            <a:ext cx="3508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  <p:sp>
        <p:nvSpPr>
          <p:cNvPr id="178" name="Google Shape;178;p2"/>
          <p:cNvSpPr/>
          <p:nvPr/>
        </p:nvSpPr>
        <p:spPr>
          <a:xfrm>
            <a:off x="1116012" y="4437062"/>
            <a:ext cx="720725" cy="1584325"/>
          </a:xfrm>
          <a:prstGeom prst="wedgeRoundRectCallout">
            <a:avLst>
              <a:gd name="adj1" fmla="val 999"/>
              <a:gd name="adj2" fmla="val 23786"/>
              <a:gd name="adj3" fmla="val 0"/>
            </a:avLst>
          </a:prstGeom>
          <a:solidFill>
            <a:srgbClr val="CCFFCC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9" name="Google Shape;17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50825" y="5661025"/>
            <a:ext cx="720725" cy="668337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"/>
          <p:cNvSpPr txBox="1"/>
          <p:nvPr/>
        </p:nvSpPr>
        <p:spPr>
          <a:xfrm>
            <a:off x="1184275" y="4498975"/>
            <a:ext cx="936626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0.9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0.9999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"/>
          <p:cNvSpPr txBox="1"/>
          <p:nvPr/>
        </p:nvSpPr>
        <p:spPr>
          <a:xfrm>
            <a:off x="2555875" y="1196975"/>
            <a:ext cx="27749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3&gt;2     5&gt;4      2&lt;3     4&lt;5</a:t>
            </a:r>
            <a:endParaRPr/>
          </a:p>
        </p:txBody>
      </p:sp>
      <p:sp>
        <p:nvSpPr>
          <p:cNvPr id="186" name="Google Shape;186;p3"/>
          <p:cNvSpPr txBox="1"/>
          <p:nvPr/>
        </p:nvSpPr>
        <p:spPr>
          <a:xfrm>
            <a:off x="1527175" y="1792287"/>
            <a:ext cx="203517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（１）1.5 &lt; ?</a:t>
            </a:r>
            <a:endParaRPr dirty="0"/>
          </a:p>
        </p:txBody>
      </p:sp>
      <p:sp>
        <p:nvSpPr>
          <p:cNvPr id="187" name="Google Shape;187;p3"/>
          <p:cNvSpPr txBox="1"/>
          <p:nvPr/>
        </p:nvSpPr>
        <p:spPr>
          <a:xfrm>
            <a:off x="2249488" y="2169319"/>
            <a:ext cx="2371724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　　1.5　×　1.06　</a:t>
            </a:r>
            <a:endParaRPr dirty="0"/>
          </a:p>
        </p:txBody>
      </p:sp>
      <p:sp>
        <p:nvSpPr>
          <p:cNvPr id="188" name="Google Shape;188;p3"/>
          <p:cNvSpPr txBox="1"/>
          <p:nvPr/>
        </p:nvSpPr>
        <p:spPr>
          <a:xfrm>
            <a:off x="4932362" y="2205037"/>
            <a:ext cx="2163762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　　1.5　× 2.043　</a:t>
            </a:r>
            <a:endParaRPr/>
          </a:p>
        </p:txBody>
      </p:sp>
      <p:sp>
        <p:nvSpPr>
          <p:cNvPr id="189" name="Google Shape;189;p3"/>
          <p:cNvSpPr txBox="1"/>
          <p:nvPr/>
        </p:nvSpPr>
        <p:spPr>
          <a:xfrm>
            <a:off x="2339975" y="2781300"/>
            <a:ext cx="21907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　　1.5　× 0.386　</a:t>
            </a:r>
            <a:endParaRPr dirty="0"/>
          </a:p>
        </p:txBody>
      </p:sp>
      <p:sp>
        <p:nvSpPr>
          <p:cNvPr id="190" name="Google Shape;190;p3"/>
          <p:cNvSpPr txBox="1"/>
          <p:nvPr/>
        </p:nvSpPr>
        <p:spPr>
          <a:xfrm>
            <a:off x="4949825" y="2781300"/>
            <a:ext cx="20526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　　1.5　× 0.53　</a:t>
            </a:r>
            <a:endParaRPr/>
          </a:p>
        </p:txBody>
      </p:sp>
      <p:sp>
        <p:nvSpPr>
          <p:cNvPr id="191" name="Google Shape;191;p3"/>
          <p:cNvSpPr txBox="1"/>
          <p:nvPr/>
        </p:nvSpPr>
        <p:spPr>
          <a:xfrm>
            <a:off x="5816601" y="3243262"/>
            <a:ext cx="4132942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　　A   B　 ）</a:t>
            </a:r>
            <a:endParaRPr dirty="0"/>
          </a:p>
        </p:txBody>
      </p:sp>
      <p:cxnSp>
        <p:nvCxnSpPr>
          <p:cNvPr id="192" name="Google Shape;192;p3"/>
          <p:cNvCxnSpPr/>
          <p:nvPr/>
        </p:nvCxnSpPr>
        <p:spPr>
          <a:xfrm>
            <a:off x="3779837" y="2492375"/>
            <a:ext cx="503237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93" name="Google Shape;193;p3"/>
          <p:cNvCxnSpPr/>
          <p:nvPr/>
        </p:nvCxnSpPr>
        <p:spPr>
          <a:xfrm>
            <a:off x="6252368" y="2524692"/>
            <a:ext cx="649287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94" name="Google Shape;194;p3"/>
          <p:cNvCxnSpPr/>
          <p:nvPr/>
        </p:nvCxnSpPr>
        <p:spPr>
          <a:xfrm rot="10800000" flipH="1">
            <a:off x="3787388" y="3101181"/>
            <a:ext cx="628650" cy="11112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95" name="Google Shape;195;p3"/>
          <p:cNvCxnSpPr/>
          <p:nvPr/>
        </p:nvCxnSpPr>
        <p:spPr>
          <a:xfrm rot="10800000" flipH="1">
            <a:off x="6300787" y="3109572"/>
            <a:ext cx="552450" cy="1587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96" name="Google Shape;196;p3"/>
          <p:cNvCxnSpPr/>
          <p:nvPr/>
        </p:nvCxnSpPr>
        <p:spPr>
          <a:xfrm>
            <a:off x="3271837" y="2133600"/>
            <a:ext cx="1439862" cy="0"/>
          </a:xfrm>
          <a:prstGeom prst="straightConnector1">
            <a:avLst/>
          </a:prstGeom>
          <a:noFill/>
          <a:ln w="25400" cap="flat" cmpd="sng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97" name="Google Shape;197;p3"/>
          <p:cNvSpPr txBox="1"/>
          <p:nvPr/>
        </p:nvSpPr>
        <p:spPr>
          <a:xfrm>
            <a:off x="1547812" y="3933825"/>
            <a:ext cx="2789238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（２）</a:t>
            </a:r>
            <a:r>
              <a:rPr lang="en-US" sz="1800" b="0" i="0" u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　</a:t>
            </a:r>
            <a:r>
              <a:rPr lang="km-KH" sz="18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ចម្លើយ</a:t>
            </a:r>
            <a:r>
              <a:rPr lang="en-US" sz="18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 </a:t>
            </a:r>
            <a:r>
              <a:rPr lang="en-US" sz="1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&lt;7.5</a:t>
            </a:r>
            <a:endParaRPr b="1" dirty="0"/>
          </a:p>
        </p:txBody>
      </p:sp>
      <p:sp>
        <p:nvSpPr>
          <p:cNvPr id="198" name="Google Shape;198;p3"/>
          <p:cNvSpPr txBox="1"/>
          <p:nvPr/>
        </p:nvSpPr>
        <p:spPr>
          <a:xfrm>
            <a:off x="2360612" y="4360862"/>
            <a:ext cx="18240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　　7.5　÷　2　</a:t>
            </a:r>
            <a:endParaRPr/>
          </a:p>
        </p:txBody>
      </p:sp>
      <p:sp>
        <p:nvSpPr>
          <p:cNvPr id="199" name="Google Shape;199;p3"/>
          <p:cNvSpPr txBox="1"/>
          <p:nvPr/>
        </p:nvSpPr>
        <p:spPr>
          <a:xfrm>
            <a:off x="4953000" y="4360862"/>
            <a:ext cx="195421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　7.5　÷　0.98　</a:t>
            </a:r>
            <a:endParaRPr/>
          </a:p>
        </p:txBody>
      </p:sp>
      <p:sp>
        <p:nvSpPr>
          <p:cNvPr id="200" name="Google Shape;200;p3"/>
          <p:cNvSpPr txBox="1"/>
          <p:nvPr/>
        </p:nvSpPr>
        <p:spPr>
          <a:xfrm>
            <a:off x="2360612" y="4937125"/>
            <a:ext cx="19367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　　7.5　÷ 1.8　</a:t>
            </a:r>
            <a:endParaRPr/>
          </a:p>
        </p:txBody>
      </p:sp>
      <p:sp>
        <p:nvSpPr>
          <p:cNvPr id="201" name="Google Shape;201;p3"/>
          <p:cNvSpPr txBox="1"/>
          <p:nvPr/>
        </p:nvSpPr>
        <p:spPr>
          <a:xfrm>
            <a:off x="4970462" y="4937125"/>
            <a:ext cx="20526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　　7.5　÷ 0.15　</a:t>
            </a:r>
            <a:endParaRPr/>
          </a:p>
        </p:txBody>
      </p:sp>
      <p:sp>
        <p:nvSpPr>
          <p:cNvPr id="202" name="Google Shape;202;p3"/>
          <p:cNvSpPr txBox="1"/>
          <p:nvPr/>
        </p:nvSpPr>
        <p:spPr>
          <a:xfrm>
            <a:off x="5816600" y="5427662"/>
            <a:ext cx="310991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　A　　 C　　）</a:t>
            </a:r>
            <a:endParaRPr dirty="0"/>
          </a:p>
        </p:txBody>
      </p:sp>
      <p:cxnSp>
        <p:nvCxnSpPr>
          <p:cNvPr id="203" name="Google Shape;203;p3"/>
          <p:cNvCxnSpPr/>
          <p:nvPr/>
        </p:nvCxnSpPr>
        <p:spPr>
          <a:xfrm>
            <a:off x="3881437" y="4722812"/>
            <a:ext cx="303212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4" name="Google Shape;204;p3"/>
          <p:cNvCxnSpPr/>
          <p:nvPr/>
        </p:nvCxnSpPr>
        <p:spPr>
          <a:xfrm>
            <a:off x="6272212" y="4722812"/>
            <a:ext cx="517525" cy="4762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5" name="Google Shape;205;p3"/>
          <p:cNvCxnSpPr/>
          <p:nvPr/>
        </p:nvCxnSpPr>
        <p:spPr>
          <a:xfrm rot="10800000" flipH="1">
            <a:off x="3766343" y="5292725"/>
            <a:ext cx="450850" cy="11112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6" name="Google Shape;206;p3"/>
          <p:cNvCxnSpPr/>
          <p:nvPr/>
        </p:nvCxnSpPr>
        <p:spPr>
          <a:xfrm>
            <a:off x="6326187" y="5276850"/>
            <a:ext cx="463550" cy="7937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7" name="Google Shape;207;p3"/>
          <p:cNvCxnSpPr/>
          <p:nvPr/>
        </p:nvCxnSpPr>
        <p:spPr>
          <a:xfrm>
            <a:off x="3152775" y="4289425"/>
            <a:ext cx="1439862" cy="0"/>
          </a:xfrm>
          <a:prstGeom prst="straightConnector1">
            <a:avLst/>
          </a:prstGeom>
          <a:noFill/>
          <a:ln w="25400" cap="flat" cmpd="sng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</p:cxnSp>
      <p:grpSp>
        <p:nvGrpSpPr>
          <p:cNvPr id="208" name="Google Shape;208;p3"/>
          <p:cNvGrpSpPr/>
          <p:nvPr/>
        </p:nvGrpSpPr>
        <p:grpSpPr>
          <a:xfrm>
            <a:off x="2627312" y="549275"/>
            <a:ext cx="2031998" cy="415925"/>
            <a:chOff x="1542" y="300"/>
            <a:chExt cx="923" cy="262"/>
          </a:xfrm>
        </p:grpSpPr>
        <p:sp>
          <p:nvSpPr>
            <p:cNvPr id="209" name="Google Shape;209;p3"/>
            <p:cNvSpPr/>
            <p:nvPr/>
          </p:nvSpPr>
          <p:spPr>
            <a:xfrm>
              <a:off x="1542" y="300"/>
              <a:ext cx="816" cy="250"/>
            </a:xfrm>
            <a:prstGeom prst="bevel">
              <a:avLst>
                <a:gd name="adj" fmla="val 12500"/>
              </a:avLst>
            </a:prstGeom>
            <a:solidFill>
              <a:srgbClr val="CCFF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3"/>
            <p:cNvSpPr txBox="1"/>
            <p:nvPr/>
          </p:nvSpPr>
          <p:spPr>
            <a:xfrm>
              <a:off x="1565" y="300"/>
              <a:ext cx="900" cy="2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1800"/>
                <a:buFont typeface="Arial"/>
                <a:buNone/>
              </a:pPr>
              <a:r>
                <a:rPr lang="km-KH" dirty="0" smtClean="0"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ឧទាហរណ៍បញ្ជាក់</a:t>
              </a:r>
              <a:endParaRPr dirty="0"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"/>
          <p:cNvSpPr txBox="1"/>
          <p:nvPr/>
        </p:nvSpPr>
        <p:spPr>
          <a:xfrm>
            <a:off x="2555874" y="1196975"/>
            <a:ext cx="176688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18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ចូរជ្រើសរើស</a:t>
            </a:r>
            <a:r>
              <a:rPr lang="en-US" sz="18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 </a:t>
            </a:r>
            <a:r>
              <a:rPr lang="en-US" sz="1800" b="0" i="0" u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!</a:t>
            </a:r>
            <a:endParaRPr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16" name="Google Shape;216;p4"/>
          <p:cNvSpPr txBox="1"/>
          <p:nvPr/>
        </p:nvSpPr>
        <p:spPr>
          <a:xfrm>
            <a:off x="2555874" y="1758950"/>
            <a:ext cx="305521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（１）</a:t>
            </a:r>
            <a:r>
              <a:rPr lang="en-US" sz="1800" b="0" i="0" u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　</a:t>
            </a:r>
            <a:r>
              <a:rPr lang="km-KH" sz="18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ចម្លើយ</a:t>
            </a:r>
            <a:r>
              <a:rPr lang="en-US" sz="1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1.5</a:t>
            </a:r>
            <a:endParaRPr b="1" dirty="0"/>
          </a:p>
        </p:txBody>
      </p:sp>
      <p:sp>
        <p:nvSpPr>
          <p:cNvPr id="217" name="Google Shape;217;p4"/>
          <p:cNvSpPr txBox="1"/>
          <p:nvPr/>
        </p:nvSpPr>
        <p:spPr>
          <a:xfrm>
            <a:off x="2255754" y="2127477"/>
            <a:ext cx="25923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　　1.5　×　1.06　</a:t>
            </a:r>
            <a:endParaRPr dirty="0"/>
          </a:p>
        </p:txBody>
      </p:sp>
      <p:sp>
        <p:nvSpPr>
          <p:cNvPr id="218" name="Google Shape;218;p4"/>
          <p:cNvSpPr txBox="1"/>
          <p:nvPr/>
        </p:nvSpPr>
        <p:spPr>
          <a:xfrm>
            <a:off x="4932362" y="2205037"/>
            <a:ext cx="2163762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　　1.5　× 2.043　</a:t>
            </a:r>
            <a:endParaRPr/>
          </a:p>
        </p:txBody>
      </p:sp>
      <p:sp>
        <p:nvSpPr>
          <p:cNvPr id="219" name="Google Shape;219;p4"/>
          <p:cNvSpPr txBox="1"/>
          <p:nvPr/>
        </p:nvSpPr>
        <p:spPr>
          <a:xfrm>
            <a:off x="2339975" y="2781300"/>
            <a:ext cx="21907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　　1.5　× 0.386　</a:t>
            </a:r>
            <a:endParaRPr/>
          </a:p>
        </p:txBody>
      </p:sp>
      <p:sp>
        <p:nvSpPr>
          <p:cNvPr id="220" name="Google Shape;220;p4"/>
          <p:cNvSpPr txBox="1"/>
          <p:nvPr/>
        </p:nvSpPr>
        <p:spPr>
          <a:xfrm>
            <a:off x="4949825" y="2781300"/>
            <a:ext cx="20526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　　1.5　× 0.53　</a:t>
            </a:r>
            <a:endParaRPr/>
          </a:p>
        </p:txBody>
      </p:sp>
      <p:sp>
        <p:nvSpPr>
          <p:cNvPr id="221" name="Google Shape;221;p4"/>
          <p:cNvSpPr txBox="1"/>
          <p:nvPr/>
        </p:nvSpPr>
        <p:spPr>
          <a:xfrm>
            <a:off x="5795962" y="3271837"/>
            <a:ext cx="324008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　 </a:t>
            </a:r>
            <a:r>
              <a:rPr lang="en-US" sz="18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        B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）</a:t>
            </a:r>
            <a:endParaRPr dirty="0"/>
          </a:p>
        </p:txBody>
      </p:sp>
      <p:cxnSp>
        <p:nvCxnSpPr>
          <p:cNvPr id="222" name="Google Shape;222;p4"/>
          <p:cNvCxnSpPr/>
          <p:nvPr/>
        </p:nvCxnSpPr>
        <p:spPr>
          <a:xfrm>
            <a:off x="3779837" y="2492375"/>
            <a:ext cx="503237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3" name="Google Shape;223;p4"/>
          <p:cNvCxnSpPr/>
          <p:nvPr/>
        </p:nvCxnSpPr>
        <p:spPr>
          <a:xfrm>
            <a:off x="6392634" y="2571749"/>
            <a:ext cx="503237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4" name="Google Shape;224;p4"/>
          <p:cNvCxnSpPr/>
          <p:nvPr/>
        </p:nvCxnSpPr>
        <p:spPr>
          <a:xfrm>
            <a:off x="3708400" y="3079750"/>
            <a:ext cx="614362" cy="3175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5" name="Google Shape;225;p4"/>
          <p:cNvCxnSpPr/>
          <p:nvPr/>
        </p:nvCxnSpPr>
        <p:spPr>
          <a:xfrm rot="10800000" flipH="1">
            <a:off x="6370409" y="3114220"/>
            <a:ext cx="525462" cy="1587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6" name="Google Shape;226;p4"/>
          <p:cNvCxnSpPr/>
          <p:nvPr/>
        </p:nvCxnSpPr>
        <p:spPr>
          <a:xfrm>
            <a:off x="3271837" y="2133600"/>
            <a:ext cx="1439862" cy="0"/>
          </a:xfrm>
          <a:prstGeom prst="straightConnector1">
            <a:avLst/>
          </a:prstGeom>
          <a:noFill/>
          <a:ln w="25400" cap="flat" cmpd="sng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9" name="Google Shape;229;p4"/>
          <p:cNvSpPr txBox="1"/>
          <p:nvPr/>
        </p:nvSpPr>
        <p:spPr>
          <a:xfrm>
            <a:off x="2339974" y="3925887"/>
            <a:ext cx="263048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（２）　</a:t>
            </a:r>
            <a:r>
              <a:rPr lang="km-KH" sz="18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ចម្លើយ</a:t>
            </a:r>
            <a:r>
              <a:rPr lang="en-US" sz="1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 7.5</a:t>
            </a:r>
            <a:endParaRPr b="1" dirty="0"/>
          </a:p>
        </p:txBody>
      </p:sp>
      <p:sp>
        <p:nvSpPr>
          <p:cNvPr id="230" name="Google Shape;230;p4"/>
          <p:cNvSpPr txBox="1"/>
          <p:nvPr/>
        </p:nvSpPr>
        <p:spPr>
          <a:xfrm>
            <a:off x="2360612" y="4360862"/>
            <a:ext cx="18240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　　7.5　÷　2　</a:t>
            </a:r>
            <a:endParaRPr/>
          </a:p>
        </p:txBody>
      </p:sp>
      <p:sp>
        <p:nvSpPr>
          <p:cNvPr id="231" name="Google Shape;231;p4"/>
          <p:cNvSpPr txBox="1"/>
          <p:nvPr/>
        </p:nvSpPr>
        <p:spPr>
          <a:xfrm>
            <a:off x="4952999" y="4360862"/>
            <a:ext cx="26050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　　7.5　÷　0.98　</a:t>
            </a:r>
            <a:endParaRPr dirty="0"/>
          </a:p>
        </p:txBody>
      </p:sp>
      <p:sp>
        <p:nvSpPr>
          <p:cNvPr id="232" name="Google Shape;232;p4"/>
          <p:cNvSpPr txBox="1"/>
          <p:nvPr/>
        </p:nvSpPr>
        <p:spPr>
          <a:xfrm>
            <a:off x="2360612" y="4937125"/>
            <a:ext cx="19367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　　7.5　÷ 1.8　</a:t>
            </a:r>
            <a:endParaRPr/>
          </a:p>
        </p:txBody>
      </p:sp>
      <p:sp>
        <p:nvSpPr>
          <p:cNvPr id="233" name="Google Shape;233;p4"/>
          <p:cNvSpPr txBox="1"/>
          <p:nvPr/>
        </p:nvSpPr>
        <p:spPr>
          <a:xfrm>
            <a:off x="4970462" y="4937125"/>
            <a:ext cx="20526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　　7.5　÷ 0.15　</a:t>
            </a:r>
            <a:endParaRPr dirty="0"/>
          </a:p>
        </p:txBody>
      </p:sp>
      <p:sp>
        <p:nvSpPr>
          <p:cNvPr id="234" name="Google Shape;234;p4"/>
          <p:cNvSpPr txBox="1"/>
          <p:nvPr/>
        </p:nvSpPr>
        <p:spPr>
          <a:xfrm>
            <a:off x="6207804" y="5440362"/>
            <a:ext cx="32400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　　　　　）</a:t>
            </a:r>
            <a:endParaRPr dirty="0"/>
          </a:p>
        </p:txBody>
      </p:sp>
      <p:cxnSp>
        <p:nvCxnSpPr>
          <p:cNvPr id="235" name="Google Shape;235;p4"/>
          <p:cNvCxnSpPr/>
          <p:nvPr/>
        </p:nvCxnSpPr>
        <p:spPr>
          <a:xfrm>
            <a:off x="3856038" y="4727574"/>
            <a:ext cx="303212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6" name="Google Shape;236;p4"/>
          <p:cNvCxnSpPr/>
          <p:nvPr/>
        </p:nvCxnSpPr>
        <p:spPr>
          <a:xfrm>
            <a:off x="6478586" y="4762501"/>
            <a:ext cx="504825" cy="4762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7" name="Google Shape;237;p4"/>
          <p:cNvCxnSpPr/>
          <p:nvPr/>
        </p:nvCxnSpPr>
        <p:spPr>
          <a:xfrm>
            <a:off x="3708400" y="5240337"/>
            <a:ext cx="450850" cy="1587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8" name="Google Shape;238;p4"/>
          <p:cNvCxnSpPr/>
          <p:nvPr/>
        </p:nvCxnSpPr>
        <p:spPr>
          <a:xfrm>
            <a:off x="6386966" y="5293179"/>
            <a:ext cx="463550" cy="7937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9" name="Google Shape;239;p4"/>
          <p:cNvCxnSpPr/>
          <p:nvPr/>
        </p:nvCxnSpPr>
        <p:spPr>
          <a:xfrm>
            <a:off x="3152775" y="4289425"/>
            <a:ext cx="1439862" cy="0"/>
          </a:xfrm>
          <a:prstGeom prst="straightConnector1">
            <a:avLst/>
          </a:prstGeom>
          <a:noFill/>
          <a:ln w="25400" cap="flat" cmpd="sng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40" name="Google Shape;240;p4"/>
          <p:cNvSpPr txBox="1"/>
          <p:nvPr/>
        </p:nvSpPr>
        <p:spPr>
          <a:xfrm>
            <a:off x="6608762" y="5440362"/>
            <a:ext cx="3508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Arial"/>
              <a:buNone/>
            </a:pPr>
            <a:r>
              <a:rPr lang="en-US" sz="1800" b="1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dirty="0"/>
          </a:p>
        </p:txBody>
      </p:sp>
      <p:sp>
        <p:nvSpPr>
          <p:cNvPr id="241" name="Google Shape;241;p4"/>
          <p:cNvSpPr txBox="1"/>
          <p:nvPr/>
        </p:nvSpPr>
        <p:spPr>
          <a:xfrm>
            <a:off x="7329487" y="5440362"/>
            <a:ext cx="3508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  <p:grpSp>
        <p:nvGrpSpPr>
          <p:cNvPr id="242" name="Google Shape;242;p4"/>
          <p:cNvGrpSpPr/>
          <p:nvPr/>
        </p:nvGrpSpPr>
        <p:grpSpPr>
          <a:xfrm>
            <a:off x="2627312" y="549276"/>
            <a:ext cx="1798637" cy="461963"/>
            <a:chOff x="1542" y="300"/>
            <a:chExt cx="817" cy="291"/>
          </a:xfrm>
        </p:grpSpPr>
        <p:sp>
          <p:nvSpPr>
            <p:cNvPr id="243" name="Google Shape;243;p4"/>
            <p:cNvSpPr/>
            <p:nvPr/>
          </p:nvSpPr>
          <p:spPr>
            <a:xfrm>
              <a:off x="1542" y="300"/>
              <a:ext cx="816" cy="250"/>
            </a:xfrm>
            <a:prstGeom prst="bevel">
              <a:avLst>
                <a:gd name="adj" fmla="val 12500"/>
              </a:avLst>
            </a:prstGeom>
            <a:solidFill>
              <a:srgbClr val="CCFF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4"/>
            <p:cNvSpPr txBox="1"/>
            <p:nvPr/>
          </p:nvSpPr>
          <p:spPr>
            <a:xfrm>
              <a:off x="1565" y="300"/>
              <a:ext cx="794" cy="2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1800"/>
                <a:buFont typeface="Arial"/>
                <a:buNone/>
              </a:pPr>
              <a:r>
                <a:rPr lang="km-KH" sz="1600" dirty="0" smtClean="0"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ឧទាហរណ៍បញ្ជាក់</a:t>
              </a:r>
              <a:endParaRPr sz="1600" dirty="0"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254</Words>
  <Application>Microsoft Office PowerPoint</Application>
  <PresentationFormat>On-screen Show (4:3)</PresentationFormat>
  <Paragraphs>104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Khmer OS Battambang</vt:lpstr>
      <vt:lpstr>標準デザイン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Win 10 Pro</cp:lastModifiedBy>
  <cp:revision>5</cp:revision>
  <dcterms:modified xsi:type="dcterms:W3CDTF">2022-10-11T06:00:47Z</dcterms:modified>
</cp:coreProperties>
</file>