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8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8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555875" y="404812"/>
            <a:ext cx="2827200" cy="577800"/>
          </a:xfrm>
          <a:prstGeom prst="rect">
            <a:avLst/>
          </a:prstGeom>
          <a:noFill/>
          <a:ln w="254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ផលចែកនិងសំណល់</a:t>
            </a:r>
            <a:endParaRPr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57200" y="1173163"/>
            <a:ext cx="8291475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ប្រសិនបើយើងកាត់ខ្សែបូ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23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cm </a:t>
            </a: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ជាដុំ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5.2 cm, </a:t>
            </a:r>
            <a:r>
              <a:rPr lang="km-KH" sz="2000" b="0" i="0" u="none" strike="noStrike" cap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តើយើងអាចកាត់បានជាប៉ុន្មានដុំ? </a:t>
            </a: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ហើយនៅសល់ប៉ុន្មាន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cm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?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　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cxnSp>
        <p:nvCxnSpPr>
          <p:cNvPr id="86" name="Google Shape;86;p13"/>
          <p:cNvCxnSpPr/>
          <p:nvPr/>
        </p:nvCxnSpPr>
        <p:spPr>
          <a:xfrm>
            <a:off x="1908175" y="2711450"/>
            <a:ext cx="4683000" cy="1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7" name="Google Shape;87;p13"/>
          <p:cNvCxnSpPr/>
          <p:nvPr/>
        </p:nvCxnSpPr>
        <p:spPr>
          <a:xfrm>
            <a:off x="1908175" y="2566987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8" name="Google Shape;88;p13"/>
          <p:cNvCxnSpPr/>
          <p:nvPr/>
        </p:nvCxnSpPr>
        <p:spPr>
          <a:xfrm>
            <a:off x="2970212" y="2574925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89" name="Google Shape;89;p13"/>
          <p:cNvCxnSpPr/>
          <p:nvPr/>
        </p:nvCxnSpPr>
        <p:spPr>
          <a:xfrm>
            <a:off x="6227762" y="2565400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0" name="Google Shape;90;p13"/>
          <p:cNvCxnSpPr/>
          <p:nvPr/>
        </p:nvCxnSpPr>
        <p:spPr>
          <a:xfrm>
            <a:off x="4057650" y="2586037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1" name="Google Shape;91;p13"/>
          <p:cNvCxnSpPr/>
          <p:nvPr/>
        </p:nvCxnSpPr>
        <p:spPr>
          <a:xfrm>
            <a:off x="5148262" y="2565400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92" name="Google Shape;92;p13"/>
          <p:cNvCxnSpPr/>
          <p:nvPr/>
        </p:nvCxnSpPr>
        <p:spPr>
          <a:xfrm>
            <a:off x="6591300" y="2565400"/>
            <a:ext cx="0" cy="288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3" name="Google Shape;93;p13"/>
          <p:cNvSpPr/>
          <p:nvPr/>
        </p:nvSpPr>
        <p:spPr>
          <a:xfrm flipH="1">
            <a:off x="1908147" y="2298700"/>
            <a:ext cx="1727228" cy="433404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4857750" y="2278062"/>
            <a:ext cx="1727228" cy="433404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3730343" y="2060575"/>
            <a:ext cx="1038225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２３㎝</a:t>
            </a:r>
            <a:endParaRPr dirty="0"/>
          </a:p>
        </p:txBody>
      </p:sp>
      <p:sp>
        <p:nvSpPr>
          <p:cNvPr id="96" name="Google Shape;96;p13"/>
          <p:cNvSpPr/>
          <p:nvPr/>
        </p:nvSpPr>
        <p:spPr>
          <a:xfrm rot="10800000">
            <a:off x="1908185" y="2681282"/>
            <a:ext cx="287327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/>
          <p:nvPr/>
        </p:nvSpPr>
        <p:spPr>
          <a:xfrm rot="10800000" flipH="1">
            <a:off x="2700337" y="2689220"/>
            <a:ext cx="273034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144712" y="2781300"/>
            <a:ext cx="719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5.2㎝</a:t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 rot="10800000">
            <a:off x="2973397" y="2701920"/>
            <a:ext cx="287327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/>
          <p:nvPr/>
        </p:nvSpPr>
        <p:spPr>
          <a:xfrm rot="10800000" flipH="1">
            <a:off x="3786187" y="2709857"/>
            <a:ext cx="273034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3230562" y="2801937"/>
            <a:ext cx="719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5.2㎝</a:t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 rot="10800000">
            <a:off x="4060835" y="2724145"/>
            <a:ext cx="287327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3"/>
          <p:cNvSpPr/>
          <p:nvPr/>
        </p:nvSpPr>
        <p:spPr>
          <a:xfrm rot="10800000" flipH="1">
            <a:off x="4873625" y="2732082"/>
            <a:ext cx="273034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4318000" y="2824162"/>
            <a:ext cx="719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5.2㎝</a:t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 rot="10800000">
            <a:off x="5148274" y="2701920"/>
            <a:ext cx="265100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 rot="10800000" flipH="1">
            <a:off x="5938837" y="2709857"/>
            <a:ext cx="273034" cy="242892"/>
          </a:xfrm>
          <a:custGeom>
            <a:avLst/>
            <a:gdLst/>
            <a:ahLst/>
            <a:cxnLst/>
            <a:rect l="l" t="t" r="r" b="b"/>
            <a:pathLst>
              <a:path w="22509" h="21600" fill="none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</a:path>
              <a:path w="22509" h="21600" extrusionOk="0">
                <a:moveTo>
                  <a:pt x="0" y="19"/>
                </a:moveTo>
                <a:cubicBezTo>
                  <a:pt x="302" y="6"/>
                  <a:pt x="605" y="0"/>
                  <a:pt x="909" y="0"/>
                </a:cubicBezTo>
                <a:cubicBezTo>
                  <a:pt x="12838" y="0"/>
                  <a:pt x="22509" y="9670"/>
                  <a:pt x="22509" y="21600"/>
                </a:cubicBezTo>
                <a:lnTo>
                  <a:pt x="909" y="21600"/>
                </a:lnTo>
                <a:lnTo>
                  <a:pt x="0" y="19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5383212" y="2801937"/>
            <a:ext cx="719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5.2㎝</a:t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 rot="10800000" flipH="1">
            <a:off x="6184900" y="2322491"/>
            <a:ext cx="436536" cy="50484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980" y="4566"/>
                </a:moveTo>
                <a:cubicBezTo>
                  <a:pt x="4004" y="1702"/>
                  <a:pt x="7293" y="0"/>
                  <a:pt x="10800" y="0"/>
                </a:cubicBezTo>
                <a:cubicBezTo>
                  <a:pt x="14306" y="0"/>
                  <a:pt x="17595" y="1702"/>
                  <a:pt x="19619" y="4566"/>
                </a:cubicBezTo>
                <a:cubicBezTo>
                  <a:pt x="17595" y="1702"/>
                  <a:pt x="14306" y="0"/>
                  <a:pt x="10799" y="0"/>
                </a:cubicBezTo>
                <a:cubicBezTo>
                  <a:pt x="7293" y="0"/>
                  <a:pt x="4004" y="1702"/>
                  <a:pt x="1980" y="4566"/>
                </a:cubicBezTo>
                <a:close/>
              </a:path>
            </a:pathLst>
          </a:custGeom>
          <a:solidFill>
            <a:srgbClr val="FF0000"/>
          </a:solidFill>
          <a:ln w="25400" cap="flat" cmpd="sng">
            <a:solidFill>
              <a:srgbClr val="FF0000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9" name="Google Shape;109;p13"/>
          <p:cNvCxnSpPr/>
          <p:nvPr/>
        </p:nvCxnSpPr>
        <p:spPr>
          <a:xfrm>
            <a:off x="6423025" y="2900262"/>
            <a:ext cx="0" cy="216000"/>
          </a:xfrm>
          <a:prstGeom prst="straightConnector1">
            <a:avLst/>
          </a:prstGeom>
          <a:noFill/>
          <a:ln w="9525" cap="flat" cmpd="sng">
            <a:solidFill>
              <a:srgbClr val="FF00FF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10" name="Google Shape;110;p13"/>
          <p:cNvSpPr txBox="1"/>
          <p:nvPr/>
        </p:nvSpPr>
        <p:spPr>
          <a:xfrm>
            <a:off x="6209725" y="3095482"/>
            <a:ext cx="654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Arial"/>
              <a:buNone/>
            </a:pPr>
            <a:r>
              <a:rPr lang="km-KH" b="1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នៅសល់</a:t>
            </a:r>
            <a:endParaRPr sz="105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111" name="Google Shape;111;p13"/>
          <p:cNvGrpSpPr/>
          <p:nvPr/>
        </p:nvGrpSpPr>
        <p:grpSpPr>
          <a:xfrm>
            <a:off x="847725" y="3697287"/>
            <a:ext cx="3961230" cy="476250"/>
            <a:chOff x="1111" y="1389"/>
            <a:chExt cx="2145" cy="300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1111" y="1389"/>
              <a:ext cx="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cxnSp>
          <p:nvCxnSpPr>
            <p:cNvPr id="113" name="Google Shape;113;p13"/>
            <p:cNvCxnSpPr/>
            <p:nvPr/>
          </p:nvCxnSpPr>
          <p:spPr>
            <a:xfrm>
              <a:off x="1156" y="1661"/>
              <a:ext cx="2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sp>
        <p:nvSpPr>
          <p:cNvPr id="114" name="Google Shape;114;p13"/>
          <p:cNvSpPr txBox="1"/>
          <p:nvPr/>
        </p:nvSpPr>
        <p:spPr>
          <a:xfrm>
            <a:off x="825085" y="3687925"/>
            <a:ext cx="35607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２３　÷　５．２　=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　</a:t>
            </a:r>
            <a:endParaRPr dirty="0"/>
          </a:p>
        </p:txBody>
      </p:sp>
      <p:sp>
        <p:nvSpPr>
          <p:cNvPr id="115" name="Google Shape;115;p13"/>
          <p:cNvSpPr/>
          <p:nvPr/>
        </p:nvSpPr>
        <p:spPr>
          <a:xfrm rot="5400000">
            <a:off x="5895971" y="4098910"/>
            <a:ext cx="503226" cy="2937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180" y="7092"/>
                </a:moveTo>
                <a:cubicBezTo>
                  <a:pt x="2713" y="3114"/>
                  <a:pt x="6537" y="491"/>
                  <a:pt x="10800" y="491"/>
                </a:cubicBezTo>
                <a:cubicBezTo>
                  <a:pt x="15062" y="491"/>
                  <a:pt x="18886" y="3114"/>
                  <a:pt x="20419" y="7092"/>
                </a:cubicBezTo>
                <a:lnTo>
                  <a:pt x="20877" y="6915"/>
                </a:lnTo>
                <a:cubicBezTo>
                  <a:pt x="19271" y="2748"/>
                  <a:pt x="15265" y="0"/>
                  <a:pt x="10799" y="0"/>
                </a:cubicBezTo>
                <a:cubicBezTo>
                  <a:pt x="6334" y="0"/>
                  <a:pt x="2328" y="2748"/>
                  <a:pt x="722" y="6915"/>
                </a:cubicBezTo>
                <a:lnTo>
                  <a:pt x="1180" y="7092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 rot="10800000" flipH="1">
            <a:off x="6185765" y="4005274"/>
            <a:ext cx="1269900" cy="11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7" name="Google Shape;117;p13"/>
          <p:cNvSpPr txBox="1"/>
          <p:nvPr/>
        </p:nvSpPr>
        <p:spPr>
          <a:xfrm>
            <a:off x="6104920" y="3980244"/>
            <a:ext cx="1050963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２３</a:t>
            </a:r>
            <a:endParaRPr dirty="0"/>
          </a:p>
        </p:txBody>
      </p:sp>
      <p:sp>
        <p:nvSpPr>
          <p:cNvPr id="118" name="Google Shape;118;p13"/>
          <p:cNvSpPr txBox="1"/>
          <p:nvPr/>
        </p:nvSpPr>
        <p:spPr>
          <a:xfrm>
            <a:off x="5395175" y="4005262"/>
            <a:ext cx="944564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5.２</a:t>
            </a:r>
            <a:endParaRPr dirty="0"/>
          </a:p>
        </p:txBody>
      </p:sp>
      <p:cxnSp>
        <p:nvCxnSpPr>
          <p:cNvPr id="119" name="Google Shape;119;p13"/>
          <p:cNvCxnSpPr/>
          <p:nvPr/>
        </p:nvCxnSpPr>
        <p:spPr>
          <a:xfrm flipH="1">
            <a:off x="5712984" y="4330700"/>
            <a:ext cx="144600" cy="142800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0" name="Google Shape;120;p13"/>
          <p:cNvSpPr txBox="1"/>
          <p:nvPr/>
        </p:nvSpPr>
        <p:spPr>
          <a:xfrm>
            <a:off x="6996560" y="4460918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dirty="0"/>
          </a:p>
        </p:txBody>
      </p:sp>
      <p:sp>
        <p:nvSpPr>
          <p:cNvPr id="121" name="Google Shape;121;p13"/>
          <p:cNvSpPr txBox="1"/>
          <p:nvPr/>
        </p:nvSpPr>
        <p:spPr>
          <a:xfrm>
            <a:off x="6097298" y="4430056"/>
            <a:ext cx="10462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２０</a:t>
            </a:r>
            <a:endParaRPr dirty="0"/>
          </a:p>
        </p:txBody>
      </p:sp>
      <p:cxnSp>
        <p:nvCxnSpPr>
          <p:cNvPr id="122" name="Google Shape;122;p13"/>
          <p:cNvCxnSpPr/>
          <p:nvPr/>
        </p:nvCxnSpPr>
        <p:spPr>
          <a:xfrm>
            <a:off x="6305550" y="4964112"/>
            <a:ext cx="1165200" cy="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3" name="Google Shape;123;p13"/>
          <p:cNvSpPr txBox="1"/>
          <p:nvPr/>
        </p:nvSpPr>
        <p:spPr>
          <a:xfrm>
            <a:off x="6889750" y="4960937"/>
            <a:ext cx="462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</a:t>
            </a:r>
            <a:endParaRPr dirty="0"/>
          </a:p>
        </p:txBody>
      </p:sp>
      <p:sp>
        <p:nvSpPr>
          <p:cNvPr id="124" name="Google Shape;124;p13"/>
          <p:cNvSpPr txBox="1"/>
          <p:nvPr/>
        </p:nvSpPr>
        <p:spPr>
          <a:xfrm>
            <a:off x="6530252" y="4968875"/>
            <a:ext cx="462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２</a:t>
            </a:r>
            <a:endParaRPr dirty="0"/>
          </a:p>
        </p:txBody>
      </p:sp>
      <p:sp>
        <p:nvSpPr>
          <p:cNvPr id="125" name="Google Shape;125;p13"/>
          <p:cNvSpPr txBox="1"/>
          <p:nvPr/>
        </p:nvSpPr>
        <p:spPr>
          <a:xfrm>
            <a:off x="6877050" y="3429000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dirty="0"/>
          </a:p>
        </p:txBody>
      </p:sp>
      <p:sp>
        <p:nvSpPr>
          <p:cNvPr id="126" name="Google Shape;126;p13"/>
          <p:cNvSpPr txBox="1"/>
          <p:nvPr/>
        </p:nvSpPr>
        <p:spPr>
          <a:xfrm>
            <a:off x="6877050" y="3976687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０</a:t>
            </a:r>
            <a:endParaRPr dirty="0"/>
          </a:p>
        </p:txBody>
      </p:sp>
      <p:sp>
        <p:nvSpPr>
          <p:cNvPr id="137" name="Google Shape;137;p13"/>
          <p:cNvSpPr txBox="1"/>
          <p:nvPr/>
        </p:nvSpPr>
        <p:spPr>
          <a:xfrm>
            <a:off x="6804025" y="4005262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cxnSp>
        <p:nvCxnSpPr>
          <p:cNvPr id="138" name="Google Shape;138;p13"/>
          <p:cNvCxnSpPr/>
          <p:nvPr/>
        </p:nvCxnSpPr>
        <p:spPr>
          <a:xfrm>
            <a:off x="6952525" y="4497376"/>
            <a:ext cx="0" cy="79230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39" name="Google Shape;139;p13"/>
          <p:cNvSpPr txBox="1"/>
          <p:nvPr/>
        </p:nvSpPr>
        <p:spPr>
          <a:xfrm>
            <a:off x="6870211" y="4937502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pic>
        <p:nvPicPr>
          <p:cNvPr id="140" name="Google Shape;14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6187" y="1989137"/>
            <a:ext cx="790574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3"/>
          <p:cNvSpPr txBox="1"/>
          <p:nvPr/>
        </p:nvSpPr>
        <p:spPr>
          <a:xfrm>
            <a:off x="3924300" y="3716337"/>
            <a:ext cx="1842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3645787" y="3673637"/>
            <a:ext cx="203536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４・・・2.2</a:t>
            </a:r>
            <a:endParaRPr dirty="0"/>
          </a:p>
        </p:txBody>
      </p:sp>
      <p:sp>
        <p:nvSpPr>
          <p:cNvPr id="143" name="Google Shape;143;p13"/>
          <p:cNvSpPr txBox="1"/>
          <p:nvPr/>
        </p:nvSpPr>
        <p:spPr>
          <a:xfrm>
            <a:off x="1361278" y="5886344"/>
            <a:ext cx="593696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（   　</a:t>
            </a:r>
            <a:r>
              <a:rPr lang="en-US" sz="2400" b="1" i="0" u="none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４ </a:t>
            </a:r>
            <a:r>
              <a:rPr lang="km-KH" sz="2400" b="1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ហើយ</a:t>
            </a:r>
            <a:r>
              <a:rPr lang="en-US" sz="2400" b="1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400" b="1" i="0" u="none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，２．２㎝ </a:t>
            </a:r>
            <a:r>
              <a:rPr lang="km-KH" sz="2400" b="1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នៅសល់</a:t>
            </a:r>
            <a:r>
              <a:rPr lang="en-US" sz="2400" b="1" i="0" u="none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</a:t>
            </a:r>
            <a:r>
              <a:rPr lang="en-US" sz="2400" b="1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）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"/>
          <p:cNvSpPr txBox="1"/>
          <p:nvPr/>
        </p:nvSpPr>
        <p:spPr>
          <a:xfrm>
            <a:off x="3235374" y="863689"/>
            <a:ext cx="286221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km-KH" sz="32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49" name="Google Shape;149;p14"/>
          <p:cNvSpPr txBox="1"/>
          <p:nvPr/>
        </p:nvSpPr>
        <p:spPr>
          <a:xfrm>
            <a:off x="1198562" y="2289175"/>
            <a:ext cx="32988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２３　÷　５．２　=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　</a:t>
            </a:r>
            <a:endParaRPr dirty="0"/>
          </a:p>
        </p:txBody>
      </p:sp>
      <p:sp>
        <p:nvSpPr>
          <p:cNvPr id="150" name="Google Shape;150;p14"/>
          <p:cNvSpPr txBox="1"/>
          <p:nvPr/>
        </p:nvSpPr>
        <p:spPr>
          <a:xfrm>
            <a:off x="4059332" y="2313757"/>
            <a:ext cx="2111086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４ </a:t>
            </a:r>
            <a:r>
              <a:rPr lang="en-US" sz="2400" b="0" i="0" u="none" dirty="0" smtClean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r. </a:t>
            </a:r>
            <a:r>
              <a:rPr lang="en-US" sz="24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2.2</a:t>
            </a:r>
            <a:endParaRPr dirty="0"/>
          </a:p>
        </p:txBody>
      </p:sp>
      <p:sp>
        <p:nvSpPr>
          <p:cNvPr id="151" name="Google Shape;151;p14"/>
          <p:cNvSpPr/>
          <p:nvPr/>
        </p:nvSpPr>
        <p:spPr>
          <a:xfrm>
            <a:off x="2339975" y="692149"/>
            <a:ext cx="3541800" cy="876301"/>
          </a:xfrm>
          <a:prstGeom prst="ellipse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4"/>
          <p:cNvSpPr txBox="1"/>
          <p:nvPr/>
        </p:nvSpPr>
        <p:spPr>
          <a:xfrm>
            <a:off x="2287586" y="3351212"/>
            <a:ext cx="3125913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７ 　　÷　 　２　 　＝　</a:t>
            </a:r>
            <a:endParaRPr dirty="0"/>
          </a:p>
        </p:txBody>
      </p:sp>
      <p:sp>
        <p:nvSpPr>
          <p:cNvPr id="153" name="Google Shape;153;p14"/>
          <p:cNvSpPr txBox="1"/>
          <p:nvPr/>
        </p:nvSpPr>
        <p:spPr>
          <a:xfrm>
            <a:off x="4687867" y="3379894"/>
            <a:ext cx="1674763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３  r. １</a:t>
            </a:r>
            <a:endParaRPr dirty="0"/>
          </a:p>
        </p:txBody>
      </p:sp>
      <p:sp>
        <p:nvSpPr>
          <p:cNvPr id="154" name="Google Shape;154;p14"/>
          <p:cNvSpPr txBox="1"/>
          <p:nvPr/>
        </p:nvSpPr>
        <p:spPr>
          <a:xfrm>
            <a:off x="2287587" y="4143375"/>
            <a:ext cx="3125912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７ 　　÷　 　２　 　＝　</a:t>
            </a:r>
            <a:endParaRPr dirty="0"/>
          </a:p>
        </p:txBody>
      </p:sp>
      <p:sp>
        <p:nvSpPr>
          <p:cNvPr id="155" name="Google Shape;155;p14"/>
          <p:cNvSpPr txBox="1"/>
          <p:nvPr/>
        </p:nvSpPr>
        <p:spPr>
          <a:xfrm>
            <a:off x="4608512" y="4102213"/>
            <a:ext cx="1578063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３  r. １</a:t>
            </a:r>
            <a:endParaRPr dirty="0"/>
          </a:p>
        </p:txBody>
      </p:sp>
      <p:sp>
        <p:nvSpPr>
          <p:cNvPr id="156" name="Google Shape;156;p14"/>
          <p:cNvSpPr txBox="1"/>
          <p:nvPr/>
        </p:nvSpPr>
        <p:spPr>
          <a:xfrm>
            <a:off x="3419475" y="4868862"/>
            <a:ext cx="3396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２</a:t>
            </a:r>
            <a:endParaRPr/>
          </a:p>
        </p:txBody>
      </p:sp>
      <p:sp>
        <p:nvSpPr>
          <p:cNvPr id="157" name="Google Shape;157;p14"/>
          <p:cNvSpPr txBox="1"/>
          <p:nvPr/>
        </p:nvSpPr>
        <p:spPr>
          <a:xfrm>
            <a:off x="3924300" y="4868862"/>
            <a:ext cx="4128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66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339966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4376737" y="4867275"/>
            <a:ext cx="3396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３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>
            <a:off x="4705350" y="4879975"/>
            <a:ext cx="4128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9966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339966"/>
                </a:solidFill>
                <a:latin typeface="Arial"/>
                <a:ea typeface="Arial"/>
                <a:cs typeface="Arial"/>
                <a:sym typeface="Arial"/>
              </a:rPr>
              <a:t>＋</a:t>
            </a:r>
            <a:endParaRPr/>
          </a:p>
        </p:txBody>
      </p:sp>
      <p:sp>
        <p:nvSpPr>
          <p:cNvPr id="160" name="Google Shape;160;p14"/>
          <p:cNvSpPr txBox="1"/>
          <p:nvPr/>
        </p:nvSpPr>
        <p:spPr>
          <a:xfrm>
            <a:off x="5167312" y="4879975"/>
            <a:ext cx="3396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１</a:t>
            </a:r>
            <a:endParaRPr/>
          </a:p>
        </p:txBody>
      </p:sp>
      <p:sp>
        <p:nvSpPr>
          <p:cNvPr id="161" name="Google Shape;161;p14"/>
          <p:cNvSpPr txBox="1"/>
          <p:nvPr/>
        </p:nvSpPr>
        <p:spPr>
          <a:xfrm>
            <a:off x="2857500" y="4895850"/>
            <a:ext cx="317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/>
          </a:p>
        </p:txBody>
      </p:sp>
      <p:sp>
        <p:nvSpPr>
          <p:cNvPr id="162" name="Google Shape;162;p14"/>
          <p:cNvSpPr txBox="1"/>
          <p:nvPr/>
        </p:nvSpPr>
        <p:spPr>
          <a:xfrm>
            <a:off x="2308225" y="4862512"/>
            <a:ext cx="3414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800"/>
              <a:buFont typeface="Arial"/>
              <a:buNone/>
            </a:pPr>
            <a:r>
              <a:rPr lang="en-US" sz="1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７</a:t>
            </a:r>
            <a:endParaRPr/>
          </a:p>
        </p:txBody>
      </p:sp>
      <p:sp>
        <p:nvSpPr>
          <p:cNvPr id="163" name="Google Shape;163;p14"/>
          <p:cNvSpPr/>
          <p:nvPr/>
        </p:nvSpPr>
        <p:spPr>
          <a:xfrm>
            <a:off x="6048375" y="4432300"/>
            <a:ext cx="430200" cy="4302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 txBox="1"/>
          <p:nvPr/>
        </p:nvSpPr>
        <p:spPr>
          <a:xfrm>
            <a:off x="3568700" y="4437062"/>
            <a:ext cx="270000" cy="277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3946525" y="4443412"/>
            <a:ext cx="349200" cy="287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CC33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5629275" y="4443412"/>
            <a:ext cx="349200" cy="287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CC33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＝</a:t>
            </a:r>
            <a:endParaRPr/>
          </a:p>
        </p:txBody>
      </p:sp>
      <p:sp>
        <p:nvSpPr>
          <p:cNvPr id="167" name="Google Shape;167;p14"/>
          <p:cNvSpPr txBox="1"/>
          <p:nvPr/>
        </p:nvSpPr>
        <p:spPr>
          <a:xfrm>
            <a:off x="4375150" y="4432300"/>
            <a:ext cx="270000" cy="2763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68" name="Google Shape;168;p14"/>
          <p:cNvSpPr txBox="1"/>
          <p:nvPr/>
        </p:nvSpPr>
        <p:spPr>
          <a:xfrm>
            <a:off x="4765675" y="4443412"/>
            <a:ext cx="349200" cy="287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CC33"/>
              </a:buClr>
              <a:buSzPts val="1200"/>
              <a:buFont typeface="Arial"/>
              <a:buNone/>
            </a:pPr>
            <a:r>
              <a:rPr lang="en-US" sz="1200" b="0" i="0" u="none" dirty="0">
                <a:solidFill>
                  <a:srgbClr val="33CC33"/>
                </a:solidFill>
                <a:latin typeface="Arial"/>
                <a:ea typeface="Arial"/>
                <a:cs typeface="Arial"/>
                <a:sym typeface="Arial"/>
              </a:rPr>
              <a:t>＋</a:t>
            </a:r>
            <a:endParaRPr dirty="0"/>
          </a:p>
        </p:txBody>
      </p:sp>
      <p:sp>
        <p:nvSpPr>
          <p:cNvPr id="169" name="Google Shape;169;p14"/>
          <p:cNvSpPr txBox="1"/>
          <p:nvPr/>
        </p:nvSpPr>
        <p:spPr>
          <a:xfrm>
            <a:off x="5143500" y="4457700"/>
            <a:ext cx="270000" cy="2763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6097587" y="4465637"/>
            <a:ext cx="298500" cy="3381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2233611" y="5600700"/>
            <a:ext cx="3395663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２３　÷　５．２　=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　</a:t>
            </a:r>
            <a:endParaRPr dirty="0"/>
          </a:p>
        </p:txBody>
      </p:sp>
      <p:sp>
        <p:nvSpPr>
          <p:cNvPr id="172" name="Google Shape;172;p14"/>
          <p:cNvSpPr txBox="1"/>
          <p:nvPr/>
        </p:nvSpPr>
        <p:spPr>
          <a:xfrm>
            <a:off x="5093581" y="5589380"/>
            <a:ext cx="1576388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４ r. 2.2</a:t>
            </a:r>
            <a:endParaRPr dirty="0"/>
          </a:p>
        </p:txBody>
      </p:sp>
      <p:sp>
        <p:nvSpPr>
          <p:cNvPr id="173" name="Google Shape;173;p14"/>
          <p:cNvSpPr txBox="1"/>
          <p:nvPr/>
        </p:nvSpPr>
        <p:spPr>
          <a:xfrm>
            <a:off x="3348036" y="6092825"/>
            <a:ext cx="4382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５．２  ×  ４ </a:t>
            </a: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＋</a:t>
            </a: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2.2  ＝　</a:t>
            </a: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２３　</a:t>
            </a:r>
            <a:endParaRPr dirty="0"/>
          </a:p>
        </p:txBody>
      </p:sp>
      <p:cxnSp>
        <p:nvCxnSpPr>
          <p:cNvPr id="174" name="Google Shape;174;p14"/>
          <p:cNvCxnSpPr/>
          <p:nvPr/>
        </p:nvCxnSpPr>
        <p:spPr>
          <a:xfrm rot="10800000">
            <a:off x="1763637" y="4652962"/>
            <a:ext cx="1152600" cy="0"/>
          </a:xfrm>
          <a:prstGeom prst="straightConnector1">
            <a:avLst/>
          </a:prstGeom>
          <a:noFill/>
          <a:ln w="50800" cap="flat" cmpd="sng">
            <a:solidFill>
              <a:srgbClr val="99CC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5" name="Google Shape;175;p14"/>
          <p:cNvCxnSpPr/>
          <p:nvPr/>
        </p:nvCxnSpPr>
        <p:spPr>
          <a:xfrm>
            <a:off x="1763712" y="4652962"/>
            <a:ext cx="0" cy="1728900"/>
          </a:xfrm>
          <a:prstGeom prst="straightConnector1">
            <a:avLst/>
          </a:prstGeom>
          <a:noFill/>
          <a:ln w="50800" cap="flat" cmpd="sng">
            <a:solidFill>
              <a:srgbClr val="99CC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6" name="Google Shape;176;p14"/>
          <p:cNvCxnSpPr/>
          <p:nvPr/>
        </p:nvCxnSpPr>
        <p:spPr>
          <a:xfrm>
            <a:off x="1774825" y="6359525"/>
            <a:ext cx="1152600" cy="0"/>
          </a:xfrm>
          <a:prstGeom prst="straightConnector1">
            <a:avLst/>
          </a:prstGeom>
          <a:noFill/>
          <a:ln w="50800" cap="flat" cmpd="sng">
            <a:solidFill>
              <a:schemeClr val="folHlink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77" name="Google Shape;177;p14"/>
          <p:cNvSpPr txBox="1"/>
          <p:nvPr/>
        </p:nvSpPr>
        <p:spPr>
          <a:xfrm>
            <a:off x="1908175" y="5373687"/>
            <a:ext cx="13002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b="1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វិធីដូចគ្នា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78" name="Google Shape;178;p14"/>
          <p:cNvSpPr txBox="1"/>
          <p:nvPr/>
        </p:nvSpPr>
        <p:spPr>
          <a:xfrm>
            <a:off x="5881775" y="2289175"/>
            <a:ext cx="326232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ចំណាំៈ </a:t>
            </a:r>
            <a:r>
              <a:rPr lang="en-US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r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ជាសំណល់</a:t>
            </a:r>
            <a:endParaRPr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/>
          <p:nvPr/>
        </p:nvSpPr>
        <p:spPr>
          <a:xfrm>
            <a:off x="2771775" y="476250"/>
            <a:ext cx="2592300" cy="369900"/>
          </a:xfrm>
          <a:prstGeom prst="rect">
            <a:avLst/>
          </a:prstGeom>
          <a:solidFill>
            <a:srgbClr val="FFFF99"/>
          </a:solidFill>
          <a:ln w="19050" cap="flat" cmpd="sng">
            <a:solidFill>
              <a:srgbClr val="FF66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b="1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លំហាត់គំរូ</a:t>
            </a:r>
            <a:r>
              <a:rPr lang="en-US" sz="1800" b="1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！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84" name="Google Shape;184;p15"/>
          <p:cNvSpPr/>
          <p:nvPr/>
        </p:nvSpPr>
        <p:spPr>
          <a:xfrm>
            <a:off x="2051050" y="333375"/>
            <a:ext cx="576300" cy="576300"/>
          </a:xfrm>
          <a:prstGeom prst="sun">
            <a:avLst>
              <a:gd name="adj" fmla="val 25000"/>
            </a:avLst>
          </a:prstGeom>
          <a:solidFill>
            <a:srgbClr val="FF66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5"/>
          <p:cNvSpPr/>
          <p:nvPr/>
        </p:nvSpPr>
        <p:spPr>
          <a:xfrm>
            <a:off x="539750" y="1412875"/>
            <a:ext cx="936600" cy="3588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b="1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តេស្ដ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86" name="Google Shape;186;p15"/>
          <p:cNvSpPr txBox="1"/>
          <p:nvPr/>
        </p:nvSpPr>
        <p:spPr>
          <a:xfrm>
            <a:off x="1610612" y="1103878"/>
            <a:ext cx="7272300" cy="1126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4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គេចាក់ទឹក </a:t>
            </a:r>
            <a:r>
              <a:rPr lang="en-US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37</a:t>
            </a:r>
            <a:r>
              <a:rPr lang="km-KH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L </a:t>
            </a:r>
            <a:r>
              <a:rPr lang="km-KH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ទៅក្នុងធុងដែលមានចំណុះ </a:t>
            </a:r>
            <a:r>
              <a:rPr lang="en-US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2.3 L </a:t>
            </a:r>
            <a:endParaRPr sz="1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4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តើគេអាចចាក់បានប៉ុន្មានធុង</a:t>
            </a:r>
            <a:r>
              <a:rPr lang="en-US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?</a:t>
            </a:r>
            <a:r>
              <a:rPr lang="km-KH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ហើយនៅសល់ប៉ុន្មានធុង?</a:t>
            </a:r>
            <a:endParaRPr sz="1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cxnSp>
        <p:nvCxnSpPr>
          <p:cNvPr id="190" name="Google Shape;190;p15"/>
          <p:cNvCxnSpPr/>
          <p:nvPr/>
        </p:nvCxnSpPr>
        <p:spPr>
          <a:xfrm>
            <a:off x="1350731" y="433461"/>
            <a:ext cx="42860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1" name="Google Shape;191;p15"/>
          <p:cNvSpPr txBox="1"/>
          <p:nvPr/>
        </p:nvSpPr>
        <p:spPr>
          <a:xfrm>
            <a:off x="3775110" y="3718000"/>
            <a:ext cx="658476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km-KH" sz="2000" b="1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ចម្លើយ</a:t>
            </a:r>
            <a:r>
              <a:rPr lang="en-US" sz="2400" b="1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（   </a:t>
            </a:r>
            <a:r>
              <a:rPr lang="en-US" sz="2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　　　　　　　　</a:t>
            </a:r>
            <a:r>
              <a:rPr lang="en-US" sz="2400" b="1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 dirty="0"/>
          </a:p>
        </p:txBody>
      </p:sp>
      <p:sp>
        <p:nvSpPr>
          <p:cNvPr id="192" name="Google Shape;192;p15"/>
          <p:cNvSpPr txBox="1"/>
          <p:nvPr/>
        </p:nvSpPr>
        <p:spPr>
          <a:xfrm>
            <a:off x="1374102" y="2621764"/>
            <a:ext cx="247361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３７　÷　2.3</a:t>
            </a:r>
            <a:endParaRPr dirty="0"/>
          </a:p>
        </p:txBody>
      </p:sp>
      <p:sp>
        <p:nvSpPr>
          <p:cNvPr id="193" name="Google Shape;193;p15"/>
          <p:cNvSpPr/>
          <p:nvPr/>
        </p:nvSpPr>
        <p:spPr>
          <a:xfrm rot="5400000">
            <a:off x="1744658" y="4371960"/>
            <a:ext cx="503226" cy="2937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180" y="7092"/>
                </a:moveTo>
                <a:cubicBezTo>
                  <a:pt x="2713" y="3114"/>
                  <a:pt x="6537" y="491"/>
                  <a:pt x="10800" y="491"/>
                </a:cubicBezTo>
                <a:cubicBezTo>
                  <a:pt x="15062" y="491"/>
                  <a:pt x="18886" y="3114"/>
                  <a:pt x="20419" y="7092"/>
                </a:cubicBezTo>
                <a:lnTo>
                  <a:pt x="20877" y="6915"/>
                </a:lnTo>
                <a:cubicBezTo>
                  <a:pt x="19271" y="2748"/>
                  <a:pt x="15265" y="0"/>
                  <a:pt x="10799" y="0"/>
                </a:cubicBezTo>
                <a:cubicBezTo>
                  <a:pt x="6334" y="0"/>
                  <a:pt x="2328" y="2748"/>
                  <a:pt x="722" y="6915"/>
                </a:cubicBezTo>
                <a:lnTo>
                  <a:pt x="1180" y="7092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4" name="Google Shape;194;p15"/>
          <p:cNvCxnSpPr/>
          <p:nvPr/>
        </p:nvCxnSpPr>
        <p:spPr>
          <a:xfrm rot="10800000" flipH="1">
            <a:off x="2062162" y="4278324"/>
            <a:ext cx="1269900" cy="11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5" name="Google Shape;195;p15"/>
          <p:cNvSpPr txBox="1"/>
          <p:nvPr/>
        </p:nvSpPr>
        <p:spPr>
          <a:xfrm>
            <a:off x="2149475" y="4278312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  <p:sp>
        <p:nvSpPr>
          <p:cNvPr id="196" name="Google Shape;196;p15"/>
          <p:cNvSpPr txBox="1"/>
          <p:nvPr/>
        </p:nvSpPr>
        <p:spPr>
          <a:xfrm>
            <a:off x="1327150" y="4278312"/>
            <a:ext cx="7476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</a:t>
            </a:r>
            <a:endParaRPr/>
          </a:p>
        </p:txBody>
      </p:sp>
      <p:cxnSp>
        <p:nvCxnSpPr>
          <p:cNvPr id="197" name="Google Shape;197;p15"/>
          <p:cNvCxnSpPr/>
          <p:nvPr/>
        </p:nvCxnSpPr>
        <p:spPr>
          <a:xfrm flipH="1">
            <a:off x="1617524" y="4632325"/>
            <a:ext cx="144600" cy="142800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8" name="Google Shape;198;p15"/>
          <p:cNvSpPr txBox="1"/>
          <p:nvPr/>
        </p:nvSpPr>
        <p:spPr>
          <a:xfrm>
            <a:off x="2154237" y="4727575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endParaRPr/>
          </a:p>
        </p:txBody>
      </p:sp>
      <p:cxnSp>
        <p:nvCxnSpPr>
          <p:cNvPr id="199" name="Google Shape;199;p15"/>
          <p:cNvCxnSpPr/>
          <p:nvPr/>
        </p:nvCxnSpPr>
        <p:spPr>
          <a:xfrm>
            <a:off x="2154237" y="5237162"/>
            <a:ext cx="1165200" cy="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0" name="Google Shape;200;p15"/>
          <p:cNvSpPr txBox="1"/>
          <p:nvPr/>
        </p:nvSpPr>
        <p:spPr>
          <a:xfrm>
            <a:off x="2711450" y="5203825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01" name="Google Shape;201;p15"/>
          <p:cNvSpPr txBox="1"/>
          <p:nvPr/>
        </p:nvSpPr>
        <p:spPr>
          <a:xfrm>
            <a:off x="2705100" y="3784600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  <p:sp>
        <p:nvSpPr>
          <p:cNvPr id="202" name="Google Shape;202;p15"/>
          <p:cNvSpPr txBox="1"/>
          <p:nvPr/>
        </p:nvSpPr>
        <p:spPr>
          <a:xfrm>
            <a:off x="2700337" y="4292600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13" name="Google Shape;213;p15"/>
          <p:cNvSpPr txBox="1"/>
          <p:nvPr/>
        </p:nvSpPr>
        <p:spPr>
          <a:xfrm>
            <a:off x="2619375" y="4286250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cxnSp>
        <p:nvCxnSpPr>
          <p:cNvPr id="214" name="Google Shape;214;p15"/>
          <p:cNvCxnSpPr/>
          <p:nvPr/>
        </p:nvCxnSpPr>
        <p:spPr>
          <a:xfrm>
            <a:off x="2768600" y="4781550"/>
            <a:ext cx="0" cy="144150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15" name="Google Shape;215;p15"/>
          <p:cNvSpPr txBox="1"/>
          <p:nvPr/>
        </p:nvSpPr>
        <p:spPr>
          <a:xfrm>
            <a:off x="2630487" y="6029325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16" name="Google Shape;216;p15"/>
          <p:cNvSpPr txBox="1"/>
          <p:nvPr/>
        </p:nvSpPr>
        <p:spPr>
          <a:xfrm>
            <a:off x="2365375" y="3749675"/>
            <a:ext cx="462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１</a:t>
            </a:r>
            <a:endParaRPr dirty="0"/>
          </a:p>
        </p:txBody>
      </p:sp>
      <p:sp>
        <p:nvSpPr>
          <p:cNvPr id="217" name="Google Shape;217;p15"/>
          <p:cNvSpPr txBox="1"/>
          <p:nvPr/>
        </p:nvSpPr>
        <p:spPr>
          <a:xfrm>
            <a:off x="2163762" y="5214937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/>
          </a:p>
        </p:txBody>
      </p:sp>
      <p:sp>
        <p:nvSpPr>
          <p:cNvPr id="218" name="Google Shape;218;p15"/>
          <p:cNvSpPr txBox="1"/>
          <p:nvPr/>
        </p:nvSpPr>
        <p:spPr>
          <a:xfrm>
            <a:off x="2716212" y="5592762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19" name="Google Shape;219;p15"/>
          <p:cNvSpPr txBox="1"/>
          <p:nvPr/>
        </p:nvSpPr>
        <p:spPr>
          <a:xfrm>
            <a:off x="2144712" y="5607050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</p:txBody>
      </p:sp>
      <p:cxnSp>
        <p:nvCxnSpPr>
          <p:cNvPr id="220" name="Google Shape;220;p15"/>
          <p:cNvCxnSpPr/>
          <p:nvPr/>
        </p:nvCxnSpPr>
        <p:spPr>
          <a:xfrm>
            <a:off x="2149475" y="6078537"/>
            <a:ext cx="1165200" cy="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1" name="Google Shape;221;p15"/>
          <p:cNvSpPr txBox="1"/>
          <p:nvPr/>
        </p:nvSpPr>
        <p:spPr>
          <a:xfrm>
            <a:off x="2759075" y="6056312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22" name="Google Shape;222;p15"/>
          <p:cNvSpPr txBox="1"/>
          <p:nvPr/>
        </p:nvSpPr>
        <p:spPr>
          <a:xfrm>
            <a:off x="2368550" y="6078537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23" name="Google Shape;223;p15"/>
          <p:cNvSpPr txBox="1"/>
          <p:nvPr/>
        </p:nvSpPr>
        <p:spPr>
          <a:xfrm>
            <a:off x="3552824" y="2628900"/>
            <a:ext cx="33051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＝ １６　・・・　0.2</a:t>
            </a:r>
            <a:endParaRPr dirty="0"/>
          </a:p>
        </p:txBody>
      </p:sp>
      <p:sp>
        <p:nvSpPr>
          <p:cNvPr id="224" name="Google Shape;224;p15"/>
          <p:cNvSpPr txBox="1"/>
          <p:nvPr/>
        </p:nvSpPr>
        <p:spPr>
          <a:xfrm>
            <a:off x="5029200" y="3746500"/>
            <a:ext cx="3616036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Arial"/>
              <a:buNone/>
            </a:pPr>
            <a:r>
              <a:rPr lang="en-US" sz="2000" b="0" i="0" u="none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１６ </a:t>
            </a:r>
            <a:r>
              <a:rPr lang="km-KH" sz="2000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 </a:t>
            </a:r>
            <a:r>
              <a:rPr lang="en-US" sz="2000" b="0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０</a:t>
            </a:r>
            <a:r>
              <a:rPr lang="km-KH" sz="2000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.</a:t>
            </a:r>
            <a:r>
              <a:rPr lang="en-US" sz="2000" b="0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２ℓ  </a:t>
            </a:r>
            <a:r>
              <a:rPr lang="km-KH" sz="2000" b="0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គឺនៅសល់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25" name="Google Shape;225;p15"/>
          <p:cNvSpPr/>
          <p:nvPr/>
        </p:nvSpPr>
        <p:spPr>
          <a:xfrm>
            <a:off x="3493749" y="3746500"/>
            <a:ext cx="1368300" cy="433500"/>
          </a:xfrm>
          <a:prstGeom prst="ellipse">
            <a:avLst/>
          </a:prstGeom>
          <a:noFill/>
          <a:ln w="25400" cap="flat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5"/>
          <p:cNvSpPr txBox="1"/>
          <p:nvPr/>
        </p:nvSpPr>
        <p:spPr>
          <a:xfrm>
            <a:off x="4217323" y="5061960"/>
            <a:ext cx="3097249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　×　16　＋　0.2　＝</a:t>
            </a:r>
            <a:endParaRPr dirty="0"/>
          </a:p>
        </p:txBody>
      </p:sp>
      <p:cxnSp>
        <p:nvCxnSpPr>
          <p:cNvPr id="227" name="Google Shape;227;p15"/>
          <p:cNvCxnSpPr/>
          <p:nvPr/>
        </p:nvCxnSpPr>
        <p:spPr>
          <a:xfrm>
            <a:off x="4572000" y="5373687"/>
            <a:ext cx="1290600" cy="4800"/>
          </a:xfrm>
          <a:prstGeom prst="straightConnector1">
            <a:avLst/>
          </a:prstGeom>
          <a:noFill/>
          <a:ln w="19050" cap="flat" cmpd="sng">
            <a:solidFill>
              <a:srgbClr val="3366FF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8" name="Google Shape;228;p15"/>
          <p:cNvSpPr txBox="1"/>
          <p:nvPr/>
        </p:nvSpPr>
        <p:spPr>
          <a:xfrm>
            <a:off x="4932362" y="5373687"/>
            <a:ext cx="6288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None/>
            </a:pPr>
            <a:r>
              <a:rPr lang="en-US" sz="1800" b="0" i="0" u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36.8</a:t>
            </a:r>
            <a:endParaRPr dirty="0"/>
          </a:p>
        </p:txBody>
      </p:sp>
      <p:sp>
        <p:nvSpPr>
          <p:cNvPr id="229" name="Google Shape;229;p15"/>
          <p:cNvSpPr txBox="1"/>
          <p:nvPr/>
        </p:nvSpPr>
        <p:spPr>
          <a:xfrm>
            <a:off x="7115174" y="5084762"/>
            <a:ext cx="554075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37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6"/>
          <p:cNvSpPr/>
          <p:nvPr/>
        </p:nvSpPr>
        <p:spPr>
          <a:xfrm>
            <a:off x="539750" y="1412875"/>
            <a:ext cx="936600" cy="3588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1800" b="1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តេស្ដ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5" name="Google Shape;235;p16"/>
          <p:cNvSpPr txBox="1"/>
          <p:nvPr/>
        </p:nvSpPr>
        <p:spPr>
          <a:xfrm>
            <a:off x="1603875" y="1116051"/>
            <a:ext cx="73600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ប្រសិនបើយើងកាត់ខ្សែបូ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47</a:t>
            </a:r>
            <a:r>
              <a:rPr lang="km-KH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m </a:t>
            </a:r>
            <a:r>
              <a:rPr lang="km-KH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ជាកំណាត់</a:t>
            </a: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ៗ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000" b="0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2.6 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m, 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តើយើងអាចបង្កើតខ្សែបូបានប៉ុន្មានកំណាត់? ហើយនៅសល់ប៉ុន្មានម៉ែត្រ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?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236" name="Google Shape;236;p16"/>
          <p:cNvGrpSpPr/>
          <p:nvPr/>
        </p:nvGrpSpPr>
        <p:grpSpPr>
          <a:xfrm>
            <a:off x="1603875" y="1794295"/>
            <a:ext cx="4377880" cy="476250"/>
            <a:chOff x="1111" y="1389"/>
            <a:chExt cx="2145" cy="300"/>
          </a:xfrm>
        </p:grpSpPr>
        <p:sp>
          <p:nvSpPr>
            <p:cNvPr id="237" name="Google Shape;237;p16"/>
            <p:cNvSpPr txBox="1"/>
            <p:nvPr/>
          </p:nvSpPr>
          <p:spPr>
            <a:xfrm>
              <a:off x="1111" y="1389"/>
              <a:ext cx="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8" name="Google Shape;238;p16"/>
            <p:cNvCxnSpPr/>
            <p:nvPr/>
          </p:nvCxnSpPr>
          <p:spPr>
            <a:xfrm>
              <a:off x="1156" y="1661"/>
              <a:ext cx="2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sp>
        <p:nvSpPr>
          <p:cNvPr id="239" name="Google Shape;239;p16"/>
          <p:cNvSpPr txBox="1"/>
          <p:nvPr/>
        </p:nvSpPr>
        <p:spPr>
          <a:xfrm>
            <a:off x="2147455" y="3068637"/>
            <a:ext cx="699659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（   　　　　　　　　　　　　　　）</a:t>
            </a:r>
            <a:endParaRPr/>
          </a:p>
        </p:txBody>
      </p:sp>
      <p:grpSp>
        <p:nvGrpSpPr>
          <p:cNvPr id="240" name="Google Shape;240;p16"/>
          <p:cNvGrpSpPr/>
          <p:nvPr/>
        </p:nvGrpSpPr>
        <p:grpSpPr>
          <a:xfrm>
            <a:off x="1476375" y="549275"/>
            <a:ext cx="3332261" cy="476250"/>
            <a:chOff x="1542" y="300"/>
            <a:chExt cx="923" cy="300"/>
          </a:xfrm>
        </p:grpSpPr>
        <p:sp>
          <p:nvSpPr>
            <p:cNvPr id="241" name="Google Shape;241;p16"/>
            <p:cNvSpPr/>
            <p:nvPr/>
          </p:nvSpPr>
          <p:spPr>
            <a:xfrm>
              <a:off x="1542" y="300"/>
              <a:ext cx="900" cy="300"/>
            </a:xfrm>
            <a:prstGeom prst="bevel">
              <a:avLst>
                <a:gd name="adj" fmla="val 12500"/>
              </a:avLst>
            </a:prstGeom>
            <a:solidFill>
              <a:srgbClr val="CCFFFF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6"/>
            <p:cNvSpPr txBox="1"/>
            <p:nvPr/>
          </p:nvSpPr>
          <p:spPr>
            <a:xfrm>
              <a:off x="1565" y="300"/>
              <a:ext cx="90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1603876" y="647997"/>
            <a:ext cx="1499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800"/>
            </a:pPr>
            <a:r>
              <a:rPr lang="km-KH" sz="1800" b="1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លំហាត់គំរូ！</a:t>
            </a:r>
            <a:endParaRPr lang="km-KH" sz="1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7"/>
          <p:cNvSpPr/>
          <p:nvPr/>
        </p:nvSpPr>
        <p:spPr>
          <a:xfrm>
            <a:off x="539849" y="1344354"/>
            <a:ext cx="1193700" cy="39935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សំណួរ</a:t>
            </a:r>
            <a:endParaRPr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248" name="Google Shape;248;p17"/>
          <p:cNvGrpSpPr/>
          <p:nvPr/>
        </p:nvGrpSpPr>
        <p:grpSpPr>
          <a:xfrm>
            <a:off x="2117947" y="2317826"/>
            <a:ext cx="4377880" cy="476250"/>
            <a:chOff x="1111" y="1389"/>
            <a:chExt cx="2145" cy="300"/>
          </a:xfrm>
        </p:grpSpPr>
        <p:sp>
          <p:nvSpPr>
            <p:cNvPr id="249" name="Google Shape;249;p17"/>
            <p:cNvSpPr txBox="1"/>
            <p:nvPr/>
          </p:nvSpPr>
          <p:spPr>
            <a:xfrm>
              <a:off x="1111" y="1389"/>
              <a:ext cx="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0" name="Google Shape;250;p17"/>
            <p:cNvCxnSpPr/>
            <p:nvPr/>
          </p:nvCxnSpPr>
          <p:spPr>
            <a:xfrm>
              <a:off x="1156" y="1661"/>
              <a:ext cx="21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sp>
        <p:nvSpPr>
          <p:cNvPr id="251" name="Google Shape;251;p17"/>
          <p:cNvSpPr txBox="1"/>
          <p:nvPr/>
        </p:nvSpPr>
        <p:spPr>
          <a:xfrm>
            <a:off x="3816350" y="3068637"/>
            <a:ext cx="53277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（  </a:t>
            </a:r>
            <a:r>
              <a:rPr lang="en-US" sz="2400" b="1" i="0" u="none" dirty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１８ </a:t>
            </a:r>
            <a:r>
              <a:rPr lang="km-KH" sz="2400" b="1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ខ្សែ</a:t>
            </a:r>
            <a:r>
              <a:rPr lang="en-US" sz="2400" b="1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，</a:t>
            </a:r>
            <a:r>
              <a:rPr lang="km-KH" sz="2400" b="1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នៅសល់ </a:t>
            </a:r>
            <a:r>
              <a:rPr lang="en-US" sz="2400" b="1" i="0" u="none" dirty="0" smtClean="0">
                <a:solidFill>
                  <a:srgbClr val="FF33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0.2ｍ </a:t>
            </a:r>
            <a:r>
              <a:rPr lang="en-US" sz="2400" b="1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　）</a:t>
            </a:r>
            <a:endParaRPr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52" name="Google Shape;252;p17"/>
          <p:cNvSpPr txBox="1"/>
          <p:nvPr/>
        </p:nvSpPr>
        <p:spPr>
          <a:xfrm>
            <a:off x="971550" y="3573462"/>
            <a:ext cx="2663700" cy="30957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7"/>
          <p:cNvSpPr txBox="1"/>
          <p:nvPr/>
        </p:nvSpPr>
        <p:spPr>
          <a:xfrm>
            <a:off x="4356100" y="4149725"/>
            <a:ext cx="4464000" cy="1224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7"/>
          <p:cNvSpPr txBox="1"/>
          <p:nvPr/>
        </p:nvSpPr>
        <p:spPr>
          <a:xfrm>
            <a:off x="4306887" y="4149725"/>
            <a:ext cx="170598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＜</a:t>
            </a:r>
            <a:r>
              <a:rPr lang="km-KH" sz="16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ផ្ទៀងផ្ទាត់</a:t>
            </a:r>
            <a:r>
              <a:rPr lang="en-US" sz="16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＞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55" name="Google Shape;255;p17"/>
          <p:cNvSpPr txBox="1"/>
          <p:nvPr/>
        </p:nvSpPr>
        <p:spPr>
          <a:xfrm>
            <a:off x="1835149" y="2276475"/>
            <a:ext cx="211339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４7　÷　2.6</a:t>
            </a:r>
            <a:endParaRPr dirty="0"/>
          </a:p>
        </p:txBody>
      </p:sp>
      <p:sp>
        <p:nvSpPr>
          <p:cNvPr id="256" name="Google Shape;256;p17"/>
          <p:cNvSpPr txBox="1"/>
          <p:nvPr/>
        </p:nvSpPr>
        <p:spPr>
          <a:xfrm>
            <a:off x="3582987" y="2276475"/>
            <a:ext cx="33210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＝ １8　・・・　0.2</a:t>
            </a:r>
            <a:endParaRPr dirty="0"/>
          </a:p>
        </p:txBody>
      </p:sp>
      <p:sp>
        <p:nvSpPr>
          <p:cNvPr id="257" name="Google Shape;257;p17"/>
          <p:cNvSpPr/>
          <p:nvPr/>
        </p:nvSpPr>
        <p:spPr>
          <a:xfrm rot="5400000">
            <a:off x="1744658" y="4371960"/>
            <a:ext cx="503226" cy="2937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180" y="7092"/>
                </a:moveTo>
                <a:cubicBezTo>
                  <a:pt x="2713" y="3114"/>
                  <a:pt x="6537" y="491"/>
                  <a:pt x="10800" y="491"/>
                </a:cubicBezTo>
                <a:cubicBezTo>
                  <a:pt x="15062" y="491"/>
                  <a:pt x="18886" y="3114"/>
                  <a:pt x="20419" y="7092"/>
                </a:cubicBezTo>
                <a:lnTo>
                  <a:pt x="20877" y="6915"/>
                </a:lnTo>
                <a:cubicBezTo>
                  <a:pt x="19271" y="2748"/>
                  <a:pt x="15265" y="0"/>
                  <a:pt x="10799" y="0"/>
                </a:cubicBezTo>
                <a:cubicBezTo>
                  <a:pt x="6334" y="0"/>
                  <a:pt x="2328" y="2748"/>
                  <a:pt x="722" y="6915"/>
                </a:cubicBezTo>
                <a:lnTo>
                  <a:pt x="1180" y="7092"/>
                </a:ln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8" name="Google Shape;258;p17"/>
          <p:cNvCxnSpPr/>
          <p:nvPr/>
        </p:nvCxnSpPr>
        <p:spPr>
          <a:xfrm rot="10800000" flipH="1">
            <a:off x="2062162" y="4278324"/>
            <a:ext cx="1269900" cy="11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59" name="Google Shape;259;p17"/>
          <p:cNvSpPr txBox="1"/>
          <p:nvPr/>
        </p:nvSpPr>
        <p:spPr>
          <a:xfrm>
            <a:off x="2149475" y="4278312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47</a:t>
            </a:r>
            <a:endParaRPr/>
          </a:p>
        </p:txBody>
      </p:sp>
      <p:sp>
        <p:nvSpPr>
          <p:cNvPr id="260" name="Google Shape;260;p17"/>
          <p:cNvSpPr txBox="1"/>
          <p:nvPr/>
        </p:nvSpPr>
        <p:spPr>
          <a:xfrm>
            <a:off x="1327150" y="4278312"/>
            <a:ext cx="7476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2.6</a:t>
            </a:r>
            <a:endParaRPr/>
          </a:p>
        </p:txBody>
      </p:sp>
      <p:cxnSp>
        <p:nvCxnSpPr>
          <p:cNvPr id="261" name="Google Shape;261;p17"/>
          <p:cNvCxnSpPr/>
          <p:nvPr/>
        </p:nvCxnSpPr>
        <p:spPr>
          <a:xfrm flipH="1">
            <a:off x="1616659" y="4633047"/>
            <a:ext cx="144600" cy="142800"/>
          </a:xfrm>
          <a:prstGeom prst="straightConnector1">
            <a:avLst/>
          </a:prstGeom>
          <a:noFill/>
          <a:ln w="25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62" name="Google Shape;262;p17"/>
          <p:cNvSpPr txBox="1"/>
          <p:nvPr/>
        </p:nvSpPr>
        <p:spPr>
          <a:xfrm>
            <a:off x="2154237" y="4727575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26</a:t>
            </a:r>
            <a:endParaRPr/>
          </a:p>
        </p:txBody>
      </p:sp>
      <p:cxnSp>
        <p:nvCxnSpPr>
          <p:cNvPr id="263" name="Google Shape;263;p17"/>
          <p:cNvCxnSpPr/>
          <p:nvPr/>
        </p:nvCxnSpPr>
        <p:spPr>
          <a:xfrm>
            <a:off x="2154237" y="5237162"/>
            <a:ext cx="1165200" cy="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64" name="Google Shape;264;p17"/>
          <p:cNvSpPr txBox="1"/>
          <p:nvPr/>
        </p:nvSpPr>
        <p:spPr>
          <a:xfrm>
            <a:off x="2738437" y="5203825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65" name="Google Shape;265;p17"/>
          <p:cNvSpPr txBox="1"/>
          <p:nvPr/>
        </p:nvSpPr>
        <p:spPr>
          <a:xfrm>
            <a:off x="2705100" y="3784600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66" name="Google Shape;266;p17"/>
          <p:cNvSpPr txBox="1"/>
          <p:nvPr/>
        </p:nvSpPr>
        <p:spPr>
          <a:xfrm>
            <a:off x="2700337" y="4292600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67" name="Google Shape;267;p17"/>
          <p:cNvSpPr txBox="1"/>
          <p:nvPr/>
        </p:nvSpPr>
        <p:spPr>
          <a:xfrm>
            <a:off x="2619375" y="4286250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cxnSp>
        <p:nvCxnSpPr>
          <p:cNvPr id="268" name="Google Shape;268;p17"/>
          <p:cNvCxnSpPr/>
          <p:nvPr/>
        </p:nvCxnSpPr>
        <p:spPr>
          <a:xfrm>
            <a:off x="2746375" y="4781550"/>
            <a:ext cx="0" cy="1441500"/>
          </a:xfrm>
          <a:prstGeom prst="straightConnector1">
            <a:avLst/>
          </a:prstGeom>
          <a:noFill/>
          <a:ln w="15875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69" name="Google Shape;269;p17"/>
          <p:cNvSpPr txBox="1"/>
          <p:nvPr/>
        </p:nvSpPr>
        <p:spPr>
          <a:xfrm>
            <a:off x="2630487" y="6029325"/>
            <a:ext cx="297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70" name="Google Shape;270;p17"/>
          <p:cNvSpPr txBox="1"/>
          <p:nvPr/>
        </p:nvSpPr>
        <p:spPr>
          <a:xfrm>
            <a:off x="2365375" y="3749675"/>
            <a:ext cx="4620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１</a:t>
            </a:r>
            <a:endParaRPr/>
          </a:p>
        </p:txBody>
      </p:sp>
      <p:sp>
        <p:nvSpPr>
          <p:cNvPr id="271" name="Google Shape;271;p17"/>
          <p:cNvSpPr txBox="1"/>
          <p:nvPr/>
        </p:nvSpPr>
        <p:spPr>
          <a:xfrm>
            <a:off x="2173287" y="5208587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/>
          </a:p>
        </p:txBody>
      </p:sp>
      <p:sp>
        <p:nvSpPr>
          <p:cNvPr id="272" name="Google Shape;272;p17"/>
          <p:cNvSpPr txBox="1"/>
          <p:nvPr/>
        </p:nvSpPr>
        <p:spPr>
          <a:xfrm>
            <a:off x="2757487" y="5592762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/>
          </a:p>
        </p:txBody>
      </p:sp>
      <p:sp>
        <p:nvSpPr>
          <p:cNvPr id="273" name="Google Shape;273;p17"/>
          <p:cNvSpPr txBox="1"/>
          <p:nvPr/>
        </p:nvSpPr>
        <p:spPr>
          <a:xfrm>
            <a:off x="2144712" y="5607050"/>
            <a:ext cx="6351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cxnSp>
        <p:nvCxnSpPr>
          <p:cNvPr id="274" name="Google Shape;274;p17"/>
          <p:cNvCxnSpPr/>
          <p:nvPr/>
        </p:nvCxnSpPr>
        <p:spPr>
          <a:xfrm>
            <a:off x="2149475" y="6078537"/>
            <a:ext cx="1165200" cy="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5" name="Google Shape;275;p17"/>
          <p:cNvSpPr txBox="1"/>
          <p:nvPr/>
        </p:nvSpPr>
        <p:spPr>
          <a:xfrm>
            <a:off x="2759075" y="6056312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76" name="Google Shape;276;p17"/>
          <p:cNvSpPr txBox="1"/>
          <p:nvPr/>
        </p:nvSpPr>
        <p:spPr>
          <a:xfrm>
            <a:off x="2382837" y="6037262"/>
            <a:ext cx="409500" cy="5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77" name="Google Shape;277;p17"/>
          <p:cNvSpPr txBox="1"/>
          <p:nvPr/>
        </p:nvSpPr>
        <p:spPr>
          <a:xfrm>
            <a:off x="4787900" y="4724400"/>
            <a:ext cx="40322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Arial"/>
              <a:buNone/>
            </a:pPr>
            <a:r>
              <a:rPr lang="en-US" sz="2000" b="0" i="0" u="none" dirty="0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2.6　×　18　＋　0.2　＝　47</a:t>
            </a:r>
            <a:endParaRPr dirty="0"/>
          </a:p>
        </p:txBody>
      </p:sp>
      <p:sp>
        <p:nvSpPr>
          <p:cNvPr id="279" name="Google Shape;279;p17"/>
          <p:cNvSpPr/>
          <p:nvPr/>
        </p:nvSpPr>
        <p:spPr>
          <a:xfrm>
            <a:off x="1478805" y="521235"/>
            <a:ext cx="3249225" cy="476250"/>
          </a:xfrm>
          <a:prstGeom prst="bevel">
            <a:avLst>
              <a:gd name="adj" fmla="val 12500"/>
            </a:avLst>
          </a:prstGeom>
          <a:solidFill>
            <a:srgbClr val="CC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5;p16"/>
          <p:cNvSpPr txBox="1"/>
          <p:nvPr/>
        </p:nvSpPr>
        <p:spPr>
          <a:xfrm>
            <a:off x="1868450" y="968353"/>
            <a:ext cx="7275600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ប្រសិនបើយើងកាត់ខ្សែបូ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47</a:t>
            </a:r>
            <a:r>
              <a:rPr lang="km-KH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m </a:t>
            </a:r>
            <a:r>
              <a:rPr lang="km-KH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ជាកំណាត់ៗ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 </a:t>
            </a:r>
            <a:r>
              <a:rPr lang="en-US" sz="2000" b="0" i="0" u="none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2.6 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m, 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km-KH" sz="2000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តើយើងអាចបង្កើតខ្សែបូបានប៉ុន្មានកំណាត់? ហើយនៅសល់ប៉ុន្មានម៉ែត្រ</a:t>
            </a:r>
            <a:r>
              <a:rPr lang="en-US" sz="20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?</a:t>
            </a:r>
            <a:endParaRPr sz="1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03876" y="647997"/>
            <a:ext cx="1499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800"/>
            </a:pPr>
            <a:r>
              <a:rPr lang="km-KH" sz="1800" b="1" dirty="0">
                <a:solidFill>
                  <a:schemeClr val="dk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លំហាត់គំរូ！</a:t>
            </a:r>
            <a:endParaRPr lang="km-KH" sz="1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264</Words>
  <Application>Microsoft Office PowerPoint</Application>
  <PresentationFormat>On-screen Show (4:3)</PresentationFormat>
  <Paragraphs>101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Khmer OS Battambang</vt:lpstr>
      <vt:lpstr>標準デザイン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Win 10 Pro</cp:lastModifiedBy>
  <cp:revision>24</cp:revision>
  <dcterms:modified xsi:type="dcterms:W3CDTF">2022-10-16T01:31:15Z</dcterms:modified>
</cp:coreProperties>
</file>