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1" r:id="rId3"/>
    <p:sldId id="257" r:id="rId4"/>
    <p:sldId id="259" r:id="rId5"/>
    <p:sldId id="262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792" autoAdjust="0"/>
  </p:normalViewPr>
  <p:slideViewPr>
    <p:cSldViewPr>
      <p:cViewPr varScale="1">
        <p:scale>
          <a:sx n="80" d="100"/>
          <a:sy n="80" d="100"/>
        </p:scale>
        <p:origin x="1032" y="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60D70-48FA-4C9F-8E43-265A19C1A52B}" type="datetimeFigureOut">
              <a:rPr lang="en-US" smtClean="0"/>
              <a:pPr/>
              <a:t>1/14/2023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F180A6-CAD4-44ED-A618-2EBA7BCB3C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A9A64-06A7-46DA-9583-B50DAB43D2ED}" type="datetimeFigureOut">
              <a:rPr lang="en-US" smtClean="0"/>
              <a:pPr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382B-A233-4C74-9AAB-05D14BC7B1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A9A64-06A7-46DA-9583-B50DAB43D2ED}" type="datetimeFigureOut">
              <a:rPr lang="en-US" smtClean="0"/>
              <a:pPr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382B-A233-4C74-9AAB-05D14BC7B1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A9A64-06A7-46DA-9583-B50DAB43D2ED}" type="datetimeFigureOut">
              <a:rPr lang="en-US" smtClean="0"/>
              <a:pPr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382B-A233-4C74-9AAB-05D14BC7B1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A9A64-06A7-46DA-9583-B50DAB43D2ED}" type="datetimeFigureOut">
              <a:rPr lang="en-US" smtClean="0"/>
              <a:pPr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382B-A233-4C74-9AAB-05D14BC7B1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A9A64-06A7-46DA-9583-B50DAB43D2ED}" type="datetimeFigureOut">
              <a:rPr lang="en-US" smtClean="0"/>
              <a:pPr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382B-A233-4C74-9AAB-05D14BC7B1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A9A64-06A7-46DA-9583-B50DAB43D2ED}" type="datetimeFigureOut">
              <a:rPr lang="en-US" smtClean="0"/>
              <a:pPr/>
              <a:t>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382B-A233-4C74-9AAB-05D14BC7B1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A9A64-06A7-46DA-9583-B50DAB43D2ED}" type="datetimeFigureOut">
              <a:rPr lang="en-US" smtClean="0"/>
              <a:pPr/>
              <a:t>1/14/2023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382B-A233-4C74-9AAB-05D14BC7B1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A9A64-06A7-46DA-9583-B50DAB43D2ED}" type="datetimeFigureOut">
              <a:rPr lang="en-US" smtClean="0"/>
              <a:pPr/>
              <a:t>1/14/2023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382B-A233-4C74-9AAB-05D14BC7B1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A9A64-06A7-46DA-9583-B50DAB43D2ED}" type="datetimeFigureOut">
              <a:rPr lang="en-US" smtClean="0"/>
              <a:pPr/>
              <a:t>1/14/2023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382B-A233-4C74-9AAB-05D14BC7B1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A9A64-06A7-46DA-9583-B50DAB43D2ED}" type="datetimeFigureOut">
              <a:rPr lang="en-US" smtClean="0"/>
              <a:pPr/>
              <a:t>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382B-A233-4C74-9AAB-05D14BC7B1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A9A64-06A7-46DA-9583-B50DAB43D2ED}" type="datetimeFigureOut">
              <a:rPr lang="en-US" smtClean="0"/>
              <a:pPr/>
              <a:t>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382B-A233-4C74-9AAB-05D14BC7B1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6600">
            <a:alpha val="6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A9A64-06A7-46DA-9583-B50DAB43D2ED}" type="datetimeFigureOut">
              <a:rPr lang="en-US" smtClean="0"/>
              <a:pPr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A382B-A233-4C74-9AAB-05D14BC7B1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8610601" y="1962151"/>
            <a:ext cx="1066800" cy="457200"/>
            <a:chOff x="-624114" y="1071639"/>
            <a:chExt cx="1422399" cy="1214361"/>
          </a:xfrm>
        </p:grpSpPr>
        <p:sp>
          <p:nvSpPr>
            <p:cNvPr id="5" name="Freeform 4"/>
            <p:cNvSpPr/>
            <p:nvPr/>
          </p:nvSpPr>
          <p:spPr>
            <a:xfrm>
              <a:off x="-624114" y="1071639"/>
              <a:ext cx="1407885" cy="452361"/>
            </a:xfrm>
            <a:custGeom>
              <a:avLst/>
              <a:gdLst>
                <a:gd name="connsiteX0" fmla="*/ 0 w 1407885"/>
                <a:gd name="connsiteY0" fmla="*/ 452361 h 452361"/>
                <a:gd name="connsiteX1" fmla="*/ 319314 w 1407885"/>
                <a:gd name="connsiteY1" fmla="*/ 2419 h 452361"/>
                <a:gd name="connsiteX2" fmla="*/ 711200 w 1407885"/>
                <a:gd name="connsiteY2" fmla="*/ 437847 h 452361"/>
                <a:gd name="connsiteX3" fmla="*/ 1103085 w 1407885"/>
                <a:gd name="connsiteY3" fmla="*/ 31447 h 452361"/>
                <a:gd name="connsiteX4" fmla="*/ 1407885 w 1407885"/>
                <a:gd name="connsiteY4" fmla="*/ 365276 h 452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7885" h="452361">
                  <a:moveTo>
                    <a:pt x="0" y="452361"/>
                  </a:moveTo>
                  <a:cubicBezTo>
                    <a:pt x="100390" y="228599"/>
                    <a:pt x="200781" y="4838"/>
                    <a:pt x="319314" y="2419"/>
                  </a:cubicBezTo>
                  <a:cubicBezTo>
                    <a:pt x="437847" y="0"/>
                    <a:pt x="580572" y="433009"/>
                    <a:pt x="711200" y="437847"/>
                  </a:cubicBezTo>
                  <a:cubicBezTo>
                    <a:pt x="841828" y="442685"/>
                    <a:pt x="986971" y="43542"/>
                    <a:pt x="1103085" y="31447"/>
                  </a:cubicBezTo>
                  <a:cubicBezTo>
                    <a:pt x="1219199" y="19352"/>
                    <a:pt x="1313542" y="192314"/>
                    <a:pt x="1407885" y="365276"/>
                  </a:cubicBezTo>
                </a:path>
              </a:pathLst>
            </a:custGeom>
            <a:ln w="28575">
              <a:solidFill>
                <a:srgbClr val="FFC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Freeform 5"/>
            <p:cNvSpPr/>
            <p:nvPr/>
          </p:nvSpPr>
          <p:spPr>
            <a:xfrm>
              <a:off x="-609600" y="1447800"/>
              <a:ext cx="1407885" cy="452361"/>
            </a:xfrm>
            <a:custGeom>
              <a:avLst/>
              <a:gdLst>
                <a:gd name="connsiteX0" fmla="*/ 0 w 1407885"/>
                <a:gd name="connsiteY0" fmla="*/ 452361 h 452361"/>
                <a:gd name="connsiteX1" fmla="*/ 319314 w 1407885"/>
                <a:gd name="connsiteY1" fmla="*/ 2419 h 452361"/>
                <a:gd name="connsiteX2" fmla="*/ 711200 w 1407885"/>
                <a:gd name="connsiteY2" fmla="*/ 437847 h 452361"/>
                <a:gd name="connsiteX3" fmla="*/ 1103085 w 1407885"/>
                <a:gd name="connsiteY3" fmla="*/ 31447 h 452361"/>
                <a:gd name="connsiteX4" fmla="*/ 1407885 w 1407885"/>
                <a:gd name="connsiteY4" fmla="*/ 365276 h 452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7885" h="452361">
                  <a:moveTo>
                    <a:pt x="0" y="452361"/>
                  </a:moveTo>
                  <a:cubicBezTo>
                    <a:pt x="100390" y="228599"/>
                    <a:pt x="200781" y="4838"/>
                    <a:pt x="319314" y="2419"/>
                  </a:cubicBezTo>
                  <a:cubicBezTo>
                    <a:pt x="437847" y="0"/>
                    <a:pt x="580572" y="433009"/>
                    <a:pt x="711200" y="437847"/>
                  </a:cubicBezTo>
                  <a:cubicBezTo>
                    <a:pt x="841828" y="442685"/>
                    <a:pt x="986971" y="43542"/>
                    <a:pt x="1103085" y="31447"/>
                  </a:cubicBezTo>
                  <a:cubicBezTo>
                    <a:pt x="1219199" y="19352"/>
                    <a:pt x="1313542" y="192314"/>
                    <a:pt x="1407885" y="365276"/>
                  </a:cubicBezTo>
                </a:path>
              </a:pathLst>
            </a:custGeom>
            <a:ln w="28575">
              <a:solidFill>
                <a:srgbClr val="FFC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 6"/>
            <p:cNvSpPr/>
            <p:nvPr/>
          </p:nvSpPr>
          <p:spPr>
            <a:xfrm>
              <a:off x="-609600" y="1833639"/>
              <a:ext cx="1407885" cy="452361"/>
            </a:xfrm>
            <a:custGeom>
              <a:avLst/>
              <a:gdLst>
                <a:gd name="connsiteX0" fmla="*/ 0 w 1407885"/>
                <a:gd name="connsiteY0" fmla="*/ 452361 h 452361"/>
                <a:gd name="connsiteX1" fmla="*/ 319314 w 1407885"/>
                <a:gd name="connsiteY1" fmla="*/ 2419 h 452361"/>
                <a:gd name="connsiteX2" fmla="*/ 711200 w 1407885"/>
                <a:gd name="connsiteY2" fmla="*/ 437847 h 452361"/>
                <a:gd name="connsiteX3" fmla="*/ 1103085 w 1407885"/>
                <a:gd name="connsiteY3" fmla="*/ 31447 h 452361"/>
                <a:gd name="connsiteX4" fmla="*/ 1407885 w 1407885"/>
                <a:gd name="connsiteY4" fmla="*/ 365276 h 452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7885" h="452361">
                  <a:moveTo>
                    <a:pt x="0" y="452361"/>
                  </a:moveTo>
                  <a:cubicBezTo>
                    <a:pt x="100390" y="228599"/>
                    <a:pt x="200781" y="4838"/>
                    <a:pt x="319314" y="2419"/>
                  </a:cubicBezTo>
                  <a:cubicBezTo>
                    <a:pt x="437847" y="0"/>
                    <a:pt x="580572" y="433009"/>
                    <a:pt x="711200" y="437847"/>
                  </a:cubicBezTo>
                  <a:cubicBezTo>
                    <a:pt x="841828" y="442685"/>
                    <a:pt x="986971" y="43542"/>
                    <a:pt x="1103085" y="31447"/>
                  </a:cubicBezTo>
                  <a:cubicBezTo>
                    <a:pt x="1219199" y="19352"/>
                    <a:pt x="1313542" y="192314"/>
                    <a:pt x="1407885" y="365276"/>
                  </a:cubicBezTo>
                </a:path>
              </a:pathLst>
            </a:custGeom>
            <a:ln w="28575">
              <a:solidFill>
                <a:srgbClr val="FFC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Oval 7"/>
          <p:cNvSpPr/>
          <p:nvPr/>
        </p:nvSpPr>
        <p:spPr>
          <a:xfrm>
            <a:off x="-1066800" y="-628650"/>
            <a:ext cx="2133600" cy="2057400"/>
          </a:xfrm>
          <a:prstGeom prst="ellipse">
            <a:avLst/>
          </a:prstGeom>
          <a:solidFill>
            <a:srgbClr val="C81010">
              <a:alpha val="7411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-704850" y="742950"/>
            <a:ext cx="1409700" cy="1371600"/>
            <a:chOff x="1524000" y="2666206"/>
            <a:chExt cx="2286000" cy="2439988"/>
          </a:xfrm>
        </p:grpSpPr>
        <p:cxnSp>
          <p:nvCxnSpPr>
            <p:cNvPr id="10" name="Straight Connector 9"/>
            <p:cNvCxnSpPr/>
            <p:nvPr/>
          </p:nvCxnSpPr>
          <p:spPr>
            <a:xfrm rot="5400000">
              <a:off x="915194" y="3886200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1067594" y="3885406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1219994" y="3886200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1372394" y="3885406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1524794" y="3886200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1677194" y="3885406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>
              <a:off x="1829594" y="3886200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1981994" y="3885406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457994" y="3885406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610394" y="3886200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762794" y="3885406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2134394" y="3885406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2286794" y="3884612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439194" y="3885406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1524000" y="28194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524000" y="29718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1524000" y="31242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1524000" y="32766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1524000" y="34290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524000" y="35814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1524000" y="37338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524000" y="38862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524000" y="40386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524000" y="41910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1524000" y="43434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1524000" y="44958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1524000" y="46482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1524000" y="48006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1524000" y="49530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Oval 38"/>
          <p:cNvSpPr/>
          <p:nvPr/>
        </p:nvSpPr>
        <p:spPr>
          <a:xfrm>
            <a:off x="7848600" y="3867150"/>
            <a:ext cx="2133600" cy="2057400"/>
          </a:xfrm>
          <a:prstGeom prst="ellipse">
            <a:avLst/>
          </a:prstGeom>
          <a:solidFill>
            <a:srgbClr val="C81010">
              <a:alpha val="7411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" name="Group 69"/>
          <p:cNvGrpSpPr/>
          <p:nvPr/>
        </p:nvGrpSpPr>
        <p:grpSpPr>
          <a:xfrm>
            <a:off x="-533400" y="2800350"/>
            <a:ext cx="1066800" cy="457200"/>
            <a:chOff x="-624114" y="1071639"/>
            <a:chExt cx="1422399" cy="1214361"/>
          </a:xfrm>
        </p:grpSpPr>
        <p:sp>
          <p:nvSpPr>
            <p:cNvPr id="41" name="Freeform 40"/>
            <p:cNvSpPr/>
            <p:nvPr/>
          </p:nvSpPr>
          <p:spPr>
            <a:xfrm>
              <a:off x="-624114" y="1071639"/>
              <a:ext cx="1407885" cy="452361"/>
            </a:xfrm>
            <a:custGeom>
              <a:avLst/>
              <a:gdLst>
                <a:gd name="connsiteX0" fmla="*/ 0 w 1407885"/>
                <a:gd name="connsiteY0" fmla="*/ 452361 h 452361"/>
                <a:gd name="connsiteX1" fmla="*/ 319314 w 1407885"/>
                <a:gd name="connsiteY1" fmla="*/ 2419 h 452361"/>
                <a:gd name="connsiteX2" fmla="*/ 711200 w 1407885"/>
                <a:gd name="connsiteY2" fmla="*/ 437847 h 452361"/>
                <a:gd name="connsiteX3" fmla="*/ 1103085 w 1407885"/>
                <a:gd name="connsiteY3" fmla="*/ 31447 h 452361"/>
                <a:gd name="connsiteX4" fmla="*/ 1407885 w 1407885"/>
                <a:gd name="connsiteY4" fmla="*/ 365276 h 452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7885" h="452361">
                  <a:moveTo>
                    <a:pt x="0" y="452361"/>
                  </a:moveTo>
                  <a:cubicBezTo>
                    <a:pt x="100390" y="228599"/>
                    <a:pt x="200781" y="4838"/>
                    <a:pt x="319314" y="2419"/>
                  </a:cubicBezTo>
                  <a:cubicBezTo>
                    <a:pt x="437847" y="0"/>
                    <a:pt x="580572" y="433009"/>
                    <a:pt x="711200" y="437847"/>
                  </a:cubicBezTo>
                  <a:cubicBezTo>
                    <a:pt x="841828" y="442685"/>
                    <a:pt x="986971" y="43542"/>
                    <a:pt x="1103085" y="31447"/>
                  </a:cubicBezTo>
                  <a:cubicBezTo>
                    <a:pt x="1219199" y="19352"/>
                    <a:pt x="1313542" y="192314"/>
                    <a:pt x="1407885" y="365276"/>
                  </a:cubicBezTo>
                </a:path>
              </a:pathLst>
            </a:custGeom>
            <a:ln w="28575">
              <a:solidFill>
                <a:srgbClr val="FFC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 41"/>
            <p:cNvSpPr/>
            <p:nvPr/>
          </p:nvSpPr>
          <p:spPr>
            <a:xfrm>
              <a:off x="-609600" y="1447800"/>
              <a:ext cx="1407885" cy="452361"/>
            </a:xfrm>
            <a:custGeom>
              <a:avLst/>
              <a:gdLst>
                <a:gd name="connsiteX0" fmla="*/ 0 w 1407885"/>
                <a:gd name="connsiteY0" fmla="*/ 452361 h 452361"/>
                <a:gd name="connsiteX1" fmla="*/ 319314 w 1407885"/>
                <a:gd name="connsiteY1" fmla="*/ 2419 h 452361"/>
                <a:gd name="connsiteX2" fmla="*/ 711200 w 1407885"/>
                <a:gd name="connsiteY2" fmla="*/ 437847 h 452361"/>
                <a:gd name="connsiteX3" fmla="*/ 1103085 w 1407885"/>
                <a:gd name="connsiteY3" fmla="*/ 31447 h 452361"/>
                <a:gd name="connsiteX4" fmla="*/ 1407885 w 1407885"/>
                <a:gd name="connsiteY4" fmla="*/ 365276 h 452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7885" h="452361">
                  <a:moveTo>
                    <a:pt x="0" y="452361"/>
                  </a:moveTo>
                  <a:cubicBezTo>
                    <a:pt x="100390" y="228599"/>
                    <a:pt x="200781" y="4838"/>
                    <a:pt x="319314" y="2419"/>
                  </a:cubicBezTo>
                  <a:cubicBezTo>
                    <a:pt x="437847" y="0"/>
                    <a:pt x="580572" y="433009"/>
                    <a:pt x="711200" y="437847"/>
                  </a:cubicBezTo>
                  <a:cubicBezTo>
                    <a:pt x="841828" y="442685"/>
                    <a:pt x="986971" y="43542"/>
                    <a:pt x="1103085" y="31447"/>
                  </a:cubicBezTo>
                  <a:cubicBezTo>
                    <a:pt x="1219199" y="19352"/>
                    <a:pt x="1313542" y="192314"/>
                    <a:pt x="1407885" y="365276"/>
                  </a:cubicBezTo>
                </a:path>
              </a:pathLst>
            </a:custGeom>
            <a:ln w="28575">
              <a:solidFill>
                <a:srgbClr val="FFC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 42"/>
            <p:cNvSpPr/>
            <p:nvPr/>
          </p:nvSpPr>
          <p:spPr>
            <a:xfrm>
              <a:off x="-609600" y="1833639"/>
              <a:ext cx="1407885" cy="452361"/>
            </a:xfrm>
            <a:custGeom>
              <a:avLst/>
              <a:gdLst>
                <a:gd name="connsiteX0" fmla="*/ 0 w 1407885"/>
                <a:gd name="connsiteY0" fmla="*/ 452361 h 452361"/>
                <a:gd name="connsiteX1" fmla="*/ 319314 w 1407885"/>
                <a:gd name="connsiteY1" fmla="*/ 2419 h 452361"/>
                <a:gd name="connsiteX2" fmla="*/ 711200 w 1407885"/>
                <a:gd name="connsiteY2" fmla="*/ 437847 h 452361"/>
                <a:gd name="connsiteX3" fmla="*/ 1103085 w 1407885"/>
                <a:gd name="connsiteY3" fmla="*/ 31447 h 452361"/>
                <a:gd name="connsiteX4" fmla="*/ 1407885 w 1407885"/>
                <a:gd name="connsiteY4" fmla="*/ 365276 h 452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7885" h="452361">
                  <a:moveTo>
                    <a:pt x="0" y="452361"/>
                  </a:moveTo>
                  <a:cubicBezTo>
                    <a:pt x="100390" y="228599"/>
                    <a:pt x="200781" y="4838"/>
                    <a:pt x="319314" y="2419"/>
                  </a:cubicBezTo>
                  <a:cubicBezTo>
                    <a:pt x="437847" y="0"/>
                    <a:pt x="580572" y="433009"/>
                    <a:pt x="711200" y="437847"/>
                  </a:cubicBezTo>
                  <a:cubicBezTo>
                    <a:pt x="841828" y="442685"/>
                    <a:pt x="986971" y="43542"/>
                    <a:pt x="1103085" y="31447"/>
                  </a:cubicBezTo>
                  <a:cubicBezTo>
                    <a:pt x="1219199" y="19352"/>
                    <a:pt x="1313542" y="192314"/>
                    <a:pt x="1407885" y="365276"/>
                  </a:cubicBezTo>
                </a:path>
              </a:pathLst>
            </a:custGeom>
            <a:ln w="28575">
              <a:solidFill>
                <a:srgbClr val="FFC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" name="Group 100"/>
          <p:cNvGrpSpPr/>
          <p:nvPr/>
        </p:nvGrpSpPr>
        <p:grpSpPr>
          <a:xfrm>
            <a:off x="8305800" y="3409950"/>
            <a:ext cx="1219200" cy="990600"/>
            <a:chOff x="1828800" y="-307732"/>
            <a:chExt cx="933449" cy="974482"/>
          </a:xfrm>
          <a:solidFill>
            <a:srgbClr val="003087"/>
          </a:solidFill>
          <a:effectLst/>
        </p:grpSpPr>
        <p:sp>
          <p:nvSpPr>
            <p:cNvPr id="45" name="Oval 44"/>
            <p:cNvSpPr/>
            <p:nvPr/>
          </p:nvSpPr>
          <p:spPr>
            <a:xfrm>
              <a:off x="1828800" y="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1981200" y="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2133600" y="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2286000" y="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2438400" y="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1828800" y="1333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1981200" y="1333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2133600" y="1333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2286000" y="1333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2438400" y="1333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1828800" y="2857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1981200" y="2857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2133600" y="2857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>
            <a:xfrm>
              <a:off x="2286000" y="2857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>
            <a:xfrm>
              <a:off x="2438400" y="2857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1828800" y="4381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>
              <a:off x="1981200" y="4381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2133600" y="4381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2286000" y="4381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2438400" y="4381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1828800" y="5905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>
            <a:xfrm>
              <a:off x="1981200" y="5905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2133600" y="5905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2286000" y="5905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2438400" y="5905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2557463" y="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2557463" y="1333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/>
            <p:nvPr/>
          </p:nvSpPr>
          <p:spPr>
            <a:xfrm>
              <a:off x="2557463" y="2857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2557463" y="4381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2557463" y="5905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2686049" y="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2686049" y="1333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>
              <a:off x="2686049" y="2857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>
              <a:off x="2686049" y="4381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>
            <a:xfrm>
              <a:off x="2686049" y="5905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>
            <a:xfrm>
              <a:off x="1828800" y="-153865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>
            <a:xfrm>
              <a:off x="1981200" y="-153866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2133600" y="-153866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>
            <a:xfrm>
              <a:off x="2286000" y="-153866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>
            <a:xfrm>
              <a:off x="2438400" y="-153866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>
            <a:xfrm>
              <a:off x="2557463" y="-153866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>
            <a:xfrm>
              <a:off x="2686049" y="-153866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>
            <a:xfrm>
              <a:off x="1828800" y="-307731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>
            <a:xfrm>
              <a:off x="1981200" y="-307732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>
            <a:xfrm>
              <a:off x="2133600" y="-307732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>
            <a:xfrm>
              <a:off x="2286000" y="-307732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>
            <a:xfrm>
              <a:off x="2438400" y="-307732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>
            <a:xfrm>
              <a:off x="2557463" y="-307732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>
            <a:xfrm>
              <a:off x="2686049" y="-307732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TextBox 93"/>
          <p:cNvSpPr txBox="1"/>
          <p:nvPr/>
        </p:nvSpPr>
        <p:spPr>
          <a:xfrm>
            <a:off x="838200" y="1123949"/>
            <a:ext cx="739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4800" b="1" dirty="0">
                <a:latin typeface="Khmer OS Muol Light" panose="02000500000000020004" pitchFamily="2" charset="0"/>
                <a:ea typeface="SimSun" pitchFamily="2" charset="-122"/>
                <a:cs typeface="Khmer OS Muol Light" panose="02000500000000020004" pitchFamily="2" charset="0"/>
              </a:rPr>
              <a:t>វិធីគុណលេខទសភាគ</a:t>
            </a:r>
            <a:endParaRPr lang="en-US" sz="4800" b="1" dirty="0">
              <a:latin typeface="Khmer OS Muol Light" panose="02000500000000020004" pitchFamily="2" charset="0"/>
              <a:ea typeface="SimSun" pitchFamily="2" charset="-122"/>
              <a:cs typeface="Khmer OS Muol Light" panose="02000500000000020004" pitchFamily="2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1707012" y="3298067"/>
            <a:ext cx="556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2800" b="1" dirty="0">
                <a:solidFill>
                  <a:schemeClr val="bg1"/>
                </a:solidFill>
                <a:latin typeface="Khmer OS Muol Light" panose="02000500000000020004" pitchFamily="2" charset="0"/>
                <a:ea typeface="SimSun" pitchFamily="2" charset="-122"/>
                <a:cs typeface="Khmer OS Muol Light" panose="02000500000000020004" pitchFamily="2" charset="0"/>
              </a:rPr>
              <a:t>គណិតវិទ្យា​ ថ្នាក់ទី៤</a:t>
            </a:r>
            <a:endParaRPr lang="en-US" sz="2800" b="1" dirty="0">
              <a:solidFill>
                <a:schemeClr val="bg1"/>
              </a:solidFill>
              <a:latin typeface="Khmer OS Muol Light" panose="02000500000000020004" pitchFamily="2" charset="0"/>
              <a:ea typeface="SimSun" pitchFamily="2" charset="-122"/>
              <a:cs typeface="Khmer OS Muol Light" panose="02000500000000020004" pitchFamily="2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A3B3CF22-DDFF-4977-9343-AA54C2B78D72}"/>
              </a:ext>
            </a:extLst>
          </p:cNvPr>
          <p:cNvSpPr txBox="1"/>
          <p:nvPr/>
        </p:nvSpPr>
        <p:spPr>
          <a:xfrm>
            <a:off x="838200" y="1138356"/>
            <a:ext cx="739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4800" b="1" dirty="0">
                <a:solidFill>
                  <a:schemeClr val="bg1"/>
                </a:solidFill>
                <a:latin typeface="Khmer OS Muol Light" panose="02000500000000020004" pitchFamily="2" charset="0"/>
                <a:ea typeface="SimSun" pitchFamily="2" charset="-122"/>
                <a:cs typeface="Khmer OS Muol Light" panose="02000500000000020004" pitchFamily="2" charset="0"/>
              </a:rPr>
              <a:t>វិធីគុណលេខទសភាគ</a:t>
            </a:r>
            <a:endParaRPr lang="en-US" sz="4800" b="1" dirty="0">
              <a:solidFill>
                <a:schemeClr val="bg1"/>
              </a:solidFill>
              <a:latin typeface="Khmer OS Muol Light" panose="02000500000000020004" pitchFamily="2" charset="0"/>
              <a:ea typeface="SimSun" pitchFamily="2" charset="-122"/>
              <a:cs typeface="Khmer OS Muol Light" panose="02000500000000020004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8610601" y="1962151"/>
            <a:ext cx="1066800" cy="457200"/>
            <a:chOff x="-624114" y="1071639"/>
            <a:chExt cx="1422399" cy="1214361"/>
          </a:xfrm>
        </p:grpSpPr>
        <p:sp>
          <p:nvSpPr>
            <p:cNvPr id="5" name="Freeform 4"/>
            <p:cNvSpPr/>
            <p:nvPr/>
          </p:nvSpPr>
          <p:spPr>
            <a:xfrm>
              <a:off x="-624114" y="1071639"/>
              <a:ext cx="1407885" cy="452361"/>
            </a:xfrm>
            <a:custGeom>
              <a:avLst/>
              <a:gdLst>
                <a:gd name="connsiteX0" fmla="*/ 0 w 1407885"/>
                <a:gd name="connsiteY0" fmla="*/ 452361 h 452361"/>
                <a:gd name="connsiteX1" fmla="*/ 319314 w 1407885"/>
                <a:gd name="connsiteY1" fmla="*/ 2419 h 452361"/>
                <a:gd name="connsiteX2" fmla="*/ 711200 w 1407885"/>
                <a:gd name="connsiteY2" fmla="*/ 437847 h 452361"/>
                <a:gd name="connsiteX3" fmla="*/ 1103085 w 1407885"/>
                <a:gd name="connsiteY3" fmla="*/ 31447 h 452361"/>
                <a:gd name="connsiteX4" fmla="*/ 1407885 w 1407885"/>
                <a:gd name="connsiteY4" fmla="*/ 365276 h 452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7885" h="452361">
                  <a:moveTo>
                    <a:pt x="0" y="452361"/>
                  </a:moveTo>
                  <a:cubicBezTo>
                    <a:pt x="100390" y="228599"/>
                    <a:pt x="200781" y="4838"/>
                    <a:pt x="319314" y="2419"/>
                  </a:cubicBezTo>
                  <a:cubicBezTo>
                    <a:pt x="437847" y="0"/>
                    <a:pt x="580572" y="433009"/>
                    <a:pt x="711200" y="437847"/>
                  </a:cubicBezTo>
                  <a:cubicBezTo>
                    <a:pt x="841828" y="442685"/>
                    <a:pt x="986971" y="43542"/>
                    <a:pt x="1103085" y="31447"/>
                  </a:cubicBezTo>
                  <a:cubicBezTo>
                    <a:pt x="1219199" y="19352"/>
                    <a:pt x="1313542" y="192314"/>
                    <a:pt x="1407885" y="365276"/>
                  </a:cubicBezTo>
                </a:path>
              </a:pathLst>
            </a:custGeom>
            <a:ln w="28575">
              <a:solidFill>
                <a:srgbClr val="FFC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Freeform 5"/>
            <p:cNvSpPr/>
            <p:nvPr/>
          </p:nvSpPr>
          <p:spPr>
            <a:xfrm>
              <a:off x="-609600" y="1447800"/>
              <a:ext cx="1407885" cy="452361"/>
            </a:xfrm>
            <a:custGeom>
              <a:avLst/>
              <a:gdLst>
                <a:gd name="connsiteX0" fmla="*/ 0 w 1407885"/>
                <a:gd name="connsiteY0" fmla="*/ 452361 h 452361"/>
                <a:gd name="connsiteX1" fmla="*/ 319314 w 1407885"/>
                <a:gd name="connsiteY1" fmla="*/ 2419 h 452361"/>
                <a:gd name="connsiteX2" fmla="*/ 711200 w 1407885"/>
                <a:gd name="connsiteY2" fmla="*/ 437847 h 452361"/>
                <a:gd name="connsiteX3" fmla="*/ 1103085 w 1407885"/>
                <a:gd name="connsiteY3" fmla="*/ 31447 h 452361"/>
                <a:gd name="connsiteX4" fmla="*/ 1407885 w 1407885"/>
                <a:gd name="connsiteY4" fmla="*/ 365276 h 452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7885" h="452361">
                  <a:moveTo>
                    <a:pt x="0" y="452361"/>
                  </a:moveTo>
                  <a:cubicBezTo>
                    <a:pt x="100390" y="228599"/>
                    <a:pt x="200781" y="4838"/>
                    <a:pt x="319314" y="2419"/>
                  </a:cubicBezTo>
                  <a:cubicBezTo>
                    <a:pt x="437847" y="0"/>
                    <a:pt x="580572" y="433009"/>
                    <a:pt x="711200" y="437847"/>
                  </a:cubicBezTo>
                  <a:cubicBezTo>
                    <a:pt x="841828" y="442685"/>
                    <a:pt x="986971" y="43542"/>
                    <a:pt x="1103085" y="31447"/>
                  </a:cubicBezTo>
                  <a:cubicBezTo>
                    <a:pt x="1219199" y="19352"/>
                    <a:pt x="1313542" y="192314"/>
                    <a:pt x="1407885" y="365276"/>
                  </a:cubicBezTo>
                </a:path>
              </a:pathLst>
            </a:custGeom>
            <a:ln w="28575">
              <a:solidFill>
                <a:srgbClr val="FFC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 6"/>
            <p:cNvSpPr/>
            <p:nvPr/>
          </p:nvSpPr>
          <p:spPr>
            <a:xfrm>
              <a:off x="-609600" y="1833639"/>
              <a:ext cx="1407885" cy="452361"/>
            </a:xfrm>
            <a:custGeom>
              <a:avLst/>
              <a:gdLst>
                <a:gd name="connsiteX0" fmla="*/ 0 w 1407885"/>
                <a:gd name="connsiteY0" fmla="*/ 452361 h 452361"/>
                <a:gd name="connsiteX1" fmla="*/ 319314 w 1407885"/>
                <a:gd name="connsiteY1" fmla="*/ 2419 h 452361"/>
                <a:gd name="connsiteX2" fmla="*/ 711200 w 1407885"/>
                <a:gd name="connsiteY2" fmla="*/ 437847 h 452361"/>
                <a:gd name="connsiteX3" fmla="*/ 1103085 w 1407885"/>
                <a:gd name="connsiteY3" fmla="*/ 31447 h 452361"/>
                <a:gd name="connsiteX4" fmla="*/ 1407885 w 1407885"/>
                <a:gd name="connsiteY4" fmla="*/ 365276 h 452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7885" h="452361">
                  <a:moveTo>
                    <a:pt x="0" y="452361"/>
                  </a:moveTo>
                  <a:cubicBezTo>
                    <a:pt x="100390" y="228599"/>
                    <a:pt x="200781" y="4838"/>
                    <a:pt x="319314" y="2419"/>
                  </a:cubicBezTo>
                  <a:cubicBezTo>
                    <a:pt x="437847" y="0"/>
                    <a:pt x="580572" y="433009"/>
                    <a:pt x="711200" y="437847"/>
                  </a:cubicBezTo>
                  <a:cubicBezTo>
                    <a:pt x="841828" y="442685"/>
                    <a:pt x="986971" y="43542"/>
                    <a:pt x="1103085" y="31447"/>
                  </a:cubicBezTo>
                  <a:cubicBezTo>
                    <a:pt x="1219199" y="19352"/>
                    <a:pt x="1313542" y="192314"/>
                    <a:pt x="1407885" y="365276"/>
                  </a:cubicBezTo>
                </a:path>
              </a:pathLst>
            </a:custGeom>
            <a:ln w="28575">
              <a:solidFill>
                <a:srgbClr val="FFC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Oval 7"/>
          <p:cNvSpPr/>
          <p:nvPr/>
        </p:nvSpPr>
        <p:spPr>
          <a:xfrm>
            <a:off x="-1066800" y="-628650"/>
            <a:ext cx="2133600" cy="2057400"/>
          </a:xfrm>
          <a:prstGeom prst="ellipse">
            <a:avLst/>
          </a:prstGeom>
          <a:solidFill>
            <a:srgbClr val="C81010">
              <a:alpha val="7411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8"/>
          <p:cNvGrpSpPr/>
          <p:nvPr/>
        </p:nvGrpSpPr>
        <p:grpSpPr>
          <a:xfrm>
            <a:off x="-704850" y="742950"/>
            <a:ext cx="1409700" cy="1371600"/>
            <a:chOff x="1524000" y="2666206"/>
            <a:chExt cx="2286000" cy="2439988"/>
          </a:xfrm>
        </p:grpSpPr>
        <p:cxnSp>
          <p:nvCxnSpPr>
            <p:cNvPr id="10" name="Straight Connector 9"/>
            <p:cNvCxnSpPr/>
            <p:nvPr/>
          </p:nvCxnSpPr>
          <p:spPr>
            <a:xfrm rot="5400000">
              <a:off x="915194" y="3886200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1067594" y="3885406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1219994" y="3886200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1372394" y="3885406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1524794" y="3886200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1677194" y="3885406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>
              <a:off x="1829594" y="3886200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1981994" y="3885406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457994" y="3885406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610394" y="3886200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762794" y="3885406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2134394" y="3885406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2286794" y="3884612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439194" y="3885406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1524000" y="28194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524000" y="29718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1524000" y="31242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1524000" y="32766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1524000" y="34290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524000" y="35814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1524000" y="37338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524000" y="38862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524000" y="40386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524000" y="41910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1524000" y="43434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1524000" y="44958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1524000" y="46482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1524000" y="48006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1524000" y="49530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Oval 38"/>
          <p:cNvSpPr/>
          <p:nvPr/>
        </p:nvSpPr>
        <p:spPr>
          <a:xfrm>
            <a:off x="7848600" y="3867150"/>
            <a:ext cx="2133600" cy="2057400"/>
          </a:xfrm>
          <a:prstGeom prst="ellipse">
            <a:avLst/>
          </a:prstGeom>
          <a:solidFill>
            <a:srgbClr val="C81010">
              <a:alpha val="7411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69"/>
          <p:cNvGrpSpPr/>
          <p:nvPr/>
        </p:nvGrpSpPr>
        <p:grpSpPr>
          <a:xfrm>
            <a:off x="-533400" y="2800350"/>
            <a:ext cx="1066800" cy="457200"/>
            <a:chOff x="-624114" y="1071639"/>
            <a:chExt cx="1422399" cy="1214361"/>
          </a:xfrm>
        </p:grpSpPr>
        <p:sp>
          <p:nvSpPr>
            <p:cNvPr id="41" name="Freeform 40"/>
            <p:cNvSpPr/>
            <p:nvPr/>
          </p:nvSpPr>
          <p:spPr>
            <a:xfrm>
              <a:off x="-624114" y="1071639"/>
              <a:ext cx="1407885" cy="452361"/>
            </a:xfrm>
            <a:custGeom>
              <a:avLst/>
              <a:gdLst>
                <a:gd name="connsiteX0" fmla="*/ 0 w 1407885"/>
                <a:gd name="connsiteY0" fmla="*/ 452361 h 452361"/>
                <a:gd name="connsiteX1" fmla="*/ 319314 w 1407885"/>
                <a:gd name="connsiteY1" fmla="*/ 2419 h 452361"/>
                <a:gd name="connsiteX2" fmla="*/ 711200 w 1407885"/>
                <a:gd name="connsiteY2" fmla="*/ 437847 h 452361"/>
                <a:gd name="connsiteX3" fmla="*/ 1103085 w 1407885"/>
                <a:gd name="connsiteY3" fmla="*/ 31447 h 452361"/>
                <a:gd name="connsiteX4" fmla="*/ 1407885 w 1407885"/>
                <a:gd name="connsiteY4" fmla="*/ 365276 h 452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7885" h="452361">
                  <a:moveTo>
                    <a:pt x="0" y="452361"/>
                  </a:moveTo>
                  <a:cubicBezTo>
                    <a:pt x="100390" y="228599"/>
                    <a:pt x="200781" y="4838"/>
                    <a:pt x="319314" y="2419"/>
                  </a:cubicBezTo>
                  <a:cubicBezTo>
                    <a:pt x="437847" y="0"/>
                    <a:pt x="580572" y="433009"/>
                    <a:pt x="711200" y="437847"/>
                  </a:cubicBezTo>
                  <a:cubicBezTo>
                    <a:pt x="841828" y="442685"/>
                    <a:pt x="986971" y="43542"/>
                    <a:pt x="1103085" y="31447"/>
                  </a:cubicBezTo>
                  <a:cubicBezTo>
                    <a:pt x="1219199" y="19352"/>
                    <a:pt x="1313542" y="192314"/>
                    <a:pt x="1407885" y="365276"/>
                  </a:cubicBezTo>
                </a:path>
              </a:pathLst>
            </a:custGeom>
            <a:ln w="28575">
              <a:solidFill>
                <a:srgbClr val="FFC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 41"/>
            <p:cNvSpPr/>
            <p:nvPr/>
          </p:nvSpPr>
          <p:spPr>
            <a:xfrm>
              <a:off x="-609600" y="1447800"/>
              <a:ext cx="1407885" cy="452361"/>
            </a:xfrm>
            <a:custGeom>
              <a:avLst/>
              <a:gdLst>
                <a:gd name="connsiteX0" fmla="*/ 0 w 1407885"/>
                <a:gd name="connsiteY0" fmla="*/ 452361 h 452361"/>
                <a:gd name="connsiteX1" fmla="*/ 319314 w 1407885"/>
                <a:gd name="connsiteY1" fmla="*/ 2419 h 452361"/>
                <a:gd name="connsiteX2" fmla="*/ 711200 w 1407885"/>
                <a:gd name="connsiteY2" fmla="*/ 437847 h 452361"/>
                <a:gd name="connsiteX3" fmla="*/ 1103085 w 1407885"/>
                <a:gd name="connsiteY3" fmla="*/ 31447 h 452361"/>
                <a:gd name="connsiteX4" fmla="*/ 1407885 w 1407885"/>
                <a:gd name="connsiteY4" fmla="*/ 365276 h 452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7885" h="452361">
                  <a:moveTo>
                    <a:pt x="0" y="452361"/>
                  </a:moveTo>
                  <a:cubicBezTo>
                    <a:pt x="100390" y="228599"/>
                    <a:pt x="200781" y="4838"/>
                    <a:pt x="319314" y="2419"/>
                  </a:cubicBezTo>
                  <a:cubicBezTo>
                    <a:pt x="437847" y="0"/>
                    <a:pt x="580572" y="433009"/>
                    <a:pt x="711200" y="437847"/>
                  </a:cubicBezTo>
                  <a:cubicBezTo>
                    <a:pt x="841828" y="442685"/>
                    <a:pt x="986971" y="43542"/>
                    <a:pt x="1103085" y="31447"/>
                  </a:cubicBezTo>
                  <a:cubicBezTo>
                    <a:pt x="1219199" y="19352"/>
                    <a:pt x="1313542" y="192314"/>
                    <a:pt x="1407885" y="365276"/>
                  </a:cubicBezTo>
                </a:path>
              </a:pathLst>
            </a:custGeom>
            <a:ln w="28575">
              <a:solidFill>
                <a:srgbClr val="FFC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 42"/>
            <p:cNvSpPr/>
            <p:nvPr/>
          </p:nvSpPr>
          <p:spPr>
            <a:xfrm>
              <a:off x="-609600" y="1833639"/>
              <a:ext cx="1407885" cy="452361"/>
            </a:xfrm>
            <a:custGeom>
              <a:avLst/>
              <a:gdLst>
                <a:gd name="connsiteX0" fmla="*/ 0 w 1407885"/>
                <a:gd name="connsiteY0" fmla="*/ 452361 h 452361"/>
                <a:gd name="connsiteX1" fmla="*/ 319314 w 1407885"/>
                <a:gd name="connsiteY1" fmla="*/ 2419 h 452361"/>
                <a:gd name="connsiteX2" fmla="*/ 711200 w 1407885"/>
                <a:gd name="connsiteY2" fmla="*/ 437847 h 452361"/>
                <a:gd name="connsiteX3" fmla="*/ 1103085 w 1407885"/>
                <a:gd name="connsiteY3" fmla="*/ 31447 h 452361"/>
                <a:gd name="connsiteX4" fmla="*/ 1407885 w 1407885"/>
                <a:gd name="connsiteY4" fmla="*/ 365276 h 452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7885" h="452361">
                  <a:moveTo>
                    <a:pt x="0" y="452361"/>
                  </a:moveTo>
                  <a:cubicBezTo>
                    <a:pt x="100390" y="228599"/>
                    <a:pt x="200781" y="4838"/>
                    <a:pt x="319314" y="2419"/>
                  </a:cubicBezTo>
                  <a:cubicBezTo>
                    <a:pt x="437847" y="0"/>
                    <a:pt x="580572" y="433009"/>
                    <a:pt x="711200" y="437847"/>
                  </a:cubicBezTo>
                  <a:cubicBezTo>
                    <a:pt x="841828" y="442685"/>
                    <a:pt x="986971" y="43542"/>
                    <a:pt x="1103085" y="31447"/>
                  </a:cubicBezTo>
                  <a:cubicBezTo>
                    <a:pt x="1219199" y="19352"/>
                    <a:pt x="1313542" y="192314"/>
                    <a:pt x="1407885" y="365276"/>
                  </a:cubicBezTo>
                </a:path>
              </a:pathLst>
            </a:custGeom>
            <a:ln w="28575">
              <a:solidFill>
                <a:srgbClr val="FFC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100"/>
          <p:cNvGrpSpPr/>
          <p:nvPr/>
        </p:nvGrpSpPr>
        <p:grpSpPr>
          <a:xfrm>
            <a:off x="8305800" y="3409950"/>
            <a:ext cx="1219200" cy="990600"/>
            <a:chOff x="1828800" y="-307732"/>
            <a:chExt cx="933449" cy="974482"/>
          </a:xfrm>
          <a:solidFill>
            <a:srgbClr val="003087"/>
          </a:solidFill>
          <a:effectLst/>
        </p:grpSpPr>
        <p:sp>
          <p:nvSpPr>
            <p:cNvPr id="45" name="Oval 44"/>
            <p:cNvSpPr/>
            <p:nvPr/>
          </p:nvSpPr>
          <p:spPr>
            <a:xfrm>
              <a:off x="1828800" y="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1981200" y="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2133600" y="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2286000" y="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2438400" y="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1828800" y="1333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1981200" y="1333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2133600" y="1333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2286000" y="1333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2438400" y="1333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1828800" y="2857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1981200" y="2857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2133600" y="2857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>
            <a:xfrm>
              <a:off x="2286000" y="2857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>
            <a:xfrm>
              <a:off x="2438400" y="2857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1828800" y="4381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>
              <a:off x="1981200" y="4381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2133600" y="4381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2286000" y="4381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2438400" y="4381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1828800" y="5905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>
            <a:xfrm>
              <a:off x="1981200" y="5905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2133600" y="5905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2286000" y="5905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2438400" y="5905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2557463" y="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2557463" y="1333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/>
            <p:nvPr/>
          </p:nvSpPr>
          <p:spPr>
            <a:xfrm>
              <a:off x="2557463" y="2857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2557463" y="4381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2557463" y="5905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2686049" y="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2686049" y="1333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>
              <a:off x="2686049" y="2857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>
              <a:off x="2686049" y="4381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>
            <a:xfrm>
              <a:off x="2686049" y="5905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>
            <a:xfrm>
              <a:off x="1828800" y="-153865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>
            <a:xfrm>
              <a:off x="1981200" y="-153866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2133600" y="-153866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>
            <a:xfrm>
              <a:off x="2286000" y="-153866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>
            <a:xfrm>
              <a:off x="2438400" y="-153866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>
            <a:xfrm>
              <a:off x="2557463" y="-153866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>
            <a:xfrm>
              <a:off x="2686049" y="-153866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>
            <a:xfrm>
              <a:off x="1828800" y="-307731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>
            <a:xfrm>
              <a:off x="1981200" y="-307732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>
            <a:xfrm>
              <a:off x="2133600" y="-307732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>
            <a:xfrm>
              <a:off x="2286000" y="-307732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>
            <a:xfrm>
              <a:off x="2438400" y="-307732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>
            <a:xfrm>
              <a:off x="2557463" y="-307732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>
            <a:xfrm>
              <a:off x="2686049" y="-307732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6" name="TextBox 95"/>
          <p:cNvSpPr txBox="1"/>
          <p:nvPr/>
        </p:nvSpPr>
        <p:spPr>
          <a:xfrm>
            <a:off x="1219200" y="275269"/>
            <a:ext cx="4114800" cy="1304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m-KH" b="1" dirty="0">
                <a:solidFill>
                  <a:schemeClr val="bg1"/>
                </a:solidFill>
                <a:latin typeface="Khmer OS Battambang" panose="02000500000000020004" pitchFamily="2" charset="0"/>
                <a:ea typeface="SimSun" pitchFamily="2" charset="-122"/>
                <a:cs typeface="Khmer OS Battambang" panose="02000500000000020004" pitchFamily="2" charset="0"/>
              </a:rPr>
              <a:t>ទឹកផ្លែឈើមានចំនួន </a:t>
            </a:r>
            <a:r>
              <a:rPr lang="en-US" b="1" dirty="0">
                <a:solidFill>
                  <a:schemeClr val="bg1"/>
                </a:solidFill>
                <a:latin typeface="Khmer OS Battambang" panose="02000500000000020004" pitchFamily="2" charset="0"/>
                <a:ea typeface="SimSun" pitchFamily="2" charset="-122"/>
                <a:cs typeface="Khmer OS Battambang" panose="02000500000000020004" pitchFamily="2" charset="0"/>
              </a:rPr>
              <a:t>3</a:t>
            </a:r>
            <a:r>
              <a:rPr lang="km-KH" b="1" dirty="0">
                <a:solidFill>
                  <a:schemeClr val="bg1"/>
                </a:solidFill>
                <a:latin typeface="Khmer OS Battambang" panose="02000500000000020004" pitchFamily="2" charset="0"/>
                <a:ea typeface="SimSun" pitchFamily="2" charset="-122"/>
                <a:cs typeface="Khmer OS Battambang" panose="02000500000000020004" pitchFamily="2" charset="0"/>
              </a:rPr>
              <a:t> ដបក្នុងមួយដបៗមានចំណុះ </a:t>
            </a:r>
            <a:r>
              <a:rPr lang="en-US" b="1" dirty="0">
                <a:solidFill>
                  <a:schemeClr val="bg1"/>
                </a:solidFill>
                <a:latin typeface="Khmer OS Battambang" panose="02000500000000020004" pitchFamily="2" charset="0"/>
                <a:ea typeface="SimSun" pitchFamily="2" charset="-122"/>
                <a:cs typeface="Khmer OS Battambang" panose="02000500000000020004" pitchFamily="2" charset="0"/>
              </a:rPr>
              <a:t>4.1</a:t>
            </a:r>
            <a:r>
              <a:rPr lang="km-KH" b="1" dirty="0">
                <a:solidFill>
                  <a:schemeClr val="bg1"/>
                </a:solidFill>
                <a:latin typeface="Khmer OS Battambang" panose="02000500000000020004" pitchFamily="2" charset="0"/>
                <a:ea typeface="SimSun" pitchFamily="2" charset="-122"/>
                <a:cs typeface="Khmer OS Battambang" panose="02000500000000020004" pitchFamily="2" charset="0"/>
              </a:rPr>
              <a:t>លីត្រ។តើទឹកផ្លែឈើសរុបមានប៉ុន្មានលីត្រ</a:t>
            </a:r>
            <a:r>
              <a:rPr lang="en-US" b="1" dirty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?</a:t>
            </a:r>
          </a:p>
        </p:txBody>
      </p:sp>
      <p:graphicFrame>
        <p:nvGraphicFramePr>
          <p:cNvPr id="97" name="Table 96"/>
          <p:cNvGraphicFramePr>
            <a:graphicFrameLocks noGrp="1"/>
          </p:cNvGraphicFramePr>
          <p:nvPr/>
        </p:nvGraphicFramePr>
        <p:xfrm>
          <a:off x="1219200" y="2422327"/>
          <a:ext cx="2514600" cy="63939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500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imSun" pitchFamily="2" charset="-122"/>
                          <a:ea typeface="SimSun" pitchFamily="2" charset="-122"/>
                        </a:rPr>
                        <a:t>L</a:t>
                      </a:r>
                      <a:endParaRPr lang="en-US" sz="1400" b="0" dirty="0">
                        <a:solidFill>
                          <a:sysClr val="windowText" lastClr="000000"/>
                        </a:solidFill>
                        <a:latin typeface="SimSun" pitchFamily="2" charset="-122"/>
                        <a:ea typeface="SimSun" pitchFamily="2" charset="-122"/>
                      </a:endParaRPr>
                    </a:p>
                  </a:txBody>
                  <a:tcPr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SimSun" pitchFamily="2" charset="-122"/>
                          <a:ea typeface="SimSun" pitchFamily="2" charset="-122"/>
                        </a:rPr>
                        <a:t>4.1</a:t>
                      </a:r>
                      <a:endParaRPr lang="en-US" sz="1400" b="0" dirty="0">
                        <a:solidFill>
                          <a:sysClr val="windowText" lastClr="000000"/>
                        </a:solidFill>
                        <a:latin typeface="SimSun" pitchFamily="2" charset="-122"/>
                        <a:ea typeface="SimSun" pitchFamily="2" charset="-122"/>
                      </a:endParaRPr>
                    </a:p>
                  </a:txBody>
                  <a:tcPr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latin typeface="SimSun" pitchFamily="2" charset="-122"/>
                          <a:ea typeface="SimSun" pitchFamily="2" charset="-122"/>
                        </a:rPr>
                        <a:t>12.3</a:t>
                      </a:r>
                    </a:p>
                  </a:txBody>
                  <a:tcPr>
                    <a:solidFill>
                      <a:srgbClr val="99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59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SimSun" pitchFamily="2" charset="-122"/>
                          <a:ea typeface="SimSun" pitchFamily="2" charset="-122"/>
                        </a:rPr>
                        <a:t>Bottles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  <a:latin typeface="SimSun" pitchFamily="2" charset="-122"/>
                        <a:ea typeface="SimSun" pitchFamily="2" charset="-122"/>
                      </a:endParaRPr>
                    </a:p>
                  </a:txBody>
                  <a:tcPr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SimSun" pitchFamily="2" charset="-122"/>
                          <a:ea typeface="SimSun" pitchFamily="2" charset="-122"/>
                        </a:rPr>
                        <a:t>1</a:t>
                      </a:r>
                      <a:endParaRPr lang="en-US" sz="1400" b="0" dirty="0">
                        <a:solidFill>
                          <a:sysClr val="windowText" lastClr="000000"/>
                        </a:solidFill>
                        <a:latin typeface="SimSun" pitchFamily="2" charset="-122"/>
                        <a:ea typeface="SimSun" pitchFamily="2" charset="-122"/>
                      </a:endParaRPr>
                    </a:p>
                  </a:txBody>
                  <a:tcPr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SimSun" pitchFamily="2" charset="-122"/>
                          <a:ea typeface="SimSun" pitchFamily="2" charset="-122"/>
                        </a:rPr>
                        <a:t>3</a:t>
                      </a:r>
                      <a:endParaRPr lang="en-US" sz="1400" b="0" dirty="0">
                        <a:solidFill>
                          <a:sysClr val="windowText" lastClr="000000"/>
                        </a:solidFill>
                        <a:latin typeface="SimSun" pitchFamily="2" charset="-122"/>
                        <a:ea typeface="SimSun" pitchFamily="2" charset="-122"/>
                      </a:endParaRPr>
                    </a:p>
                  </a:txBody>
                  <a:tcPr>
                    <a:solidFill>
                      <a:srgbClr val="99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3" name="TextBox 102"/>
          <p:cNvSpPr txBox="1"/>
          <p:nvPr/>
        </p:nvSpPr>
        <p:spPr>
          <a:xfrm>
            <a:off x="4114800" y="2876550"/>
            <a:ext cx="38862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m-KH" sz="1400" b="1" dirty="0">
                <a:solidFill>
                  <a:srgbClr val="002060"/>
                </a:solidFill>
                <a:latin typeface="Khmer OS Battambang" panose="02000500000000020004" pitchFamily="2" charset="0"/>
                <a:ea typeface="SimSun" pitchFamily="2" charset="-122"/>
                <a:cs typeface="Khmer OS Battambang" panose="02000500000000020004" pitchFamily="2" charset="0"/>
              </a:rPr>
              <a:t>យើងអាចរកចំនួនទឹកផ្លែឈើសរុបគឺ</a:t>
            </a:r>
          </a:p>
          <a:p>
            <a:pPr algn="ctr">
              <a:lnSpc>
                <a:spcPct val="150000"/>
              </a:lnSpc>
            </a:pPr>
            <a:r>
              <a:rPr lang="km-KH" sz="1400" b="1" dirty="0">
                <a:solidFill>
                  <a:srgbClr val="002060"/>
                </a:solidFill>
                <a:latin typeface="Khmer OS Battambang" panose="02000500000000020004" pitchFamily="2" charset="0"/>
                <a:ea typeface="SimSun" pitchFamily="2" charset="-122"/>
                <a:cs typeface="Khmer OS Battambang" panose="02000500000000020004" pitchFamily="2" charset="0"/>
              </a:rPr>
              <a:t>បរិមាណទឹកផ្លែឈើ </a:t>
            </a:r>
            <a:r>
              <a:rPr lang="en-US" b="1" dirty="0">
                <a:solidFill>
                  <a:srgbClr val="002060"/>
                </a:solidFill>
                <a:latin typeface="Khmer OS Battambang" panose="02000500000000020004" pitchFamily="2" charset="0"/>
                <a:ea typeface="SimSun" pitchFamily="2" charset="-122"/>
                <a:cs typeface="Khmer OS Battambang" panose="02000500000000020004" pitchFamily="2" charset="0"/>
              </a:rPr>
              <a:t>x</a:t>
            </a:r>
            <a:r>
              <a:rPr lang="km-KH" b="1" dirty="0">
                <a:solidFill>
                  <a:srgbClr val="002060"/>
                </a:solidFill>
                <a:latin typeface="Khmer OS Battambang" panose="02000500000000020004" pitchFamily="2" charset="0"/>
                <a:ea typeface="SimSun" pitchFamily="2" charset="-122"/>
                <a:cs typeface="Khmer OS Battambang" panose="02000500000000020004" pitchFamily="2" charset="0"/>
              </a:rPr>
              <a:t> </a:t>
            </a:r>
            <a:r>
              <a:rPr lang="km-KH" sz="1400" b="1" dirty="0">
                <a:solidFill>
                  <a:srgbClr val="002060"/>
                </a:solidFill>
                <a:latin typeface="Khmer OS Battambang" panose="02000500000000020004" pitchFamily="2" charset="0"/>
                <a:ea typeface="SimSun" pitchFamily="2" charset="-122"/>
                <a:cs typeface="Khmer OS Battambang" panose="02000500000000020004" pitchFamily="2" charset="0"/>
              </a:rPr>
              <a:t>ចំនួនដប</a:t>
            </a:r>
            <a:endParaRPr lang="en-US" sz="1400" b="1" dirty="0">
              <a:solidFill>
                <a:srgbClr val="002060"/>
              </a:solidFill>
              <a:latin typeface="Khmer OS Battambang" panose="02000500000000020004" pitchFamily="2" charset="0"/>
              <a:ea typeface="SimSun" pitchFamily="2" charset="-122"/>
              <a:cs typeface="Khmer OS Battambang" panose="02000500000000020004" pitchFamily="2" charset="0"/>
            </a:endParaRPr>
          </a:p>
          <a:p>
            <a:pPr algn="ctr"/>
            <a:endParaRPr lang="en-US" sz="1400" b="1" dirty="0">
              <a:solidFill>
                <a:srgbClr val="002060"/>
              </a:solidFill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2286000" y="173355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x 3</a:t>
            </a:r>
            <a:endParaRPr lang="en-US" sz="1400" dirty="0">
              <a:solidFill>
                <a:srgbClr val="002060"/>
              </a:solidFill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113" name="Curved Up Arrow 112"/>
          <p:cNvSpPr/>
          <p:nvPr/>
        </p:nvSpPr>
        <p:spPr>
          <a:xfrm>
            <a:off x="2514600" y="3108127"/>
            <a:ext cx="914400" cy="304800"/>
          </a:xfrm>
          <a:prstGeom prst="curvedUpArrow">
            <a:avLst>
              <a:gd name="adj1" fmla="val 25000"/>
              <a:gd name="adj2" fmla="val 36097"/>
              <a:gd name="adj3" fmla="val 25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114" name="Curved Down Arrow 113"/>
          <p:cNvSpPr/>
          <p:nvPr/>
        </p:nvSpPr>
        <p:spPr>
          <a:xfrm>
            <a:off x="2436961" y="2041327"/>
            <a:ext cx="990600" cy="304800"/>
          </a:xfrm>
          <a:prstGeom prst="curvedDownArrow">
            <a:avLst>
              <a:gd name="adj1" fmla="val 25000"/>
              <a:gd name="adj2" fmla="val 70855"/>
              <a:gd name="adj3" fmla="val 25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2286000" y="3412927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x 3</a:t>
            </a:r>
            <a:endParaRPr lang="en-US" sz="1400" dirty="0">
              <a:solidFill>
                <a:srgbClr val="002060"/>
              </a:solidFill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4800600" y="3650218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4.1 x 3 = 12.3 L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2971800" y="4211419"/>
            <a:ext cx="472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b="1" dirty="0">
                <a:solidFill>
                  <a:schemeClr val="bg1"/>
                </a:solidFill>
                <a:latin typeface="Khmer OS Battambang" panose="02000500000000020004" pitchFamily="2" charset="0"/>
                <a:ea typeface="SimSun" pitchFamily="2" charset="-122"/>
                <a:cs typeface="Khmer OS Battambang" panose="02000500000000020004" pitchFamily="2" charset="0"/>
              </a:rPr>
              <a:t>ដូចនេះ  ទឹកផ្លែឈើសរុបមាន</a:t>
            </a:r>
            <a:r>
              <a:rPr lang="en-US" b="1" dirty="0">
                <a:solidFill>
                  <a:schemeClr val="bg1"/>
                </a:solidFill>
                <a:latin typeface="Khmer OS Battambang" panose="02000500000000020004" pitchFamily="2" charset="0"/>
                <a:ea typeface="SimSun" pitchFamily="2" charset="-122"/>
                <a:cs typeface="Khmer OS Battambang" panose="02000500000000020004" pitchFamily="2" charset="0"/>
              </a:rPr>
              <a:t>12.3</a:t>
            </a:r>
            <a:r>
              <a:rPr lang="km-KH" b="1" dirty="0">
                <a:solidFill>
                  <a:schemeClr val="bg1"/>
                </a:solidFill>
                <a:latin typeface="Khmer OS Battambang" panose="02000500000000020004" pitchFamily="2" charset="0"/>
                <a:ea typeface="SimSun" pitchFamily="2" charset="-122"/>
                <a:cs typeface="Khmer OS Battambang" panose="02000500000000020004" pitchFamily="2" charset="0"/>
              </a:rPr>
              <a:t>លីត្រក្នុង</a:t>
            </a:r>
            <a:r>
              <a:rPr lang="en-US" b="1" dirty="0">
                <a:solidFill>
                  <a:schemeClr val="bg1"/>
                </a:solidFill>
                <a:latin typeface="Khmer OS Battambang" panose="02000500000000020004" pitchFamily="2" charset="0"/>
                <a:ea typeface="SimSun" pitchFamily="2" charset="-122"/>
                <a:cs typeface="Khmer OS Battambang" panose="02000500000000020004" pitchFamily="2" charset="0"/>
              </a:rPr>
              <a:t>3</a:t>
            </a:r>
            <a:r>
              <a:rPr lang="km-KH" b="1" dirty="0">
                <a:solidFill>
                  <a:schemeClr val="bg1"/>
                </a:solidFill>
                <a:latin typeface="Khmer OS Battambang" panose="02000500000000020004" pitchFamily="2" charset="0"/>
                <a:ea typeface="SimSun" pitchFamily="2" charset="-122"/>
                <a:cs typeface="Khmer OS Battambang" panose="02000500000000020004" pitchFamily="2" charset="0"/>
              </a:rPr>
              <a:t>ដប</a:t>
            </a:r>
            <a:endParaRPr lang="en-US" b="1" dirty="0">
              <a:solidFill>
                <a:schemeClr val="bg1"/>
              </a:solidFill>
              <a:latin typeface="Khmer OS Battambang" panose="02000500000000020004" pitchFamily="2" charset="0"/>
              <a:ea typeface="SimSun" pitchFamily="2" charset="-122"/>
              <a:cs typeface="Khmer OS Battambang" panose="02000500000000020004" pitchFamily="2" charset="0"/>
            </a:endParaRPr>
          </a:p>
          <a:p>
            <a:pPr algn="ctr"/>
            <a:endParaRPr lang="en-US" b="1" dirty="0">
              <a:solidFill>
                <a:schemeClr val="bg1"/>
              </a:solidFill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6477000" y="1422796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8.2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6934200" y="1422796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12.3</a:t>
            </a:r>
          </a:p>
        </p:txBody>
      </p:sp>
      <p:grpSp>
        <p:nvGrpSpPr>
          <p:cNvPr id="44" name="Group 146"/>
          <p:cNvGrpSpPr/>
          <p:nvPr/>
        </p:nvGrpSpPr>
        <p:grpSpPr>
          <a:xfrm>
            <a:off x="3927131" y="1428750"/>
            <a:ext cx="3460353" cy="1148954"/>
            <a:chOff x="4267200" y="1422796"/>
            <a:chExt cx="3048000" cy="1148954"/>
          </a:xfrm>
        </p:grpSpPr>
        <p:cxnSp>
          <p:nvCxnSpPr>
            <p:cNvPr id="146" name="Straight Connector 145"/>
            <p:cNvCxnSpPr/>
            <p:nvPr/>
          </p:nvCxnSpPr>
          <p:spPr>
            <a:xfrm flipV="1">
              <a:off x="5791994" y="2260996"/>
              <a:ext cx="1447006" cy="297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4" name="Group 145"/>
            <p:cNvGrpSpPr/>
            <p:nvPr/>
          </p:nvGrpSpPr>
          <p:grpSpPr>
            <a:xfrm>
              <a:off x="4267200" y="1422796"/>
              <a:ext cx="3048000" cy="1148954"/>
              <a:chOff x="4267200" y="1422796"/>
              <a:chExt cx="3048000" cy="1148954"/>
            </a:xfrm>
          </p:grpSpPr>
          <p:sp>
            <p:nvSpPr>
              <p:cNvPr id="148" name="Rectangle 147"/>
              <p:cNvSpPr/>
              <p:nvPr/>
            </p:nvSpPr>
            <p:spPr>
              <a:xfrm>
                <a:off x="5791994" y="1730573"/>
                <a:ext cx="1370806" cy="228600"/>
              </a:xfrm>
              <a:prstGeom prst="rect">
                <a:avLst/>
              </a:prstGeom>
              <a:solidFill>
                <a:srgbClr val="CC9900"/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49" name="Straight Connector 148"/>
              <p:cNvCxnSpPr/>
              <p:nvPr/>
            </p:nvCxnSpPr>
            <p:spPr>
              <a:xfrm rot="5400000">
                <a:off x="5639594" y="2111573"/>
                <a:ext cx="304800" cy="1588"/>
              </a:xfrm>
              <a:prstGeom prst="line">
                <a:avLst/>
              </a:prstGeom>
              <a:ln w="6350">
                <a:solidFill>
                  <a:schemeClr val="bg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 rot="5400000">
                <a:off x="6096794" y="2110779"/>
                <a:ext cx="304800" cy="1588"/>
              </a:xfrm>
              <a:prstGeom prst="line">
                <a:avLst/>
              </a:prstGeom>
              <a:ln w="6350">
                <a:solidFill>
                  <a:schemeClr val="bg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 rot="5400000">
                <a:off x="6553994" y="2110779"/>
                <a:ext cx="304800" cy="1588"/>
              </a:xfrm>
              <a:prstGeom prst="line">
                <a:avLst/>
              </a:prstGeom>
              <a:ln w="6350">
                <a:solidFill>
                  <a:schemeClr val="bg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 rot="5400000">
                <a:off x="7011194" y="2110779"/>
                <a:ext cx="304800" cy="1588"/>
              </a:xfrm>
              <a:prstGeom prst="line">
                <a:avLst/>
              </a:prstGeom>
              <a:ln w="6350">
                <a:solidFill>
                  <a:schemeClr val="bg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 rot="5400000">
                <a:off x="6134894" y="1844079"/>
                <a:ext cx="228600" cy="1588"/>
              </a:xfrm>
              <a:prstGeom prst="line">
                <a:avLst/>
              </a:prstGeom>
              <a:ln w="6350">
                <a:solidFill>
                  <a:schemeClr val="bg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 rot="5400000">
                <a:off x="6592094" y="1844079"/>
                <a:ext cx="228600" cy="1588"/>
              </a:xfrm>
              <a:prstGeom prst="line">
                <a:avLst/>
              </a:prstGeom>
              <a:ln w="6350">
                <a:solidFill>
                  <a:schemeClr val="bg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Connector 155"/>
              <p:cNvCxnSpPr/>
              <p:nvPr/>
            </p:nvCxnSpPr>
            <p:spPr>
              <a:xfrm rot="5400000">
                <a:off x="7049294" y="1844079"/>
                <a:ext cx="228600" cy="1588"/>
              </a:xfrm>
              <a:prstGeom prst="line">
                <a:avLst/>
              </a:prstGeom>
              <a:ln w="6350">
                <a:solidFill>
                  <a:schemeClr val="bg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7" name="TextBox 156"/>
              <p:cNvSpPr txBox="1"/>
              <p:nvPr/>
            </p:nvSpPr>
            <p:spPr>
              <a:xfrm>
                <a:off x="5638800" y="2263973"/>
                <a:ext cx="381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chemeClr val="bg1"/>
                    </a:solidFill>
                    <a:latin typeface="SimSun" pitchFamily="2" charset="-122"/>
                    <a:ea typeface="SimSun" pitchFamily="2" charset="-122"/>
                  </a:rPr>
                  <a:t>0</a:t>
                </a:r>
                <a:endParaRPr lang="en-US" sz="1400" dirty="0">
                  <a:solidFill>
                    <a:srgbClr val="002060"/>
                  </a:solidFill>
                  <a:latin typeface="SimSun" pitchFamily="2" charset="-122"/>
                  <a:ea typeface="SimSun" pitchFamily="2" charset="-122"/>
                </a:endParaRPr>
              </a:p>
            </p:txBody>
          </p:sp>
          <p:sp>
            <p:nvSpPr>
              <p:cNvPr id="158" name="TextBox 157"/>
              <p:cNvSpPr txBox="1"/>
              <p:nvPr/>
            </p:nvSpPr>
            <p:spPr>
              <a:xfrm>
                <a:off x="5638800" y="1422796"/>
                <a:ext cx="381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chemeClr val="bg1"/>
                    </a:solidFill>
                    <a:latin typeface="SimSun" pitchFamily="2" charset="-122"/>
                    <a:ea typeface="SimSun" pitchFamily="2" charset="-122"/>
                  </a:rPr>
                  <a:t>0</a:t>
                </a:r>
                <a:endParaRPr lang="en-US" sz="1400" dirty="0">
                  <a:solidFill>
                    <a:srgbClr val="002060"/>
                  </a:solidFill>
                  <a:latin typeface="SimSun" pitchFamily="2" charset="-122"/>
                  <a:ea typeface="SimSun" pitchFamily="2" charset="-122"/>
                </a:endParaRPr>
              </a:p>
            </p:txBody>
          </p:sp>
          <p:sp>
            <p:nvSpPr>
              <p:cNvPr id="159" name="TextBox 158"/>
              <p:cNvSpPr txBox="1"/>
              <p:nvPr/>
            </p:nvSpPr>
            <p:spPr>
              <a:xfrm>
                <a:off x="6096000" y="2263973"/>
                <a:ext cx="381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chemeClr val="bg1"/>
                    </a:solidFill>
                    <a:latin typeface="SimSun" pitchFamily="2" charset="-122"/>
                    <a:ea typeface="SimSun" pitchFamily="2" charset="-122"/>
                  </a:rPr>
                  <a:t>1</a:t>
                </a:r>
                <a:endParaRPr lang="en-US" sz="1400" dirty="0">
                  <a:solidFill>
                    <a:srgbClr val="002060"/>
                  </a:solidFill>
                  <a:latin typeface="SimSun" pitchFamily="2" charset="-122"/>
                  <a:ea typeface="SimSun" pitchFamily="2" charset="-122"/>
                </a:endParaRPr>
              </a:p>
            </p:txBody>
          </p:sp>
          <p:sp>
            <p:nvSpPr>
              <p:cNvPr id="160" name="TextBox 159"/>
              <p:cNvSpPr txBox="1"/>
              <p:nvPr/>
            </p:nvSpPr>
            <p:spPr>
              <a:xfrm>
                <a:off x="6553200" y="2263973"/>
                <a:ext cx="381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chemeClr val="bg1"/>
                    </a:solidFill>
                    <a:latin typeface="SimSun" pitchFamily="2" charset="-122"/>
                    <a:ea typeface="SimSun" pitchFamily="2" charset="-122"/>
                  </a:rPr>
                  <a:t>2</a:t>
                </a:r>
                <a:endParaRPr lang="en-US" sz="1400" dirty="0">
                  <a:solidFill>
                    <a:srgbClr val="002060"/>
                  </a:solidFill>
                  <a:latin typeface="SimSun" pitchFamily="2" charset="-122"/>
                  <a:ea typeface="SimSun" pitchFamily="2" charset="-122"/>
                </a:endParaRPr>
              </a:p>
            </p:txBody>
          </p:sp>
          <p:sp>
            <p:nvSpPr>
              <p:cNvPr id="161" name="TextBox 160"/>
              <p:cNvSpPr txBox="1"/>
              <p:nvPr/>
            </p:nvSpPr>
            <p:spPr>
              <a:xfrm>
                <a:off x="6934200" y="2263973"/>
                <a:ext cx="381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chemeClr val="bg1"/>
                    </a:solidFill>
                    <a:latin typeface="SimSun" pitchFamily="2" charset="-122"/>
                    <a:ea typeface="SimSun" pitchFamily="2" charset="-122"/>
                  </a:rPr>
                  <a:t>3</a:t>
                </a:r>
                <a:endParaRPr lang="en-US" sz="1400" dirty="0">
                  <a:solidFill>
                    <a:srgbClr val="002060"/>
                  </a:solidFill>
                  <a:latin typeface="SimSun" pitchFamily="2" charset="-122"/>
                  <a:ea typeface="SimSun" pitchFamily="2" charset="-122"/>
                </a:endParaRPr>
              </a:p>
            </p:txBody>
          </p:sp>
          <p:sp>
            <p:nvSpPr>
              <p:cNvPr id="163" name="TextBox 162"/>
              <p:cNvSpPr txBox="1"/>
              <p:nvPr/>
            </p:nvSpPr>
            <p:spPr>
              <a:xfrm>
                <a:off x="6019800" y="1422796"/>
                <a:ext cx="533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chemeClr val="bg1"/>
                    </a:solidFill>
                    <a:latin typeface="SimSun" pitchFamily="2" charset="-122"/>
                    <a:ea typeface="SimSun" pitchFamily="2" charset="-122"/>
                  </a:rPr>
                  <a:t>4.1</a:t>
                </a:r>
                <a:endParaRPr lang="en-US" sz="1400" dirty="0">
                  <a:solidFill>
                    <a:srgbClr val="002060"/>
                  </a:solidFill>
                  <a:latin typeface="SimSun" pitchFamily="2" charset="-122"/>
                  <a:ea typeface="SimSun" pitchFamily="2" charset="-122"/>
                </a:endParaRPr>
              </a:p>
            </p:txBody>
          </p:sp>
          <p:sp>
            <p:nvSpPr>
              <p:cNvPr id="164" name="TextBox 163"/>
              <p:cNvSpPr txBox="1"/>
              <p:nvPr/>
            </p:nvSpPr>
            <p:spPr>
              <a:xfrm>
                <a:off x="4267200" y="1498996"/>
                <a:ext cx="1371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m-KH" sz="1400" b="1" dirty="0">
                    <a:solidFill>
                      <a:schemeClr val="bg1"/>
                    </a:solidFill>
                    <a:latin typeface="Khmer OS Battambang" panose="02000500000000020004" pitchFamily="2" charset="0"/>
                    <a:ea typeface="SimSun" pitchFamily="2" charset="-122"/>
                    <a:cs typeface="Khmer OS Battambang" panose="02000500000000020004" pitchFamily="2" charset="0"/>
                  </a:rPr>
                  <a:t>បរិមាណទឹកផ្លែឈើ</a:t>
                </a:r>
                <a:endParaRPr lang="en-US" sz="1400" b="1" dirty="0">
                  <a:solidFill>
                    <a:schemeClr val="bg1"/>
                  </a:solidFill>
                  <a:latin typeface="Khmer OS Battambang" panose="02000500000000020004" pitchFamily="2" charset="0"/>
                  <a:ea typeface="SimSun" pitchFamily="2" charset="-122"/>
                  <a:cs typeface="Khmer OS Battambang" panose="02000500000000020004" pitchFamily="2" charset="0"/>
                </a:endParaRPr>
              </a:p>
            </p:txBody>
          </p:sp>
          <p:sp>
            <p:nvSpPr>
              <p:cNvPr id="165" name="TextBox 164"/>
              <p:cNvSpPr txBox="1"/>
              <p:nvPr/>
            </p:nvSpPr>
            <p:spPr>
              <a:xfrm>
                <a:off x="4268233" y="2110614"/>
                <a:ext cx="1371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m-KH" sz="1400" b="1" dirty="0">
                    <a:solidFill>
                      <a:schemeClr val="bg1"/>
                    </a:solidFill>
                    <a:latin typeface="Khmer OS Battambang" panose="02000500000000020004" pitchFamily="2" charset="0"/>
                    <a:ea typeface="SimSun" pitchFamily="2" charset="-122"/>
                    <a:cs typeface="Khmer OS Battambang" panose="02000500000000020004" pitchFamily="2" charset="0"/>
                  </a:rPr>
                  <a:t>ចំនួនដបទឹក</a:t>
                </a:r>
                <a:endParaRPr lang="en-US" sz="1400" b="1" dirty="0">
                  <a:solidFill>
                    <a:schemeClr val="bg1"/>
                  </a:solidFill>
                  <a:latin typeface="Khmer OS Battambang" panose="02000500000000020004" pitchFamily="2" charset="0"/>
                  <a:ea typeface="SimSun" pitchFamily="2" charset="-122"/>
                  <a:cs typeface="Khmer OS Battambang" panose="02000500000000020004" pitchFamily="2" charset="0"/>
                </a:endParaRPr>
              </a:p>
            </p:txBody>
          </p:sp>
        </p:grpSp>
      </p:grpSp>
      <p:grpSp>
        <p:nvGrpSpPr>
          <p:cNvPr id="122" name="Group 121"/>
          <p:cNvGrpSpPr/>
          <p:nvPr/>
        </p:nvGrpSpPr>
        <p:grpSpPr>
          <a:xfrm>
            <a:off x="5484290" y="113966"/>
            <a:ext cx="1752600" cy="1066800"/>
            <a:chOff x="5486400" y="209550"/>
            <a:chExt cx="1752600" cy="1066800"/>
          </a:xfrm>
        </p:grpSpPr>
        <p:pic>
          <p:nvPicPr>
            <p:cNvPr id="123" name="Picture 2" descr="いろいろな空き瓶のイラスト | かわいいフリー素材集 いらすとや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486400" y="209550"/>
              <a:ext cx="533400" cy="1066800"/>
            </a:xfrm>
            <a:prstGeom prst="rect">
              <a:avLst/>
            </a:prstGeom>
            <a:noFill/>
          </p:spPr>
        </p:pic>
        <p:pic>
          <p:nvPicPr>
            <p:cNvPr id="124" name="Picture 2" descr="いろいろな空き瓶のイラスト | かわいいフリー素材集 いらすとや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096000" y="209550"/>
              <a:ext cx="533400" cy="1066800"/>
            </a:xfrm>
            <a:prstGeom prst="rect">
              <a:avLst/>
            </a:prstGeom>
            <a:noFill/>
          </p:spPr>
        </p:pic>
        <p:pic>
          <p:nvPicPr>
            <p:cNvPr id="125" name="Picture 2" descr="いろいろな空き瓶のイラスト | かわいいフリー素材集 いらすとや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705600" y="209550"/>
              <a:ext cx="533400" cy="1066800"/>
            </a:xfrm>
            <a:prstGeom prst="rect">
              <a:avLst/>
            </a:prstGeom>
            <a:noFill/>
          </p:spPr>
        </p:pic>
      </p:grpSp>
      <p:pic>
        <p:nvPicPr>
          <p:cNvPr id="128" name="Picture 4" descr="ぴょこの評価スタンプ「英語」 | かわいいフリー素材集 いらすとや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562350"/>
            <a:ext cx="1311651" cy="14097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/>
      <p:bldP spid="103" grpId="0"/>
      <p:bldP spid="110" grpId="0"/>
      <p:bldP spid="113" grpId="0" animBg="1"/>
      <p:bldP spid="114" grpId="0" animBg="1"/>
      <p:bldP spid="116" grpId="0"/>
      <p:bldP spid="120" grpId="0"/>
      <p:bldP spid="121" grpId="0"/>
      <p:bldP spid="140" grpId="0"/>
      <p:bldP spid="14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8610601" y="1962151"/>
            <a:ext cx="1066800" cy="457200"/>
            <a:chOff x="-624114" y="1071639"/>
            <a:chExt cx="1422399" cy="1214361"/>
          </a:xfrm>
        </p:grpSpPr>
        <p:sp>
          <p:nvSpPr>
            <p:cNvPr id="5" name="Freeform 4"/>
            <p:cNvSpPr/>
            <p:nvPr/>
          </p:nvSpPr>
          <p:spPr>
            <a:xfrm>
              <a:off x="-624114" y="1071639"/>
              <a:ext cx="1407885" cy="452361"/>
            </a:xfrm>
            <a:custGeom>
              <a:avLst/>
              <a:gdLst>
                <a:gd name="connsiteX0" fmla="*/ 0 w 1407885"/>
                <a:gd name="connsiteY0" fmla="*/ 452361 h 452361"/>
                <a:gd name="connsiteX1" fmla="*/ 319314 w 1407885"/>
                <a:gd name="connsiteY1" fmla="*/ 2419 h 452361"/>
                <a:gd name="connsiteX2" fmla="*/ 711200 w 1407885"/>
                <a:gd name="connsiteY2" fmla="*/ 437847 h 452361"/>
                <a:gd name="connsiteX3" fmla="*/ 1103085 w 1407885"/>
                <a:gd name="connsiteY3" fmla="*/ 31447 h 452361"/>
                <a:gd name="connsiteX4" fmla="*/ 1407885 w 1407885"/>
                <a:gd name="connsiteY4" fmla="*/ 365276 h 452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7885" h="452361">
                  <a:moveTo>
                    <a:pt x="0" y="452361"/>
                  </a:moveTo>
                  <a:cubicBezTo>
                    <a:pt x="100390" y="228599"/>
                    <a:pt x="200781" y="4838"/>
                    <a:pt x="319314" y="2419"/>
                  </a:cubicBezTo>
                  <a:cubicBezTo>
                    <a:pt x="437847" y="0"/>
                    <a:pt x="580572" y="433009"/>
                    <a:pt x="711200" y="437847"/>
                  </a:cubicBezTo>
                  <a:cubicBezTo>
                    <a:pt x="841828" y="442685"/>
                    <a:pt x="986971" y="43542"/>
                    <a:pt x="1103085" y="31447"/>
                  </a:cubicBezTo>
                  <a:cubicBezTo>
                    <a:pt x="1219199" y="19352"/>
                    <a:pt x="1313542" y="192314"/>
                    <a:pt x="1407885" y="365276"/>
                  </a:cubicBezTo>
                </a:path>
              </a:pathLst>
            </a:custGeom>
            <a:ln w="28575">
              <a:solidFill>
                <a:srgbClr val="FFC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Freeform 5"/>
            <p:cNvSpPr/>
            <p:nvPr/>
          </p:nvSpPr>
          <p:spPr>
            <a:xfrm>
              <a:off x="-609600" y="1447800"/>
              <a:ext cx="1407885" cy="452361"/>
            </a:xfrm>
            <a:custGeom>
              <a:avLst/>
              <a:gdLst>
                <a:gd name="connsiteX0" fmla="*/ 0 w 1407885"/>
                <a:gd name="connsiteY0" fmla="*/ 452361 h 452361"/>
                <a:gd name="connsiteX1" fmla="*/ 319314 w 1407885"/>
                <a:gd name="connsiteY1" fmla="*/ 2419 h 452361"/>
                <a:gd name="connsiteX2" fmla="*/ 711200 w 1407885"/>
                <a:gd name="connsiteY2" fmla="*/ 437847 h 452361"/>
                <a:gd name="connsiteX3" fmla="*/ 1103085 w 1407885"/>
                <a:gd name="connsiteY3" fmla="*/ 31447 h 452361"/>
                <a:gd name="connsiteX4" fmla="*/ 1407885 w 1407885"/>
                <a:gd name="connsiteY4" fmla="*/ 365276 h 452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7885" h="452361">
                  <a:moveTo>
                    <a:pt x="0" y="452361"/>
                  </a:moveTo>
                  <a:cubicBezTo>
                    <a:pt x="100390" y="228599"/>
                    <a:pt x="200781" y="4838"/>
                    <a:pt x="319314" y="2419"/>
                  </a:cubicBezTo>
                  <a:cubicBezTo>
                    <a:pt x="437847" y="0"/>
                    <a:pt x="580572" y="433009"/>
                    <a:pt x="711200" y="437847"/>
                  </a:cubicBezTo>
                  <a:cubicBezTo>
                    <a:pt x="841828" y="442685"/>
                    <a:pt x="986971" y="43542"/>
                    <a:pt x="1103085" y="31447"/>
                  </a:cubicBezTo>
                  <a:cubicBezTo>
                    <a:pt x="1219199" y="19352"/>
                    <a:pt x="1313542" y="192314"/>
                    <a:pt x="1407885" y="365276"/>
                  </a:cubicBezTo>
                </a:path>
              </a:pathLst>
            </a:custGeom>
            <a:ln w="28575">
              <a:solidFill>
                <a:srgbClr val="FFC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 6"/>
            <p:cNvSpPr/>
            <p:nvPr/>
          </p:nvSpPr>
          <p:spPr>
            <a:xfrm>
              <a:off x="-609600" y="1833639"/>
              <a:ext cx="1407885" cy="452361"/>
            </a:xfrm>
            <a:custGeom>
              <a:avLst/>
              <a:gdLst>
                <a:gd name="connsiteX0" fmla="*/ 0 w 1407885"/>
                <a:gd name="connsiteY0" fmla="*/ 452361 h 452361"/>
                <a:gd name="connsiteX1" fmla="*/ 319314 w 1407885"/>
                <a:gd name="connsiteY1" fmla="*/ 2419 h 452361"/>
                <a:gd name="connsiteX2" fmla="*/ 711200 w 1407885"/>
                <a:gd name="connsiteY2" fmla="*/ 437847 h 452361"/>
                <a:gd name="connsiteX3" fmla="*/ 1103085 w 1407885"/>
                <a:gd name="connsiteY3" fmla="*/ 31447 h 452361"/>
                <a:gd name="connsiteX4" fmla="*/ 1407885 w 1407885"/>
                <a:gd name="connsiteY4" fmla="*/ 365276 h 452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7885" h="452361">
                  <a:moveTo>
                    <a:pt x="0" y="452361"/>
                  </a:moveTo>
                  <a:cubicBezTo>
                    <a:pt x="100390" y="228599"/>
                    <a:pt x="200781" y="4838"/>
                    <a:pt x="319314" y="2419"/>
                  </a:cubicBezTo>
                  <a:cubicBezTo>
                    <a:pt x="437847" y="0"/>
                    <a:pt x="580572" y="433009"/>
                    <a:pt x="711200" y="437847"/>
                  </a:cubicBezTo>
                  <a:cubicBezTo>
                    <a:pt x="841828" y="442685"/>
                    <a:pt x="986971" y="43542"/>
                    <a:pt x="1103085" y="31447"/>
                  </a:cubicBezTo>
                  <a:cubicBezTo>
                    <a:pt x="1219199" y="19352"/>
                    <a:pt x="1313542" y="192314"/>
                    <a:pt x="1407885" y="365276"/>
                  </a:cubicBezTo>
                </a:path>
              </a:pathLst>
            </a:custGeom>
            <a:ln w="28575">
              <a:solidFill>
                <a:srgbClr val="FFC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Oval 7"/>
          <p:cNvSpPr/>
          <p:nvPr/>
        </p:nvSpPr>
        <p:spPr>
          <a:xfrm>
            <a:off x="-1066800" y="-628650"/>
            <a:ext cx="2133600" cy="2057400"/>
          </a:xfrm>
          <a:prstGeom prst="ellipse">
            <a:avLst/>
          </a:prstGeom>
          <a:solidFill>
            <a:srgbClr val="C81010">
              <a:alpha val="7411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8"/>
          <p:cNvGrpSpPr/>
          <p:nvPr/>
        </p:nvGrpSpPr>
        <p:grpSpPr>
          <a:xfrm>
            <a:off x="-704850" y="742950"/>
            <a:ext cx="1409700" cy="1371600"/>
            <a:chOff x="1524000" y="2666206"/>
            <a:chExt cx="2286000" cy="2439988"/>
          </a:xfrm>
        </p:grpSpPr>
        <p:cxnSp>
          <p:nvCxnSpPr>
            <p:cNvPr id="10" name="Straight Connector 9"/>
            <p:cNvCxnSpPr/>
            <p:nvPr/>
          </p:nvCxnSpPr>
          <p:spPr>
            <a:xfrm rot="5400000">
              <a:off x="915194" y="3886200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1067594" y="3885406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1219994" y="3886200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1372394" y="3885406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1524794" y="3886200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1677194" y="3885406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>
              <a:off x="1829594" y="3886200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1981994" y="3885406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457994" y="3885406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610394" y="3886200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762794" y="3885406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2134394" y="3885406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2286794" y="3884612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439194" y="3885406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1524000" y="28194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524000" y="29718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1524000" y="31242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1524000" y="32766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1524000" y="34290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524000" y="35814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1524000" y="37338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524000" y="38862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524000" y="40386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524000" y="41910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1524000" y="43434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1524000" y="44958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1524000" y="46482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1524000" y="48006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1524000" y="49530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Oval 38"/>
          <p:cNvSpPr/>
          <p:nvPr/>
        </p:nvSpPr>
        <p:spPr>
          <a:xfrm>
            <a:off x="7848600" y="3867150"/>
            <a:ext cx="2133600" cy="2057400"/>
          </a:xfrm>
          <a:prstGeom prst="ellipse">
            <a:avLst/>
          </a:prstGeom>
          <a:solidFill>
            <a:srgbClr val="C81010">
              <a:alpha val="7411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69"/>
          <p:cNvGrpSpPr/>
          <p:nvPr/>
        </p:nvGrpSpPr>
        <p:grpSpPr>
          <a:xfrm>
            <a:off x="-533400" y="2800350"/>
            <a:ext cx="1066800" cy="457200"/>
            <a:chOff x="-624114" y="1071639"/>
            <a:chExt cx="1422399" cy="1214361"/>
          </a:xfrm>
        </p:grpSpPr>
        <p:sp>
          <p:nvSpPr>
            <p:cNvPr id="41" name="Freeform 40"/>
            <p:cNvSpPr/>
            <p:nvPr/>
          </p:nvSpPr>
          <p:spPr>
            <a:xfrm>
              <a:off x="-624114" y="1071639"/>
              <a:ext cx="1407885" cy="452361"/>
            </a:xfrm>
            <a:custGeom>
              <a:avLst/>
              <a:gdLst>
                <a:gd name="connsiteX0" fmla="*/ 0 w 1407885"/>
                <a:gd name="connsiteY0" fmla="*/ 452361 h 452361"/>
                <a:gd name="connsiteX1" fmla="*/ 319314 w 1407885"/>
                <a:gd name="connsiteY1" fmla="*/ 2419 h 452361"/>
                <a:gd name="connsiteX2" fmla="*/ 711200 w 1407885"/>
                <a:gd name="connsiteY2" fmla="*/ 437847 h 452361"/>
                <a:gd name="connsiteX3" fmla="*/ 1103085 w 1407885"/>
                <a:gd name="connsiteY3" fmla="*/ 31447 h 452361"/>
                <a:gd name="connsiteX4" fmla="*/ 1407885 w 1407885"/>
                <a:gd name="connsiteY4" fmla="*/ 365276 h 452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7885" h="452361">
                  <a:moveTo>
                    <a:pt x="0" y="452361"/>
                  </a:moveTo>
                  <a:cubicBezTo>
                    <a:pt x="100390" y="228599"/>
                    <a:pt x="200781" y="4838"/>
                    <a:pt x="319314" y="2419"/>
                  </a:cubicBezTo>
                  <a:cubicBezTo>
                    <a:pt x="437847" y="0"/>
                    <a:pt x="580572" y="433009"/>
                    <a:pt x="711200" y="437847"/>
                  </a:cubicBezTo>
                  <a:cubicBezTo>
                    <a:pt x="841828" y="442685"/>
                    <a:pt x="986971" y="43542"/>
                    <a:pt x="1103085" y="31447"/>
                  </a:cubicBezTo>
                  <a:cubicBezTo>
                    <a:pt x="1219199" y="19352"/>
                    <a:pt x="1313542" y="192314"/>
                    <a:pt x="1407885" y="365276"/>
                  </a:cubicBezTo>
                </a:path>
              </a:pathLst>
            </a:custGeom>
            <a:ln w="28575">
              <a:solidFill>
                <a:srgbClr val="FFC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 41"/>
            <p:cNvSpPr/>
            <p:nvPr/>
          </p:nvSpPr>
          <p:spPr>
            <a:xfrm>
              <a:off x="-609600" y="1447800"/>
              <a:ext cx="1407885" cy="452361"/>
            </a:xfrm>
            <a:custGeom>
              <a:avLst/>
              <a:gdLst>
                <a:gd name="connsiteX0" fmla="*/ 0 w 1407885"/>
                <a:gd name="connsiteY0" fmla="*/ 452361 h 452361"/>
                <a:gd name="connsiteX1" fmla="*/ 319314 w 1407885"/>
                <a:gd name="connsiteY1" fmla="*/ 2419 h 452361"/>
                <a:gd name="connsiteX2" fmla="*/ 711200 w 1407885"/>
                <a:gd name="connsiteY2" fmla="*/ 437847 h 452361"/>
                <a:gd name="connsiteX3" fmla="*/ 1103085 w 1407885"/>
                <a:gd name="connsiteY3" fmla="*/ 31447 h 452361"/>
                <a:gd name="connsiteX4" fmla="*/ 1407885 w 1407885"/>
                <a:gd name="connsiteY4" fmla="*/ 365276 h 452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7885" h="452361">
                  <a:moveTo>
                    <a:pt x="0" y="452361"/>
                  </a:moveTo>
                  <a:cubicBezTo>
                    <a:pt x="100390" y="228599"/>
                    <a:pt x="200781" y="4838"/>
                    <a:pt x="319314" y="2419"/>
                  </a:cubicBezTo>
                  <a:cubicBezTo>
                    <a:pt x="437847" y="0"/>
                    <a:pt x="580572" y="433009"/>
                    <a:pt x="711200" y="437847"/>
                  </a:cubicBezTo>
                  <a:cubicBezTo>
                    <a:pt x="841828" y="442685"/>
                    <a:pt x="986971" y="43542"/>
                    <a:pt x="1103085" y="31447"/>
                  </a:cubicBezTo>
                  <a:cubicBezTo>
                    <a:pt x="1219199" y="19352"/>
                    <a:pt x="1313542" y="192314"/>
                    <a:pt x="1407885" y="365276"/>
                  </a:cubicBezTo>
                </a:path>
              </a:pathLst>
            </a:custGeom>
            <a:ln w="28575">
              <a:solidFill>
                <a:srgbClr val="FFC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 42"/>
            <p:cNvSpPr/>
            <p:nvPr/>
          </p:nvSpPr>
          <p:spPr>
            <a:xfrm>
              <a:off x="-609600" y="1833639"/>
              <a:ext cx="1407885" cy="452361"/>
            </a:xfrm>
            <a:custGeom>
              <a:avLst/>
              <a:gdLst>
                <a:gd name="connsiteX0" fmla="*/ 0 w 1407885"/>
                <a:gd name="connsiteY0" fmla="*/ 452361 h 452361"/>
                <a:gd name="connsiteX1" fmla="*/ 319314 w 1407885"/>
                <a:gd name="connsiteY1" fmla="*/ 2419 h 452361"/>
                <a:gd name="connsiteX2" fmla="*/ 711200 w 1407885"/>
                <a:gd name="connsiteY2" fmla="*/ 437847 h 452361"/>
                <a:gd name="connsiteX3" fmla="*/ 1103085 w 1407885"/>
                <a:gd name="connsiteY3" fmla="*/ 31447 h 452361"/>
                <a:gd name="connsiteX4" fmla="*/ 1407885 w 1407885"/>
                <a:gd name="connsiteY4" fmla="*/ 365276 h 452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7885" h="452361">
                  <a:moveTo>
                    <a:pt x="0" y="452361"/>
                  </a:moveTo>
                  <a:cubicBezTo>
                    <a:pt x="100390" y="228599"/>
                    <a:pt x="200781" y="4838"/>
                    <a:pt x="319314" y="2419"/>
                  </a:cubicBezTo>
                  <a:cubicBezTo>
                    <a:pt x="437847" y="0"/>
                    <a:pt x="580572" y="433009"/>
                    <a:pt x="711200" y="437847"/>
                  </a:cubicBezTo>
                  <a:cubicBezTo>
                    <a:pt x="841828" y="442685"/>
                    <a:pt x="986971" y="43542"/>
                    <a:pt x="1103085" y="31447"/>
                  </a:cubicBezTo>
                  <a:cubicBezTo>
                    <a:pt x="1219199" y="19352"/>
                    <a:pt x="1313542" y="192314"/>
                    <a:pt x="1407885" y="365276"/>
                  </a:cubicBezTo>
                </a:path>
              </a:pathLst>
            </a:custGeom>
            <a:ln w="28575">
              <a:solidFill>
                <a:srgbClr val="FFC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100"/>
          <p:cNvGrpSpPr/>
          <p:nvPr/>
        </p:nvGrpSpPr>
        <p:grpSpPr>
          <a:xfrm>
            <a:off x="8305800" y="3409950"/>
            <a:ext cx="1219200" cy="990600"/>
            <a:chOff x="1828800" y="-307732"/>
            <a:chExt cx="933449" cy="974482"/>
          </a:xfrm>
          <a:solidFill>
            <a:srgbClr val="003087"/>
          </a:solidFill>
          <a:effectLst/>
        </p:grpSpPr>
        <p:sp>
          <p:nvSpPr>
            <p:cNvPr id="45" name="Oval 44"/>
            <p:cNvSpPr/>
            <p:nvPr/>
          </p:nvSpPr>
          <p:spPr>
            <a:xfrm>
              <a:off x="1828800" y="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1981200" y="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2133600" y="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2286000" y="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2438400" y="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1828800" y="1333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1981200" y="1333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2133600" y="1333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2286000" y="1333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2438400" y="1333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1828800" y="2857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1981200" y="2857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2133600" y="2857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>
            <a:xfrm>
              <a:off x="2286000" y="2857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>
            <a:xfrm>
              <a:off x="2438400" y="2857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1828800" y="4381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>
              <a:off x="1981200" y="4381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2133600" y="4381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2286000" y="4381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2438400" y="4381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1828800" y="5905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>
            <a:xfrm>
              <a:off x="1981200" y="5905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2133600" y="5905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2286000" y="5905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2438400" y="5905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2557463" y="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2557463" y="1333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/>
            <p:nvPr/>
          </p:nvSpPr>
          <p:spPr>
            <a:xfrm>
              <a:off x="2557463" y="2857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2557463" y="4381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2557463" y="5905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2686049" y="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2686049" y="1333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>
              <a:off x="2686049" y="2857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>
              <a:off x="2686049" y="4381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>
            <a:xfrm>
              <a:off x="2686049" y="5905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>
            <a:xfrm>
              <a:off x="1828800" y="-153865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>
            <a:xfrm>
              <a:off x="1981200" y="-153866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2133600" y="-153866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>
            <a:xfrm>
              <a:off x="2286000" y="-153866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>
            <a:xfrm>
              <a:off x="2438400" y="-153866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>
            <a:xfrm>
              <a:off x="2557463" y="-153866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>
            <a:xfrm>
              <a:off x="2686049" y="-153866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>
            <a:xfrm>
              <a:off x="1828800" y="-307731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>
            <a:xfrm>
              <a:off x="1981200" y="-307732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>
            <a:xfrm>
              <a:off x="2133600" y="-307732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>
            <a:xfrm>
              <a:off x="2286000" y="-307732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>
            <a:xfrm>
              <a:off x="2438400" y="-307732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>
            <a:xfrm>
              <a:off x="2557463" y="-307732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>
            <a:xfrm>
              <a:off x="2686049" y="-307732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6" name="TextBox 95"/>
          <p:cNvSpPr txBox="1"/>
          <p:nvPr/>
        </p:nvSpPr>
        <p:spPr>
          <a:xfrm>
            <a:off x="1295400" y="285750"/>
            <a:ext cx="4114800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m-KH" b="1" dirty="0">
                <a:solidFill>
                  <a:schemeClr val="bg1"/>
                </a:solidFill>
                <a:latin typeface="Khmer OS Battambang" panose="02000500000000020004" pitchFamily="2" charset="0"/>
                <a:ea typeface="SimSun" pitchFamily="2" charset="-122"/>
                <a:cs typeface="Khmer OS Battambang" panose="02000500000000020004" pitchFamily="2" charset="0"/>
              </a:rPr>
              <a:t>ទឹកផ្លែឈើមានចំនួន </a:t>
            </a:r>
            <a:r>
              <a:rPr lang="en-US" b="1" dirty="0">
                <a:solidFill>
                  <a:schemeClr val="bg1"/>
                </a:solidFill>
                <a:latin typeface="Khmer OS Battambang" panose="02000500000000020004" pitchFamily="2" charset="0"/>
                <a:ea typeface="SimSun" pitchFamily="2" charset="-122"/>
                <a:cs typeface="Khmer OS Battambang" panose="02000500000000020004" pitchFamily="2" charset="0"/>
              </a:rPr>
              <a:t>4</a:t>
            </a:r>
            <a:r>
              <a:rPr lang="km-KH" b="1" dirty="0">
                <a:solidFill>
                  <a:schemeClr val="bg1"/>
                </a:solidFill>
                <a:latin typeface="Khmer OS Battambang" panose="02000500000000020004" pitchFamily="2" charset="0"/>
                <a:ea typeface="SimSun" pitchFamily="2" charset="-122"/>
                <a:cs typeface="Khmer OS Battambang" panose="02000500000000020004" pitchFamily="2" charset="0"/>
              </a:rPr>
              <a:t> ដប</a:t>
            </a:r>
            <a:r>
              <a:rPr lang="en-US" b="1" dirty="0">
                <a:solidFill>
                  <a:schemeClr val="bg1"/>
                </a:solidFill>
                <a:latin typeface="Khmer OS Battambang" panose="02000500000000020004" pitchFamily="2" charset="0"/>
                <a:ea typeface="SimSun" pitchFamily="2" charset="-122"/>
                <a:cs typeface="Khmer OS Battambang" panose="02000500000000020004" pitchFamily="2" charset="0"/>
              </a:rPr>
              <a:t> </a:t>
            </a:r>
            <a:r>
              <a:rPr lang="km-KH" b="1" dirty="0">
                <a:solidFill>
                  <a:schemeClr val="bg1"/>
                </a:solidFill>
                <a:latin typeface="Khmer OS Battambang" panose="02000500000000020004" pitchFamily="2" charset="0"/>
                <a:ea typeface="SimSun" pitchFamily="2" charset="-122"/>
                <a:cs typeface="Khmer OS Battambang" panose="02000500000000020004" pitchFamily="2" charset="0"/>
              </a:rPr>
              <a:t>ក្នុងមួយដបៗមានចំណុះ </a:t>
            </a:r>
            <a:r>
              <a:rPr lang="en-US" b="1" dirty="0">
                <a:solidFill>
                  <a:schemeClr val="bg1"/>
                </a:solidFill>
                <a:latin typeface="Khmer OS Battambang" panose="02000500000000020004" pitchFamily="2" charset="0"/>
                <a:ea typeface="SimSun" pitchFamily="2" charset="-122"/>
                <a:cs typeface="Khmer OS Battambang" panose="02000500000000020004" pitchFamily="2" charset="0"/>
              </a:rPr>
              <a:t>1.5</a:t>
            </a:r>
            <a:r>
              <a:rPr lang="km-KH" b="1" dirty="0">
                <a:solidFill>
                  <a:schemeClr val="bg1"/>
                </a:solidFill>
                <a:latin typeface="Khmer OS Battambang" panose="02000500000000020004" pitchFamily="2" charset="0"/>
                <a:ea typeface="SimSun" pitchFamily="2" charset="-122"/>
                <a:cs typeface="Khmer OS Battambang" panose="02000500000000020004" pitchFamily="2" charset="0"/>
              </a:rPr>
              <a:t> លីត្រ។តើទឹកផ្លែឈើសរុបមានប៉ុន្មានលីត្រ</a:t>
            </a:r>
            <a:r>
              <a:rPr lang="en-US" b="1" dirty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?</a:t>
            </a:r>
          </a:p>
          <a:p>
            <a:pPr algn="ctr"/>
            <a:endParaRPr lang="en-US" b="1" dirty="0">
              <a:solidFill>
                <a:schemeClr val="bg1"/>
              </a:solidFill>
              <a:latin typeface="SimSun" pitchFamily="2" charset="-122"/>
              <a:ea typeface="SimSun" pitchFamily="2" charset="-122"/>
            </a:endParaRPr>
          </a:p>
        </p:txBody>
      </p:sp>
      <p:graphicFrame>
        <p:nvGraphicFramePr>
          <p:cNvPr id="97" name="Table 96"/>
          <p:cNvGraphicFramePr>
            <a:graphicFrameLocks noGrp="1"/>
          </p:cNvGraphicFramePr>
          <p:nvPr/>
        </p:nvGraphicFramePr>
        <p:xfrm>
          <a:off x="1219200" y="2422327"/>
          <a:ext cx="2514600" cy="63939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500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imSun" pitchFamily="2" charset="-122"/>
                          <a:ea typeface="SimSun" pitchFamily="2" charset="-122"/>
                        </a:rPr>
                        <a:t>L</a:t>
                      </a:r>
                      <a:endParaRPr lang="en-US" sz="1400" b="0" dirty="0">
                        <a:solidFill>
                          <a:sysClr val="windowText" lastClr="000000"/>
                        </a:solidFill>
                        <a:latin typeface="SimSun" pitchFamily="2" charset="-122"/>
                        <a:ea typeface="SimSun" pitchFamily="2" charset="-122"/>
                      </a:endParaRPr>
                    </a:p>
                  </a:txBody>
                  <a:tcPr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SimSun" pitchFamily="2" charset="-122"/>
                          <a:ea typeface="SimSun" pitchFamily="2" charset="-122"/>
                        </a:rPr>
                        <a:t>1.5</a:t>
                      </a:r>
                      <a:endParaRPr lang="en-US" sz="1400" b="0" dirty="0">
                        <a:solidFill>
                          <a:sysClr val="windowText" lastClr="000000"/>
                        </a:solidFill>
                        <a:latin typeface="SimSun" pitchFamily="2" charset="-122"/>
                        <a:ea typeface="SimSun" pitchFamily="2" charset="-122"/>
                      </a:endParaRPr>
                    </a:p>
                  </a:txBody>
                  <a:tcPr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latin typeface="SimSun" pitchFamily="2" charset="-122"/>
                          <a:ea typeface="SimSun" pitchFamily="2" charset="-122"/>
                        </a:rPr>
                        <a:t>6</a:t>
                      </a:r>
                    </a:p>
                  </a:txBody>
                  <a:tcPr>
                    <a:solidFill>
                      <a:srgbClr val="99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59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SimSun" pitchFamily="2" charset="-122"/>
                          <a:ea typeface="SimSun" pitchFamily="2" charset="-122"/>
                        </a:rPr>
                        <a:t>Bottles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  <a:latin typeface="SimSun" pitchFamily="2" charset="-122"/>
                        <a:ea typeface="SimSun" pitchFamily="2" charset="-122"/>
                      </a:endParaRPr>
                    </a:p>
                  </a:txBody>
                  <a:tcPr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SimSun" pitchFamily="2" charset="-122"/>
                          <a:ea typeface="SimSun" pitchFamily="2" charset="-122"/>
                        </a:rPr>
                        <a:t>1</a:t>
                      </a:r>
                      <a:endParaRPr lang="en-US" sz="1400" b="0" dirty="0">
                        <a:solidFill>
                          <a:sysClr val="windowText" lastClr="000000"/>
                        </a:solidFill>
                        <a:latin typeface="SimSun" pitchFamily="2" charset="-122"/>
                        <a:ea typeface="SimSun" pitchFamily="2" charset="-122"/>
                      </a:endParaRPr>
                    </a:p>
                  </a:txBody>
                  <a:tcPr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SimSun" pitchFamily="2" charset="-122"/>
                          <a:ea typeface="SimSun" pitchFamily="2" charset="-122"/>
                        </a:rPr>
                        <a:t>4</a:t>
                      </a:r>
                      <a:endParaRPr lang="en-US" sz="1400" b="0" dirty="0">
                        <a:solidFill>
                          <a:sysClr val="windowText" lastClr="000000"/>
                        </a:solidFill>
                        <a:latin typeface="SimSun" pitchFamily="2" charset="-122"/>
                        <a:ea typeface="SimSun" pitchFamily="2" charset="-122"/>
                      </a:endParaRPr>
                    </a:p>
                  </a:txBody>
                  <a:tcPr>
                    <a:solidFill>
                      <a:srgbClr val="99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3" name="TextBox 102"/>
          <p:cNvSpPr txBox="1"/>
          <p:nvPr/>
        </p:nvSpPr>
        <p:spPr>
          <a:xfrm>
            <a:off x="4038600" y="2745274"/>
            <a:ext cx="3886200" cy="884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m-KH" sz="1600" b="1" dirty="0">
                <a:solidFill>
                  <a:srgbClr val="002060"/>
                </a:solidFill>
                <a:latin typeface="Khmer OS Battambang" panose="02000500000000020004" pitchFamily="2" charset="0"/>
                <a:ea typeface="SimSun" pitchFamily="2" charset="-122"/>
                <a:cs typeface="Khmer OS Battambang" panose="02000500000000020004" pitchFamily="2" charset="0"/>
              </a:rPr>
              <a:t>យើងអាចរកចំនួនទឹកផ្លែឈើសរុបគឺ</a:t>
            </a:r>
          </a:p>
          <a:p>
            <a:pPr algn="ctr">
              <a:lnSpc>
                <a:spcPct val="150000"/>
              </a:lnSpc>
            </a:pPr>
            <a:r>
              <a:rPr lang="km-KH" sz="1600" b="1" dirty="0">
                <a:solidFill>
                  <a:srgbClr val="002060"/>
                </a:solidFill>
                <a:latin typeface="Khmer OS Battambang" panose="02000500000000020004" pitchFamily="2" charset="0"/>
                <a:ea typeface="SimSun" pitchFamily="2" charset="-122"/>
                <a:cs typeface="Khmer OS Battambang" panose="02000500000000020004" pitchFamily="2" charset="0"/>
              </a:rPr>
              <a:t>បរិមាណទឹកផ្លែឈើ </a:t>
            </a:r>
            <a:r>
              <a:rPr lang="en-US" sz="2000" b="1" dirty="0">
                <a:solidFill>
                  <a:srgbClr val="002060"/>
                </a:solidFill>
                <a:latin typeface="Khmer OS Battambang" panose="02000500000000020004" pitchFamily="2" charset="0"/>
                <a:ea typeface="SimSun" pitchFamily="2" charset="-122"/>
                <a:cs typeface="Khmer OS Battambang" panose="02000500000000020004" pitchFamily="2" charset="0"/>
              </a:rPr>
              <a:t>x</a:t>
            </a:r>
            <a:r>
              <a:rPr lang="km-KH" sz="2000" b="1" dirty="0">
                <a:solidFill>
                  <a:srgbClr val="002060"/>
                </a:solidFill>
                <a:latin typeface="Khmer OS Battambang" panose="02000500000000020004" pitchFamily="2" charset="0"/>
                <a:ea typeface="SimSun" pitchFamily="2" charset="-122"/>
                <a:cs typeface="Khmer OS Battambang" panose="02000500000000020004" pitchFamily="2" charset="0"/>
              </a:rPr>
              <a:t> </a:t>
            </a:r>
            <a:r>
              <a:rPr lang="km-KH" sz="1600" b="1" dirty="0">
                <a:solidFill>
                  <a:srgbClr val="002060"/>
                </a:solidFill>
                <a:latin typeface="Khmer OS Battambang" panose="02000500000000020004" pitchFamily="2" charset="0"/>
                <a:ea typeface="SimSun" pitchFamily="2" charset="-122"/>
                <a:cs typeface="Khmer OS Battambang" panose="02000500000000020004" pitchFamily="2" charset="0"/>
              </a:rPr>
              <a:t>ចំនួនដប</a:t>
            </a:r>
            <a:endParaRPr lang="en-US" sz="1600" b="1" dirty="0">
              <a:solidFill>
                <a:srgbClr val="002060"/>
              </a:solidFill>
              <a:latin typeface="Khmer OS Battambang" panose="02000500000000020004" pitchFamily="2" charset="0"/>
              <a:ea typeface="SimSun" pitchFamily="2" charset="-122"/>
              <a:cs typeface="Khmer OS Battambang" panose="02000500000000020004" pitchFamily="2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2286000" y="173355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x 4</a:t>
            </a:r>
            <a:endParaRPr lang="en-US" sz="1400" dirty="0">
              <a:solidFill>
                <a:srgbClr val="002060"/>
              </a:solidFill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114" name="Curved Down Arrow 113"/>
          <p:cNvSpPr/>
          <p:nvPr/>
        </p:nvSpPr>
        <p:spPr>
          <a:xfrm>
            <a:off x="2438400" y="2041327"/>
            <a:ext cx="990600" cy="304800"/>
          </a:xfrm>
          <a:prstGeom prst="curvedDownArrow">
            <a:avLst>
              <a:gd name="adj1" fmla="val 25000"/>
              <a:gd name="adj2" fmla="val 70855"/>
              <a:gd name="adj3" fmla="val 25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2286000" y="3412927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x 4</a:t>
            </a:r>
            <a:endParaRPr lang="en-US" sz="1400" dirty="0">
              <a:solidFill>
                <a:srgbClr val="002060"/>
              </a:solidFill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5029200" y="3650218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1.5 x 4 = 6 L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2971800" y="4211419"/>
            <a:ext cx="4724400" cy="473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m-KH" b="1" dirty="0">
                <a:solidFill>
                  <a:schemeClr val="bg1"/>
                </a:solidFill>
                <a:latin typeface="Khmer OS Battambang" panose="02000500000000020004" pitchFamily="2" charset="0"/>
                <a:ea typeface="SimSun" pitchFamily="2" charset="-122"/>
                <a:cs typeface="Khmer OS Battambang" panose="02000500000000020004" pitchFamily="2" charset="0"/>
              </a:rPr>
              <a:t>ដូចនេះ  ទឹកផ្លែឈើសរុបមាន</a:t>
            </a:r>
            <a:r>
              <a:rPr lang="en-US" b="1" dirty="0">
                <a:solidFill>
                  <a:schemeClr val="bg1"/>
                </a:solidFill>
                <a:latin typeface="Khmer OS Battambang" panose="02000500000000020004" pitchFamily="2" charset="0"/>
                <a:ea typeface="SimSun" pitchFamily="2" charset="-122"/>
                <a:cs typeface="Khmer OS Battambang" panose="02000500000000020004" pitchFamily="2" charset="0"/>
              </a:rPr>
              <a:t>6</a:t>
            </a:r>
            <a:r>
              <a:rPr lang="km-KH" b="1" dirty="0">
                <a:solidFill>
                  <a:schemeClr val="bg1"/>
                </a:solidFill>
                <a:latin typeface="Khmer OS Battambang" panose="02000500000000020004" pitchFamily="2" charset="0"/>
                <a:ea typeface="SimSun" pitchFamily="2" charset="-122"/>
                <a:cs typeface="Khmer OS Battambang" panose="02000500000000020004" pitchFamily="2" charset="0"/>
              </a:rPr>
              <a:t>លីត្រក្នុង</a:t>
            </a:r>
            <a:r>
              <a:rPr lang="en-US" b="1" dirty="0">
                <a:solidFill>
                  <a:schemeClr val="bg1"/>
                </a:solidFill>
                <a:latin typeface="Khmer OS Battambang" panose="02000500000000020004" pitchFamily="2" charset="0"/>
                <a:ea typeface="SimSun" pitchFamily="2" charset="-122"/>
                <a:cs typeface="Khmer OS Battambang" panose="02000500000000020004" pitchFamily="2" charset="0"/>
              </a:rPr>
              <a:t>4</a:t>
            </a:r>
            <a:r>
              <a:rPr lang="km-KH" b="1" dirty="0">
                <a:solidFill>
                  <a:schemeClr val="bg1"/>
                </a:solidFill>
                <a:latin typeface="Khmer OS Battambang" panose="02000500000000020004" pitchFamily="2" charset="0"/>
                <a:ea typeface="SimSun" pitchFamily="2" charset="-122"/>
                <a:cs typeface="Khmer OS Battambang" panose="02000500000000020004" pitchFamily="2" charset="0"/>
              </a:rPr>
              <a:t>ដប</a:t>
            </a:r>
            <a:endParaRPr lang="en-US" b="1" dirty="0">
              <a:solidFill>
                <a:schemeClr val="bg1"/>
              </a:solidFill>
              <a:latin typeface="Khmer OS Battambang" panose="02000500000000020004" pitchFamily="2" charset="0"/>
              <a:ea typeface="SimSun" pitchFamily="2" charset="-122"/>
              <a:cs typeface="Khmer OS Battambang" panose="02000500000000020004" pitchFamily="2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6477000" y="1422796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3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6934200" y="1422796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4.5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7315200" y="1422796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6</a:t>
            </a:r>
          </a:p>
        </p:txBody>
      </p:sp>
      <p:grpSp>
        <p:nvGrpSpPr>
          <p:cNvPr id="147" name="Group 146"/>
          <p:cNvGrpSpPr/>
          <p:nvPr/>
        </p:nvGrpSpPr>
        <p:grpSpPr>
          <a:xfrm>
            <a:off x="4267200" y="1422796"/>
            <a:ext cx="3505200" cy="1148954"/>
            <a:chOff x="4267200" y="1422796"/>
            <a:chExt cx="3505200" cy="1148954"/>
          </a:xfrm>
        </p:grpSpPr>
        <p:cxnSp>
          <p:nvCxnSpPr>
            <p:cNvPr id="124" name="Straight Connector 123"/>
            <p:cNvCxnSpPr/>
            <p:nvPr/>
          </p:nvCxnSpPr>
          <p:spPr>
            <a:xfrm>
              <a:off x="5791994" y="2263973"/>
              <a:ext cx="1904206" cy="158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6" name="Group 145"/>
            <p:cNvGrpSpPr/>
            <p:nvPr/>
          </p:nvGrpSpPr>
          <p:grpSpPr>
            <a:xfrm>
              <a:off x="4267200" y="1422796"/>
              <a:ext cx="3505200" cy="1148954"/>
              <a:chOff x="4267200" y="1422796"/>
              <a:chExt cx="3505200" cy="1148954"/>
            </a:xfrm>
          </p:grpSpPr>
          <p:sp>
            <p:nvSpPr>
              <p:cNvPr id="123" name="Rectangle 122"/>
              <p:cNvSpPr/>
              <p:nvPr/>
            </p:nvSpPr>
            <p:spPr>
              <a:xfrm>
                <a:off x="5791994" y="1730573"/>
                <a:ext cx="1828006" cy="228600"/>
              </a:xfrm>
              <a:prstGeom prst="rect">
                <a:avLst/>
              </a:prstGeom>
              <a:solidFill>
                <a:srgbClr val="CC9900"/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5" name="Straight Connector 124"/>
              <p:cNvCxnSpPr/>
              <p:nvPr/>
            </p:nvCxnSpPr>
            <p:spPr>
              <a:xfrm rot="5400000">
                <a:off x="5639594" y="2111573"/>
                <a:ext cx="304800" cy="1588"/>
              </a:xfrm>
              <a:prstGeom prst="line">
                <a:avLst/>
              </a:prstGeom>
              <a:ln w="6350">
                <a:solidFill>
                  <a:schemeClr val="bg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 rot="5400000">
                <a:off x="6096794" y="2110779"/>
                <a:ext cx="304800" cy="1588"/>
              </a:xfrm>
              <a:prstGeom prst="line">
                <a:avLst/>
              </a:prstGeom>
              <a:ln w="6350">
                <a:solidFill>
                  <a:schemeClr val="bg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 rot="5400000">
                <a:off x="6553994" y="2110779"/>
                <a:ext cx="304800" cy="1588"/>
              </a:xfrm>
              <a:prstGeom prst="line">
                <a:avLst/>
              </a:prstGeom>
              <a:ln w="6350">
                <a:solidFill>
                  <a:schemeClr val="bg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 rot="5400000">
                <a:off x="7011194" y="2110779"/>
                <a:ext cx="304800" cy="1588"/>
              </a:xfrm>
              <a:prstGeom prst="line">
                <a:avLst/>
              </a:prstGeom>
              <a:ln w="6350">
                <a:solidFill>
                  <a:schemeClr val="bg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>
              <a:xfrm rot="5400000">
                <a:off x="7468394" y="2110779"/>
                <a:ext cx="304800" cy="1588"/>
              </a:xfrm>
              <a:prstGeom prst="line">
                <a:avLst/>
              </a:prstGeom>
              <a:ln w="6350">
                <a:solidFill>
                  <a:schemeClr val="bg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 rot="5400000">
                <a:off x="6134894" y="1844079"/>
                <a:ext cx="228600" cy="1588"/>
              </a:xfrm>
              <a:prstGeom prst="line">
                <a:avLst/>
              </a:prstGeom>
              <a:ln w="6350">
                <a:solidFill>
                  <a:schemeClr val="bg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 rot="5400000">
                <a:off x="6592094" y="1844079"/>
                <a:ext cx="228600" cy="1588"/>
              </a:xfrm>
              <a:prstGeom prst="line">
                <a:avLst/>
              </a:prstGeom>
              <a:ln w="6350">
                <a:solidFill>
                  <a:schemeClr val="bg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rot="5400000">
                <a:off x="7049294" y="1844079"/>
                <a:ext cx="228600" cy="1588"/>
              </a:xfrm>
              <a:prstGeom prst="line">
                <a:avLst/>
              </a:prstGeom>
              <a:ln w="6350">
                <a:solidFill>
                  <a:schemeClr val="bg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3" name="TextBox 132"/>
              <p:cNvSpPr txBox="1"/>
              <p:nvPr/>
            </p:nvSpPr>
            <p:spPr>
              <a:xfrm>
                <a:off x="5638800" y="2263973"/>
                <a:ext cx="381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chemeClr val="bg1"/>
                    </a:solidFill>
                    <a:latin typeface="SimSun" pitchFamily="2" charset="-122"/>
                    <a:ea typeface="SimSun" pitchFamily="2" charset="-122"/>
                  </a:rPr>
                  <a:t>0</a:t>
                </a:r>
                <a:endParaRPr lang="en-US" sz="1400" dirty="0">
                  <a:solidFill>
                    <a:srgbClr val="002060"/>
                  </a:solidFill>
                  <a:latin typeface="SimSun" pitchFamily="2" charset="-122"/>
                  <a:ea typeface="SimSun" pitchFamily="2" charset="-122"/>
                </a:endParaRPr>
              </a:p>
            </p:txBody>
          </p:sp>
          <p:sp>
            <p:nvSpPr>
              <p:cNvPr id="134" name="TextBox 133"/>
              <p:cNvSpPr txBox="1"/>
              <p:nvPr/>
            </p:nvSpPr>
            <p:spPr>
              <a:xfrm>
                <a:off x="5638800" y="1422796"/>
                <a:ext cx="381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chemeClr val="bg1"/>
                    </a:solidFill>
                    <a:latin typeface="SimSun" pitchFamily="2" charset="-122"/>
                    <a:ea typeface="SimSun" pitchFamily="2" charset="-122"/>
                  </a:rPr>
                  <a:t>0</a:t>
                </a:r>
                <a:endParaRPr lang="en-US" sz="1400" dirty="0">
                  <a:solidFill>
                    <a:srgbClr val="002060"/>
                  </a:solidFill>
                  <a:latin typeface="SimSun" pitchFamily="2" charset="-122"/>
                  <a:ea typeface="SimSun" pitchFamily="2" charset="-122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096000" y="2263973"/>
                <a:ext cx="381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chemeClr val="bg1"/>
                    </a:solidFill>
                    <a:latin typeface="SimSun" pitchFamily="2" charset="-122"/>
                    <a:ea typeface="SimSun" pitchFamily="2" charset="-122"/>
                  </a:rPr>
                  <a:t>1</a:t>
                </a:r>
                <a:endParaRPr lang="en-US" sz="1400" dirty="0">
                  <a:solidFill>
                    <a:srgbClr val="002060"/>
                  </a:solidFill>
                  <a:latin typeface="SimSun" pitchFamily="2" charset="-122"/>
                  <a:ea typeface="SimSun" pitchFamily="2" charset="-122"/>
                </a:endParaRPr>
              </a:p>
            </p:txBody>
          </p:sp>
          <p:sp>
            <p:nvSpPr>
              <p:cNvPr id="136" name="TextBox 135"/>
              <p:cNvSpPr txBox="1"/>
              <p:nvPr/>
            </p:nvSpPr>
            <p:spPr>
              <a:xfrm>
                <a:off x="6553200" y="2263973"/>
                <a:ext cx="381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chemeClr val="bg1"/>
                    </a:solidFill>
                    <a:latin typeface="SimSun" pitchFamily="2" charset="-122"/>
                    <a:ea typeface="SimSun" pitchFamily="2" charset="-122"/>
                  </a:rPr>
                  <a:t>2</a:t>
                </a:r>
                <a:endParaRPr lang="en-US" sz="1400" dirty="0">
                  <a:solidFill>
                    <a:srgbClr val="002060"/>
                  </a:solidFill>
                  <a:latin typeface="SimSun" pitchFamily="2" charset="-122"/>
                  <a:ea typeface="SimSun" pitchFamily="2" charset="-122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934200" y="2263973"/>
                <a:ext cx="381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chemeClr val="bg1"/>
                    </a:solidFill>
                    <a:latin typeface="SimSun" pitchFamily="2" charset="-122"/>
                    <a:ea typeface="SimSun" pitchFamily="2" charset="-122"/>
                  </a:rPr>
                  <a:t>3</a:t>
                </a:r>
                <a:endParaRPr lang="en-US" sz="1400" dirty="0">
                  <a:solidFill>
                    <a:srgbClr val="002060"/>
                  </a:solidFill>
                  <a:latin typeface="SimSun" pitchFamily="2" charset="-122"/>
                  <a:ea typeface="SimSun" pitchFamily="2" charset="-122"/>
                </a:endParaRPr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7391400" y="2263973"/>
                <a:ext cx="381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chemeClr val="bg1"/>
                    </a:solidFill>
                    <a:latin typeface="SimSun" pitchFamily="2" charset="-122"/>
                    <a:ea typeface="SimSun" pitchFamily="2" charset="-122"/>
                  </a:rPr>
                  <a:t>4</a:t>
                </a:r>
                <a:endParaRPr lang="en-US" sz="1400" dirty="0">
                  <a:solidFill>
                    <a:srgbClr val="002060"/>
                  </a:solidFill>
                  <a:latin typeface="SimSun" pitchFamily="2" charset="-122"/>
                  <a:ea typeface="SimSun" pitchFamily="2" charset="-122"/>
                </a:endParaRPr>
              </a:p>
            </p:txBody>
          </p:sp>
          <p:sp>
            <p:nvSpPr>
              <p:cNvPr id="139" name="TextBox 138"/>
              <p:cNvSpPr txBox="1"/>
              <p:nvPr/>
            </p:nvSpPr>
            <p:spPr>
              <a:xfrm>
                <a:off x="6019800" y="1422796"/>
                <a:ext cx="533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chemeClr val="bg1"/>
                    </a:solidFill>
                    <a:latin typeface="SimSun" pitchFamily="2" charset="-122"/>
                    <a:ea typeface="SimSun" pitchFamily="2" charset="-122"/>
                  </a:rPr>
                  <a:t>1.5</a:t>
                </a:r>
                <a:endParaRPr lang="en-US" sz="1400" dirty="0">
                  <a:solidFill>
                    <a:srgbClr val="002060"/>
                  </a:solidFill>
                  <a:latin typeface="SimSun" pitchFamily="2" charset="-122"/>
                  <a:ea typeface="SimSun" pitchFamily="2" charset="-122"/>
                </a:endParaRPr>
              </a:p>
            </p:txBody>
          </p:sp>
          <p:sp>
            <p:nvSpPr>
              <p:cNvPr id="143" name="TextBox 142"/>
              <p:cNvSpPr txBox="1"/>
              <p:nvPr/>
            </p:nvSpPr>
            <p:spPr>
              <a:xfrm>
                <a:off x="4267200" y="1498996"/>
                <a:ext cx="1371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m-KH" sz="1200" b="1" dirty="0">
                    <a:solidFill>
                      <a:schemeClr val="bg1"/>
                    </a:solidFill>
                    <a:latin typeface="Khmer OS Battambang" panose="02000500000000020004" pitchFamily="2" charset="0"/>
                    <a:ea typeface="SimSun" pitchFamily="2" charset="-122"/>
                    <a:cs typeface="Khmer OS Battambang" panose="02000500000000020004" pitchFamily="2" charset="0"/>
                  </a:rPr>
                  <a:t>បរិមាណទឹកផ្លែឈើ</a:t>
                </a:r>
                <a:endParaRPr lang="en-US" sz="1200" b="1" dirty="0">
                  <a:solidFill>
                    <a:schemeClr val="bg1"/>
                  </a:solidFill>
                  <a:latin typeface="Khmer OS Battambang" panose="02000500000000020004" pitchFamily="2" charset="0"/>
                  <a:ea typeface="SimSun" pitchFamily="2" charset="-122"/>
                  <a:cs typeface="Khmer OS Battambang" panose="02000500000000020004" pitchFamily="2" charset="0"/>
                </a:endParaRPr>
              </a:p>
              <a:p>
                <a:pPr algn="ctr"/>
                <a:endParaRPr lang="en-US" sz="1200" b="1" dirty="0">
                  <a:solidFill>
                    <a:schemeClr val="bg1"/>
                  </a:solidFill>
                  <a:latin typeface="SimSun" pitchFamily="2" charset="-122"/>
                  <a:ea typeface="SimSun" pitchFamily="2" charset="-122"/>
                </a:endParaRPr>
              </a:p>
            </p:txBody>
          </p:sp>
          <p:sp>
            <p:nvSpPr>
              <p:cNvPr id="144" name="TextBox 143"/>
              <p:cNvSpPr txBox="1"/>
              <p:nvPr/>
            </p:nvSpPr>
            <p:spPr>
              <a:xfrm>
                <a:off x="4495800" y="2108596"/>
                <a:ext cx="1371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m-KH" sz="1200" b="1" dirty="0">
                    <a:solidFill>
                      <a:schemeClr val="bg1"/>
                    </a:solidFill>
                    <a:latin typeface="Khmer OS Battambang" panose="02000500000000020004" pitchFamily="2" charset="0"/>
                    <a:ea typeface="SimSun" pitchFamily="2" charset="-122"/>
                    <a:cs typeface="Khmer OS Battambang" panose="02000500000000020004" pitchFamily="2" charset="0"/>
                  </a:rPr>
                  <a:t>ចំនួនដបទឹក</a:t>
                </a:r>
                <a:endParaRPr lang="en-US" sz="1200" b="1" dirty="0">
                  <a:solidFill>
                    <a:schemeClr val="bg1"/>
                  </a:solidFill>
                  <a:latin typeface="Khmer OS Battambang" panose="02000500000000020004" pitchFamily="2" charset="0"/>
                  <a:ea typeface="SimSun" pitchFamily="2" charset="-122"/>
                  <a:cs typeface="Khmer OS Battambang" panose="02000500000000020004" pitchFamily="2" charset="0"/>
                </a:endParaRPr>
              </a:p>
              <a:p>
                <a:pPr algn="ctr"/>
                <a:endParaRPr lang="en-US" sz="1200" b="1" dirty="0">
                  <a:solidFill>
                    <a:schemeClr val="bg1"/>
                  </a:solidFill>
                  <a:latin typeface="SimSun" pitchFamily="2" charset="-122"/>
                  <a:ea typeface="SimSun" pitchFamily="2" charset="-122"/>
                </a:endParaRPr>
              </a:p>
            </p:txBody>
          </p:sp>
        </p:grpSp>
      </p:grpSp>
      <p:sp>
        <p:nvSpPr>
          <p:cNvPr id="148" name="Curved Up Arrow 147"/>
          <p:cNvSpPr/>
          <p:nvPr/>
        </p:nvSpPr>
        <p:spPr>
          <a:xfrm>
            <a:off x="2514600" y="3108127"/>
            <a:ext cx="914400" cy="304800"/>
          </a:xfrm>
          <a:prstGeom prst="curvedUpArrow">
            <a:avLst>
              <a:gd name="adj1" fmla="val 25000"/>
              <a:gd name="adj2" fmla="val 36097"/>
              <a:gd name="adj3" fmla="val 25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tx1"/>
              </a:solidFill>
            </a:endParaRPr>
          </a:p>
        </p:txBody>
      </p:sp>
      <p:grpSp>
        <p:nvGrpSpPr>
          <p:cNvPr id="151" name="Group 150"/>
          <p:cNvGrpSpPr/>
          <p:nvPr/>
        </p:nvGrpSpPr>
        <p:grpSpPr>
          <a:xfrm>
            <a:off x="5486400" y="133350"/>
            <a:ext cx="2362200" cy="1066800"/>
            <a:chOff x="5486400" y="209550"/>
            <a:chExt cx="2362200" cy="1066800"/>
          </a:xfrm>
        </p:grpSpPr>
        <p:pic>
          <p:nvPicPr>
            <p:cNvPr id="3074" name="Picture 2" descr="いろいろな空き瓶のイラスト | かわいいフリー素材集 いらすとや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486400" y="209550"/>
              <a:ext cx="533400" cy="1066800"/>
            </a:xfrm>
            <a:prstGeom prst="rect">
              <a:avLst/>
            </a:prstGeom>
            <a:noFill/>
          </p:spPr>
        </p:pic>
        <p:pic>
          <p:nvPicPr>
            <p:cNvPr id="145" name="Picture 2" descr="いろいろな空き瓶のイラスト | かわいいフリー素材集 いらすとや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096000" y="209550"/>
              <a:ext cx="533400" cy="1066800"/>
            </a:xfrm>
            <a:prstGeom prst="rect">
              <a:avLst/>
            </a:prstGeom>
            <a:noFill/>
          </p:spPr>
        </p:pic>
        <p:pic>
          <p:nvPicPr>
            <p:cNvPr id="149" name="Picture 2" descr="いろいろな空き瓶のイラスト | かわいいフリー素材集 いらすとや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705600" y="209550"/>
              <a:ext cx="533400" cy="1066800"/>
            </a:xfrm>
            <a:prstGeom prst="rect">
              <a:avLst/>
            </a:prstGeom>
            <a:noFill/>
          </p:spPr>
        </p:pic>
        <p:pic>
          <p:nvPicPr>
            <p:cNvPr id="150" name="Picture 2" descr="いろいろな空き瓶のイラスト | かわいいフリー素材集 いらすとや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315200" y="209550"/>
              <a:ext cx="533400" cy="1066800"/>
            </a:xfrm>
            <a:prstGeom prst="rect">
              <a:avLst/>
            </a:prstGeom>
            <a:noFill/>
          </p:spPr>
        </p:pic>
      </p:grpSp>
      <p:pic>
        <p:nvPicPr>
          <p:cNvPr id="152" name="Picture 2" descr="ぴょこの評価スタンプ「英語」 | かわいいフリー素材集 いらすとや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467100"/>
            <a:ext cx="1297330" cy="1390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/>
      <p:bldP spid="103" grpId="0"/>
      <p:bldP spid="110" grpId="0"/>
      <p:bldP spid="114" grpId="0" animBg="1"/>
      <p:bldP spid="116" grpId="0"/>
      <p:bldP spid="120" grpId="0"/>
      <p:bldP spid="121" grpId="0"/>
      <p:bldP spid="140" grpId="0"/>
      <p:bldP spid="141" grpId="0"/>
      <p:bldP spid="142" grpId="0"/>
      <p:bldP spid="14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8610601" y="1962151"/>
            <a:ext cx="1066800" cy="457200"/>
            <a:chOff x="-624114" y="1071639"/>
            <a:chExt cx="1422399" cy="1214361"/>
          </a:xfrm>
        </p:grpSpPr>
        <p:sp>
          <p:nvSpPr>
            <p:cNvPr id="5" name="Freeform 4"/>
            <p:cNvSpPr/>
            <p:nvPr/>
          </p:nvSpPr>
          <p:spPr>
            <a:xfrm>
              <a:off x="-624114" y="1071639"/>
              <a:ext cx="1407885" cy="452361"/>
            </a:xfrm>
            <a:custGeom>
              <a:avLst/>
              <a:gdLst>
                <a:gd name="connsiteX0" fmla="*/ 0 w 1407885"/>
                <a:gd name="connsiteY0" fmla="*/ 452361 h 452361"/>
                <a:gd name="connsiteX1" fmla="*/ 319314 w 1407885"/>
                <a:gd name="connsiteY1" fmla="*/ 2419 h 452361"/>
                <a:gd name="connsiteX2" fmla="*/ 711200 w 1407885"/>
                <a:gd name="connsiteY2" fmla="*/ 437847 h 452361"/>
                <a:gd name="connsiteX3" fmla="*/ 1103085 w 1407885"/>
                <a:gd name="connsiteY3" fmla="*/ 31447 h 452361"/>
                <a:gd name="connsiteX4" fmla="*/ 1407885 w 1407885"/>
                <a:gd name="connsiteY4" fmla="*/ 365276 h 452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7885" h="452361">
                  <a:moveTo>
                    <a:pt x="0" y="452361"/>
                  </a:moveTo>
                  <a:cubicBezTo>
                    <a:pt x="100390" y="228599"/>
                    <a:pt x="200781" y="4838"/>
                    <a:pt x="319314" y="2419"/>
                  </a:cubicBezTo>
                  <a:cubicBezTo>
                    <a:pt x="437847" y="0"/>
                    <a:pt x="580572" y="433009"/>
                    <a:pt x="711200" y="437847"/>
                  </a:cubicBezTo>
                  <a:cubicBezTo>
                    <a:pt x="841828" y="442685"/>
                    <a:pt x="986971" y="43542"/>
                    <a:pt x="1103085" y="31447"/>
                  </a:cubicBezTo>
                  <a:cubicBezTo>
                    <a:pt x="1219199" y="19352"/>
                    <a:pt x="1313542" y="192314"/>
                    <a:pt x="1407885" y="365276"/>
                  </a:cubicBezTo>
                </a:path>
              </a:pathLst>
            </a:custGeom>
            <a:ln w="28575">
              <a:solidFill>
                <a:srgbClr val="FFC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Freeform 5"/>
            <p:cNvSpPr/>
            <p:nvPr/>
          </p:nvSpPr>
          <p:spPr>
            <a:xfrm>
              <a:off x="-609600" y="1447800"/>
              <a:ext cx="1407885" cy="452361"/>
            </a:xfrm>
            <a:custGeom>
              <a:avLst/>
              <a:gdLst>
                <a:gd name="connsiteX0" fmla="*/ 0 w 1407885"/>
                <a:gd name="connsiteY0" fmla="*/ 452361 h 452361"/>
                <a:gd name="connsiteX1" fmla="*/ 319314 w 1407885"/>
                <a:gd name="connsiteY1" fmla="*/ 2419 h 452361"/>
                <a:gd name="connsiteX2" fmla="*/ 711200 w 1407885"/>
                <a:gd name="connsiteY2" fmla="*/ 437847 h 452361"/>
                <a:gd name="connsiteX3" fmla="*/ 1103085 w 1407885"/>
                <a:gd name="connsiteY3" fmla="*/ 31447 h 452361"/>
                <a:gd name="connsiteX4" fmla="*/ 1407885 w 1407885"/>
                <a:gd name="connsiteY4" fmla="*/ 365276 h 452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7885" h="452361">
                  <a:moveTo>
                    <a:pt x="0" y="452361"/>
                  </a:moveTo>
                  <a:cubicBezTo>
                    <a:pt x="100390" y="228599"/>
                    <a:pt x="200781" y="4838"/>
                    <a:pt x="319314" y="2419"/>
                  </a:cubicBezTo>
                  <a:cubicBezTo>
                    <a:pt x="437847" y="0"/>
                    <a:pt x="580572" y="433009"/>
                    <a:pt x="711200" y="437847"/>
                  </a:cubicBezTo>
                  <a:cubicBezTo>
                    <a:pt x="841828" y="442685"/>
                    <a:pt x="986971" y="43542"/>
                    <a:pt x="1103085" y="31447"/>
                  </a:cubicBezTo>
                  <a:cubicBezTo>
                    <a:pt x="1219199" y="19352"/>
                    <a:pt x="1313542" y="192314"/>
                    <a:pt x="1407885" y="365276"/>
                  </a:cubicBezTo>
                </a:path>
              </a:pathLst>
            </a:custGeom>
            <a:ln w="28575">
              <a:solidFill>
                <a:srgbClr val="FFC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 6"/>
            <p:cNvSpPr/>
            <p:nvPr/>
          </p:nvSpPr>
          <p:spPr>
            <a:xfrm>
              <a:off x="-609600" y="1833639"/>
              <a:ext cx="1407885" cy="452361"/>
            </a:xfrm>
            <a:custGeom>
              <a:avLst/>
              <a:gdLst>
                <a:gd name="connsiteX0" fmla="*/ 0 w 1407885"/>
                <a:gd name="connsiteY0" fmla="*/ 452361 h 452361"/>
                <a:gd name="connsiteX1" fmla="*/ 319314 w 1407885"/>
                <a:gd name="connsiteY1" fmla="*/ 2419 h 452361"/>
                <a:gd name="connsiteX2" fmla="*/ 711200 w 1407885"/>
                <a:gd name="connsiteY2" fmla="*/ 437847 h 452361"/>
                <a:gd name="connsiteX3" fmla="*/ 1103085 w 1407885"/>
                <a:gd name="connsiteY3" fmla="*/ 31447 h 452361"/>
                <a:gd name="connsiteX4" fmla="*/ 1407885 w 1407885"/>
                <a:gd name="connsiteY4" fmla="*/ 365276 h 452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7885" h="452361">
                  <a:moveTo>
                    <a:pt x="0" y="452361"/>
                  </a:moveTo>
                  <a:cubicBezTo>
                    <a:pt x="100390" y="228599"/>
                    <a:pt x="200781" y="4838"/>
                    <a:pt x="319314" y="2419"/>
                  </a:cubicBezTo>
                  <a:cubicBezTo>
                    <a:pt x="437847" y="0"/>
                    <a:pt x="580572" y="433009"/>
                    <a:pt x="711200" y="437847"/>
                  </a:cubicBezTo>
                  <a:cubicBezTo>
                    <a:pt x="841828" y="442685"/>
                    <a:pt x="986971" y="43542"/>
                    <a:pt x="1103085" y="31447"/>
                  </a:cubicBezTo>
                  <a:cubicBezTo>
                    <a:pt x="1219199" y="19352"/>
                    <a:pt x="1313542" y="192314"/>
                    <a:pt x="1407885" y="365276"/>
                  </a:cubicBezTo>
                </a:path>
              </a:pathLst>
            </a:custGeom>
            <a:ln w="28575">
              <a:solidFill>
                <a:srgbClr val="FFC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Oval 7"/>
          <p:cNvSpPr/>
          <p:nvPr/>
        </p:nvSpPr>
        <p:spPr>
          <a:xfrm>
            <a:off x="-1066800" y="-628650"/>
            <a:ext cx="2133600" cy="2057400"/>
          </a:xfrm>
          <a:prstGeom prst="ellipse">
            <a:avLst/>
          </a:prstGeom>
          <a:solidFill>
            <a:srgbClr val="C81010">
              <a:alpha val="7411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8"/>
          <p:cNvGrpSpPr/>
          <p:nvPr/>
        </p:nvGrpSpPr>
        <p:grpSpPr>
          <a:xfrm>
            <a:off x="-704850" y="742950"/>
            <a:ext cx="1409700" cy="1371600"/>
            <a:chOff x="1524000" y="2666206"/>
            <a:chExt cx="2286000" cy="2439988"/>
          </a:xfrm>
        </p:grpSpPr>
        <p:cxnSp>
          <p:nvCxnSpPr>
            <p:cNvPr id="10" name="Straight Connector 9"/>
            <p:cNvCxnSpPr/>
            <p:nvPr/>
          </p:nvCxnSpPr>
          <p:spPr>
            <a:xfrm rot="5400000">
              <a:off x="915194" y="3886200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1067594" y="3885406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1219994" y="3886200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1372394" y="3885406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1524794" y="3886200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1677194" y="3885406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>
              <a:off x="1829594" y="3886200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1981994" y="3885406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457994" y="3885406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610394" y="3886200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762794" y="3885406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2134394" y="3885406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2286794" y="3884612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439194" y="3885406"/>
              <a:ext cx="24384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1524000" y="28194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524000" y="29718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1524000" y="31242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1524000" y="32766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1524000" y="34290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524000" y="35814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1524000" y="37338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524000" y="38862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524000" y="40386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524000" y="41910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1524000" y="43434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1524000" y="44958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1524000" y="46482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1524000" y="48006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1524000" y="4953000"/>
              <a:ext cx="2286000" cy="1588"/>
            </a:xfrm>
            <a:prstGeom prst="line">
              <a:avLst/>
            </a:prstGeom>
            <a:ln>
              <a:solidFill>
                <a:srgbClr val="003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Oval 38"/>
          <p:cNvSpPr/>
          <p:nvPr/>
        </p:nvSpPr>
        <p:spPr>
          <a:xfrm>
            <a:off x="7848600" y="3867150"/>
            <a:ext cx="2133600" cy="2057400"/>
          </a:xfrm>
          <a:prstGeom prst="ellipse">
            <a:avLst/>
          </a:prstGeom>
          <a:solidFill>
            <a:srgbClr val="C81010">
              <a:alpha val="7411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69"/>
          <p:cNvGrpSpPr/>
          <p:nvPr/>
        </p:nvGrpSpPr>
        <p:grpSpPr>
          <a:xfrm>
            <a:off x="-533400" y="2800350"/>
            <a:ext cx="1066800" cy="457200"/>
            <a:chOff x="-624114" y="1071639"/>
            <a:chExt cx="1422399" cy="1214361"/>
          </a:xfrm>
        </p:grpSpPr>
        <p:sp>
          <p:nvSpPr>
            <p:cNvPr id="41" name="Freeform 40"/>
            <p:cNvSpPr/>
            <p:nvPr/>
          </p:nvSpPr>
          <p:spPr>
            <a:xfrm>
              <a:off x="-624114" y="1071639"/>
              <a:ext cx="1407885" cy="452361"/>
            </a:xfrm>
            <a:custGeom>
              <a:avLst/>
              <a:gdLst>
                <a:gd name="connsiteX0" fmla="*/ 0 w 1407885"/>
                <a:gd name="connsiteY0" fmla="*/ 452361 h 452361"/>
                <a:gd name="connsiteX1" fmla="*/ 319314 w 1407885"/>
                <a:gd name="connsiteY1" fmla="*/ 2419 h 452361"/>
                <a:gd name="connsiteX2" fmla="*/ 711200 w 1407885"/>
                <a:gd name="connsiteY2" fmla="*/ 437847 h 452361"/>
                <a:gd name="connsiteX3" fmla="*/ 1103085 w 1407885"/>
                <a:gd name="connsiteY3" fmla="*/ 31447 h 452361"/>
                <a:gd name="connsiteX4" fmla="*/ 1407885 w 1407885"/>
                <a:gd name="connsiteY4" fmla="*/ 365276 h 452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7885" h="452361">
                  <a:moveTo>
                    <a:pt x="0" y="452361"/>
                  </a:moveTo>
                  <a:cubicBezTo>
                    <a:pt x="100390" y="228599"/>
                    <a:pt x="200781" y="4838"/>
                    <a:pt x="319314" y="2419"/>
                  </a:cubicBezTo>
                  <a:cubicBezTo>
                    <a:pt x="437847" y="0"/>
                    <a:pt x="580572" y="433009"/>
                    <a:pt x="711200" y="437847"/>
                  </a:cubicBezTo>
                  <a:cubicBezTo>
                    <a:pt x="841828" y="442685"/>
                    <a:pt x="986971" y="43542"/>
                    <a:pt x="1103085" y="31447"/>
                  </a:cubicBezTo>
                  <a:cubicBezTo>
                    <a:pt x="1219199" y="19352"/>
                    <a:pt x="1313542" y="192314"/>
                    <a:pt x="1407885" y="365276"/>
                  </a:cubicBezTo>
                </a:path>
              </a:pathLst>
            </a:custGeom>
            <a:ln w="28575">
              <a:solidFill>
                <a:srgbClr val="FFC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 41"/>
            <p:cNvSpPr/>
            <p:nvPr/>
          </p:nvSpPr>
          <p:spPr>
            <a:xfrm>
              <a:off x="-609600" y="1447800"/>
              <a:ext cx="1407885" cy="452361"/>
            </a:xfrm>
            <a:custGeom>
              <a:avLst/>
              <a:gdLst>
                <a:gd name="connsiteX0" fmla="*/ 0 w 1407885"/>
                <a:gd name="connsiteY0" fmla="*/ 452361 h 452361"/>
                <a:gd name="connsiteX1" fmla="*/ 319314 w 1407885"/>
                <a:gd name="connsiteY1" fmla="*/ 2419 h 452361"/>
                <a:gd name="connsiteX2" fmla="*/ 711200 w 1407885"/>
                <a:gd name="connsiteY2" fmla="*/ 437847 h 452361"/>
                <a:gd name="connsiteX3" fmla="*/ 1103085 w 1407885"/>
                <a:gd name="connsiteY3" fmla="*/ 31447 h 452361"/>
                <a:gd name="connsiteX4" fmla="*/ 1407885 w 1407885"/>
                <a:gd name="connsiteY4" fmla="*/ 365276 h 452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7885" h="452361">
                  <a:moveTo>
                    <a:pt x="0" y="452361"/>
                  </a:moveTo>
                  <a:cubicBezTo>
                    <a:pt x="100390" y="228599"/>
                    <a:pt x="200781" y="4838"/>
                    <a:pt x="319314" y="2419"/>
                  </a:cubicBezTo>
                  <a:cubicBezTo>
                    <a:pt x="437847" y="0"/>
                    <a:pt x="580572" y="433009"/>
                    <a:pt x="711200" y="437847"/>
                  </a:cubicBezTo>
                  <a:cubicBezTo>
                    <a:pt x="841828" y="442685"/>
                    <a:pt x="986971" y="43542"/>
                    <a:pt x="1103085" y="31447"/>
                  </a:cubicBezTo>
                  <a:cubicBezTo>
                    <a:pt x="1219199" y="19352"/>
                    <a:pt x="1313542" y="192314"/>
                    <a:pt x="1407885" y="365276"/>
                  </a:cubicBezTo>
                </a:path>
              </a:pathLst>
            </a:custGeom>
            <a:ln w="28575">
              <a:solidFill>
                <a:srgbClr val="FFC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 42"/>
            <p:cNvSpPr/>
            <p:nvPr/>
          </p:nvSpPr>
          <p:spPr>
            <a:xfrm>
              <a:off x="-609600" y="1833639"/>
              <a:ext cx="1407885" cy="452361"/>
            </a:xfrm>
            <a:custGeom>
              <a:avLst/>
              <a:gdLst>
                <a:gd name="connsiteX0" fmla="*/ 0 w 1407885"/>
                <a:gd name="connsiteY0" fmla="*/ 452361 h 452361"/>
                <a:gd name="connsiteX1" fmla="*/ 319314 w 1407885"/>
                <a:gd name="connsiteY1" fmla="*/ 2419 h 452361"/>
                <a:gd name="connsiteX2" fmla="*/ 711200 w 1407885"/>
                <a:gd name="connsiteY2" fmla="*/ 437847 h 452361"/>
                <a:gd name="connsiteX3" fmla="*/ 1103085 w 1407885"/>
                <a:gd name="connsiteY3" fmla="*/ 31447 h 452361"/>
                <a:gd name="connsiteX4" fmla="*/ 1407885 w 1407885"/>
                <a:gd name="connsiteY4" fmla="*/ 365276 h 452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7885" h="452361">
                  <a:moveTo>
                    <a:pt x="0" y="452361"/>
                  </a:moveTo>
                  <a:cubicBezTo>
                    <a:pt x="100390" y="228599"/>
                    <a:pt x="200781" y="4838"/>
                    <a:pt x="319314" y="2419"/>
                  </a:cubicBezTo>
                  <a:cubicBezTo>
                    <a:pt x="437847" y="0"/>
                    <a:pt x="580572" y="433009"/>
                    <a:pt x="711200" y="437847"/>
                  </a:cubicBezTo>
                  <a:cubicBezTo>
                    <a:pt x="841828" y="442685"/>
                    <a:pt x="986971" y="43542"/>
                    <a:pt x="1103085" y="31447"/>
                  </a:cubicBezTo>
                  <a:cubicBezTo>
                    <a:pt x="1219199" y="19352"/>
                    <a:pt x="1313542" y="192314"/>
                    <a:pt x="1407885" y="365276"/>
                  </a:cubicBezTo>
                </a:path>
              </a:pathLst>
            </a:custGeom>
            <a:ln w="28575">
              <a:solidFill>
                <a:srgbClr val="FFC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100"/>
          <p:cNvGrpSpPr/>
          <p:nvPr/>
        </p:nvGrpSpPr>
        <p:grpSpPr>
          <a:xfrm>
            <a:off x="8305800" y="3409950"/>
            <a:ext cx="1219200" cy="990600"/>
            <a:chOff x="1828800" y="-307732"/>
            <a:chExt cx="933449" cy="974482"/>
          </a:xfrm>
          <a:solidFill>
            <a:srgbClr val="003087"/>
          </a:solidFill>
          <a:effectLst/>
        </p:grpSpPr>
        <p:sp>
          <p:nvSpPr>
            <p:cNvPr id="45" name="Oval 44"/>
            <p:cNvSpPr/>
            <p:nvPr/>
          </p:nvSpPr>
          <p:spPr>
            <a:xfrm>
              <a:off x="1828800" y="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1981200" y="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2133600" y="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2286000" y="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2438400" y="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1828800" y="1333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1981200" y="1333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2133600" y="1333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2286000" y="1333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2438400" y="1333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1828800" y="2857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1981200" y="2857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2133600" y="2857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>
            <a:xfrm>
              <a:off x="2286000" y="2857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>
            <a:xfrm>
              <a:off x="2438400" y="2857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1828800" y="4381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>
              <a:off x="1981200" y="4381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2133600" y="4381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2286000" y="4381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2438400" y="4381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1828800" y="5905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>
            <a:xfrm>
              <a:off x="1981200" y="5905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2133600" y="5905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2286000" y="5905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2438400" y="5905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2557463" y="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2557463" y="1333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/>
            <p:nvPr/>
          </p:nvSpPr>
          <p:spPr>
            <a:xfrm>
              <a:off x="2557463" y="2857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2557463" y="4381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2557463" y="5905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2686049" y="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2686049" y="1333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>
              <a:off x="2686049" y="2857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>
              <a:off x="2686049" y="4381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>
            <a:xfrm>
              <a:off x="2686049" y="590550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>
            <a:xfrm>
              <a:off x="1828800" y="-153865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>
            <a:xfrm>
              <a:off x="1981200" y="-153866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2133600" y="-153866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>
            <a:xfrm>
              <a:off x="2286000" y="-153866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>
            <a:xfrm>
              <a:off x="2438400" y="-153866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>
            <a:xfrm>
              <a:off x="2557463" y="-153866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>
            <a:xfrm>
              <a:off x="2686049" y="-153866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>
            <a:xfrm>
              <a:off x="1828800" y="-307731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>
            <a:xfrm>
              <a:off x="1981200" y="-307732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>
            <a:xfrm>
              <a:off x="2133600" y="-307732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>
            <a:xfrm>
              <a:off x="2286000" y="-307732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>
            <a:xfrm>
              <a:off x="2438400" y="-307732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>
            <a:xfrm>
              <a:off x="2557463" y="-307732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>
            <a:xfrm>
              <a:off x="2686049" y="-307732"/>
              <a:ext cx="76200" cy="76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6" name="TextBox 95"/>
          <p:cNvSpPr txBox="1"/>
          <p:nvPr/>
        </p:nvSpPr>
        <p:spPr>
          <a:xfrm>
            <a:off x="1295400" y="285750"/>
            <a:ext cx="4114800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m-KH" b="1" dirty="0">
                <a:solidFill>
                  <a:schemeClr val="bg1"/>
                </a:solidFill>
                <a:latin typeface="Khmer OS Battambang" panose="02000500000000020004" pitchFamily="2" charset="0"/>
                <a:ea typeface="SimSun" pitchFamily="2" charset="-122"/>
                <a:cs typeface="Khmer OS Battambang" panose="02000500000000020004" pitchFamily="2" charset="0"/>
              </a:rPr>
              <a:t>ទឹកផ្លែឈើមានចំនួន </a:t>
            </a:r>
            <a:r>
              <a:rPr lang="en-US" b="1" dirty="0">
                <a:solidFill>
                  <a:schemeClr val="bg1"/>
                </a:solidFill>
                <a:latin typeface="Khmer OS Battambang" panose="02000500000000020004" pitchFamily="2" charset="0"/>
                <a:ea typeface="SimSun" pitchFamily="2" charset="-122"/>
                <a:cs typeface="Khmer OS Battambang" panose="02000500000000020004" pitchFamily="2" charset="0"/>
              </a:rPr>
              <a:t>5</a:t>
            </a:r>
            <a:r>
              <a:rPr lang="km-KH" b="1" dirty="0">
                <a:solidFill>
                  <a:schemeClr val="bg1"/>
                </a:solidFill>
                <a:latin typeface="Khmer OS Battambang" panose="02000500000000020004" pitchFamily="2" charset="0"/>
                <a:ea typeface="SimSun" pitchFamily="2" charset="-122"/>
                <a:cs typeface="Khmer OS Battambang" panose="02000500000000020004" pitchFamily="2" charset="0"/>
              </a:rPr>
              <a:t> ដបក្នុងមួយដបៗមានចំណុះ </a:t>
            </a:r>
            <a:r>
              <a:rPr lang="en-US" b="1" dirty="0">
                <a:solidFill>
                  <a:schemeClr val="bg1"/>
                </a:solidFill>
                <a:latin typeface="Khmer OS Battambang" panose="02000500000000020004" pitchFamily="2" charset="0"/>
                <a:ea typeface="SimSun" pitchFamily="2" charset="-122"/>
                <a:cs typeface="Khmer OS Battambang" panose="02000500000000020004" pitchFamily="2" charset="0"/>
              </a:rPr>
              <a:t>2.2</a:t>
            </a:r>
            <a:r>
              <a:rPr lang="km-KH" b="1" dirty="0">
                <a:solidFill>
                  <a:schemeClr val="bg1"/>
                </a:solidFill>
                <a:latin typeface="Khmer OS Battambang" panose="02000500000000020004" pitchFamily="2" charset="0"/>
                <a:ea typeface="SimSun" pitchFamily="2" charset="-122"/>
                <a:cs typeface="Khmer OS Battambang" panose="02000500000000020004" pitchFamily="2" charset="0"/>
              </a:rPr>
              <a:t>លីត្រ។តើទឹកផ្លែឈើសរុបមានប៉ុន្មានលីត្រ</a:t>
            </a:r>
            <a:r>
              <a:rPr lang="en-US" b="1" dirty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?</a:t>
            </a:r>
          </a:p>
          <a:p>
            <a:pPr algn="ctr"/>
            <a:endParaRPr lang="en-US" b="1" dirty="0">
              <a:solidFill>
                <a:schemeClr val="bg1"/>
              </a:solidFill>
              <a:latin typeface="SimSun" pitchFamily="2" charset="-122"/>
              <a:ea typeface="SimSun" pitchFamily="2" charset="-122"/>
            </a:endParaRPr>
          </a:p>
        </p:txBody>
      </p:sp>
      <p:graphicFrame>
        <p:nvGraphicFramePr>
          <p:cNvPr id="97" name="Table 9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983273"/>
              </p:ext>
            </p:extLst>
          </p:nvPr>
        </p:nvGraphicFramePr>
        <p:xfrm>
          <a:off x="1219200" y="2422327"/>
          <a:ext cx="2514600" cy="63939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500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imSun" pitchFamily="2" charset="-122"/>
                          <a:ea typeface="SimSun" pitchFamily="2" charset="-122"/>
                        </a:rPr>
                        <a:t>L</a:t>
                      </a:r>
                      <a:endParaRPr lang="en-US" sz="1400" b="0" dirty="0">
                        <a:solidFill>
                          <a:sysClr val="windowText" lastClr="000000"/>
                        </a:solidFill>
                        <a:latin typeface="SimSun" pitchFamily="2" charset="-122"/>
                        <a:ea typeface="SimSun" pitchFamily="2" charset="-122"/>
                      </a:endParaRPr>
                    </a:p>
                  </a:txBody>
                  <a:tcPr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SimSun" pitchFamily="2" charset="-122"/>
                          <a:ea typeface="SimSun" pitchFamily="2" charset="-122"/>
                        </a:rPr>
                        <a:t>2.2</a:t>
                      </a:r>
                      <a:endParaRPr lang="en-US" sz="1400" b="0" dirty="0">
                        <a:solidFill>
                          <a:sysClr val="windowText" lastClr="000000"/>
                        </a:solidFill>
                        <a:latin typeface="SimSun" pitchFamily="2" charset="-122"/>
                        <a:ea typeface="SimSun" pitchFamily="2" charset="-122"/>
                      </a:endParaRPr>
                    </a:p>
                  </a:txBody>
                  <a:tcPr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latin typeface="SimSun" pitchFamily="2" charset="-122"/>
                          <a:ea typeface="SimSun" pitchFamily="2" charset="-122"/>
                        </a:rPr>
                        <a:t>11</a:t>
                      </a:r>
                    </a:p>
                  </a:txBody>
                  <a:tcPr>
                    <a:solidFill>
                      <a:srgbClr val="99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59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SimSun" pitchFamily="2" charset="-122"/>
                          <a:ea typeface="SimSun" pitchFamily="2" charset="-122"/>
                        </a:rPr>
                        <a:t>Bottles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  <a:latin typeface="SimSun" pitchFamily="2" charset="-122"/>
                        <a:ea typeface="SimSun" pitchFamily="2" charset="-122"/>
                      </a:endParaRPr>
                    </a:p>
                  </a:txBody>
                  <a:tcPr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SimSun" pitchFamily="2" charset="-122"/>
                          <a:ea typeface="SimSun" pitchFamily="2" charset="-122"/>
                        </a:rPr>
                        <a:t>1</a:t>
                      </a:r>
                      <a:endParaRPr lang="en-US" sz="1400" b="0" dirty="0">
                        <a:solidFill>
                          <a:sysClr val="windowText" lastClr="000000"/>
                        </a:solidFill>
                        <a:latin typeface="SimSun" pitchFamily="2" charset="-122"/>
                        <a:ea typeface="SimSun" pitchFamily="2" charset="-122"/>
                      </a:endParaRPr>
                    </a:p>
                  </a:txBody>
                  <a:tcPr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SimSun" pitchFamily="2" charset="-122"/>
                          <a:ea typeface="SimSun" pitchFamily="2" charset="-122"/>
                        </a:rPr>
                        <a:t>5</a:t>
                      </a:r>
                      <a:endParaRPr lang="en-US" sz="1400" b="0" dirty="0">
                        <a:solidFill>
                          <a:sysClr val="windowText" lastClr="000000"/>
                        </a:solidFill>
                        <a:latin typeface="SimSun" pitchFamily="2" charset="-122"/>
                        <a:ea typeface="SimSun" pitchFamily="2" charset="-122"/>
                      </a:endParaRPr>
                    </a:p>
                  </a:txBody>
                  <a:tcPr>
                    <a:solidFill>
                      <a:srgbClr val="99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3" name="TextBox 102"/>
          <p:cNvSpPr txBox="1"/>
          <p:nvPr/>
        </p:nvSpPr>
        <p:spPr>
          <a:xfrm>
            <a:off x="4114800" y="2876550"/>
            <a:ext cx="38862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m-KH" sz="1400" b="1" dirty="0">
                <a:solidFill>
                  <a:srgbClr val="002060"/>
                </a:solidFill>
                <a:latin typeface="Khmer OS Battambang" panose="02000500000000020004" pitchFamily="2" charset="0"/>
                <a:ea typeface="SimSun" pitchFamily="2" charset="-122"/>
                <a:cs typeface="Khmer OS Battambang" panose="02000500000000020004" pitchFamily="2" charset="0"/>
              </a:rPr>
              <a:t>យើងអាចរកចំនួនទឹកផ្លែឈើសរុបគឺ</a:t>
            </a:r>
          </a:p>
          <a:p>
            <a:pPr algn="ctr">
              <a:lnSpc>
                <a:spcPct val="150000"/>
              </a:lnSpc>
            </a:pPr>
            <a:r>
              <a:rPr lang="km-KH" sz="1400" b="1" dirty="0">
                <a:solidFill>
                  <a:srgbClr val="002060"/>
                </a:solidFill>
                <a:latin typeface="Khmer OS Battambang" panose="02000500000000020004" pitchFamily="2" charset="0"/>
                <a:ea typeface="SimSun" pitchFamily="2" charset="-122"/>
                <a:cs typeface="Khmer OS Battambang" panose="02000500000000020004" pitchFamily="2" charset="0"/>
              </a:rPr>
              <a:t>បរិមាណទឹកផ្លែឈើ </a:t>
            </a:r>
            <a:r>
              <a:rPr lang="en-US" b="1" dirty="0">
                <a:solidFill>
                  <a:srgbClr val="002060"/>
                </a:solidFill>
                <a:latin typeface="Khmer OS Battambang" panose="02000500000000020004" pitchFamily="2" charset="0"/>
                <a:ea typeface="SimSun" pitchFamily="2" charset="-122"/>
                <a:cs typeface="Khmer OS Battambang" panose="02000500000000020004" pitchFamily="2" charset="0"/>
              </a:rPr>
              <a:t>x</a:t>
            </a:r>
            <a:r>
              <a:rPr lang="km-KH" b="1" dirty="0">
                <a:solidFill>
                  <a:srgbClr val="002060"/>
                </a:solidFill>
                <a:latin typeface="Khmer OS Battambang" panose="02000500000000020004" pitchFamily="2" charset="0"/>
                <a:ea typeface="SimSun" pitchFamily="2" charset="-122"/>
                <a:cs typeface="Khmer OS Battambang" panose="02000500000000020004" pitchFamily="2" charset="0"/>
              </a:rPr>
              <a:t> </a:t>
            </a:r>
            <a:r>
              <a:rPr lang="km-KH" sz="1400" b="1" dirty="0">
                <a:solidFill>
                  <a:srgbClr val="002060"/>
                </a:solidFill>
                <a:latin typeface="Khmer OS Battambang" panose="02000500000000020004" pitchFamily="2" charset="0"/>
                <a:ea typeface="SimSun" pitchFamily="2" charset="-122"/>
                <a:cs typeface="Khmer OS Battambang" panose="02000500000000020004" pitchFamily="2" charset="0"/>
              </a:rPr>
              <a:t>ចំនួនដប</a:t>
            </a:r>
            <a:endParaRPr lang="en-US" sz="1400" b="1" dirty="0">
              <a:solidFill>
                <a:srgbClr val="002060"/>
              </a:solidFill>
              <a:latin typeface="Khmer OS Battambang" panose="02000500000000020004" pitchFamily="2" charset="0"/>
              <a:ea typeface="SimSun" pitchFamily="2" charset="-122"/>
              <a:cs typeface="Khmer OS Battambang" panose="02000500000000020004" pitchFamily="2" charset="0"/>
            </a:endParaRPr>
          </a:p>
          <a:p>
            <a:pPr algn="ctr"/>
            <a:endParaRPr lang="en-US" sz="1400" b="1" dirty="0">
              <a:solidFill>
                <a:srgbClr val="002060"/>
              </a:solidFill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2286000" y="173355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x 5</a:t>
            </a:r>
            <a:endParaRPr lang="en-US" sz="1400" dirty="0">
              <a:solidFill>
                <a:srgbClr val="002060"/>
              </a:solidFill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113" name="Curved Up Arrow 112"/>
          <p:cNvSpPr/>
          <p:nvPr/>
        </p:nvSpPr>
        <p:spPr>
          <a:xfrm>
            <a:off x="2514600" y="3108127"/>
            <a:ext cx="914400" cy="304800"/>
          </a:xfrm>
          <a:prstGeom prst="curvedUpArrow">
            <a:avLst>
              <a:gd name="adj1" fmla="val 25000"/>
              <a:gd name="adj2" fmla="val 36097"/>
              <a:gd name="adj3" fmla="val 25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114" name="Curved Down Arrow 113"/>
          <p:cNvSpPr/>
          <p:nvPr/>
        </p:nvSpPr>
        <p:spPr>
          <a:xfrm>
            <a:off x="2438400" y="2041327"/>
            <a:ext cx="990600" cy="304800"/>
          </a:xfrm>
          <a:prstGeom prst="curvedDownArrow">
            <a:avLst>
              <a:gd name="adj1" fmla="val 25000"/>
              <a:gd name="adj2" fmla="val 70855"/>
              <a:gd name="adj3" fmla="val 25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2286000" y="3412927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x 5</a:t>
            </a:r>
            <a:endParaRPr lang="en-US" sz="1400" dirty="0">
              <a:solidFill>
                <a:srgbClr val="002060"/>
              </a:solidFill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4953000" y="3650218"/>
            <a:ext cx="213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2.2 x 5 = 11 L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2971800" y="4211419"/>
            <a:ext cx="472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b="1" dirty="0">
                <a:solidFill>
                  <a:schemeClr val="bg1"/>
                </a:solidFill>
                <a:latin typeface="Khmer OS Battambang" panose="02000500000000020004" pitchFamily="2" charset="0"/>
                <a:ea typeface="SimSun" pitchFamily="2" charset="-122"/>
                <a:cs typeface="Khmer OS Battambang" panose="02000500000000020004" pitchFamily="2" charset="0"/>
              </a:rPr>
              <a:t>ដូចនេះ  ទឹកផ្លែឈើសរុបមាន</a:t>
            </a:r>
            <a:r>
              <a:rPr lang="en-US" b="1" dirty="0">
                <a:solidFill>
                  <a:schemeClr val="bg1"/>
                </a:solidFill>
                <a:latin typeface="Khmer OS Battambang" panose="02000500000000020004" pitchFamily="2" charset="0"/>
                <a:ea typeface="SimSun" pitchFamily="2" charset="-122"/>
                <a:cs typeface="Khmer OS Battambang" panose="02000500000000020004" pitchFamily="2" charset="0"/>
              </a:rPr>
              <a:t>11</a:t>
            </a:r>
            <a:r>
              <a:rPr lang="km-KH" b="1" dirty="0">
                <a:solidFill>
                  <a:schemeClr val="bg1"/>
                </a:solidFill>
                <a:latin typeface="Khmer OS Battambang" panose="02000500000000020004" pitchFamily="2" charset="0"/>
                <a:ea typeface="SimSun" pitchFamily="2" charset="-122"/>
                <a:cs typeface="Khmer OS Battambang" panose="02000500000000020004" pitchFamily="2" charset="0"/>
              </a:rPr>
              <a:t>លីត្រក្នុង</a:t>
            </a:r>
            <a:r>
              <a:rPr lang="en-US" b="1" dirty="0">
                <a:solidFill>
                  <a:schemeClr val="bg1"/>
                </a:solidFill>
                <a:latin typeface="Khmer OS Battambang" panose="02000500000000020004" pitchFamily="2" charset="0"/>
                <a:ea typeface="SimSun" pitchFamily="2" charset="-122"/>
                <a:cs typeface="Khmer OS Battambang" panose="02000500000000020004" pitchFamily="2" charset="0"/>
              </a:rPr>
              <a:t>5</a:t>
            </a:r>
            <a:r>
              <a:rPr lang="km-KH" b="1" dirty="0">
                <a:solidFill>
                  <a:schemeClr val="bg1"/>
                </a:solidFill>
                <a:latin typeface="Khmer OS Battambang" panose="02000500000000020004" pitchFamily="2" charset="0"/>
                <a:ea typeface="SimSun" pitchFamily="2" charset="-122"/>
                <a:cs typeface="Khmer OS Battambang" panose="02000500000000020004" pitchFamily="2" charset="0"/>
              </a:rPr>
              <a:t>ដប</a:t>
            </a:r>
            <a:endParaRPr lang="en-US" b="1" dirty="0">
              <a:solidFill>
                <a:schemeClr val="bg1"/>
              </a:solidFill>
              <a:latin typeface="Khmer OS Battambang" panose="02000500000000020004" pitchFamily="2" charset="0"/>
              <a:ea typeface="SimSun" pitchFamily="2" charset="-122"/>
              <a:cs typeface="Khmer OS Battambang" panose="02000500000000020004" pitchFamily="2" charset="0"/>
            </a:endParaRPr>
          </a:p>
          <a:p>
            <a:pPr algn="ctr"/>
            <a:endParaRPr lang="en-US" b="1" dirty="0">
              <a:solidFill>
                <a:schemeClr val="bg1"/>
              </a:solidFill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6477000" y="1422796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4.4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6934200" y="1422796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6.6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7391400" y="1422796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8.8</a:t>
            </a:r>
          </a:p>
        </p:txBody>
      </p:sp>
      <p:grpSp>
        <p:nvGrpSpPr>
          <p:cNvPr id="168" name="Group 167"/>
          <p:cNvGrpSpPr/>
          <p:nvPr/>
        </p:nvGrpSpPr>
        <p:grpSpPr>
          <a:xfrm>
            <a:off x="4173912" y="1428750"/>
            <a:ext cx="4055688" cy="1148954"/>
            <a:chOff x="4173912" y="1428750"/>
            <a:chExt cx="4055688" cy="1148954"/>
          </a:xfrm>
        </p:grpSpPr>
        <p:grpSp>
          <p:nvGrpSpPr>
            <p:cNvPr id="145" name="Group 146"/>
            <p:cNvGrpSpPr/>
            <p:nvPr/>
          </p:nvGrpSpPr>
          <p:grpSpPr>
            <a:xfrm>
              <a:off x="4173912" y="1428750"/>
              <a:ext cx="4055688" cy="1148954"/>
              <a:chOff x="4173912" y="1422796"/>
              <a:chExt cx="4055688" cy="1148954"/>
            </a:xfrm>
          </p:grpSpPr>
          <p:cxnSp>
            <p:nvCxnSpPr>
              <p:cNvPr id="146" name="Straight Connector 145"/>
              <p:cNvCxnSpPr/>
              <p:nvPr/>
            </p:nvCxnSpPr>
            <p:spPr>
              <a:xfrm flipV="1">
                <a:off x="5791994" y="2260996"/>
                <a:ext cx="2361406" cy="2977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47" name="Group 145"/>
              <p:cNvGrpSpPr/>
              <p:nvPr/>
            </p:nvGrpSpPr>
            <p:grpSpPr>
              <a:xfrm>
                <a:off x="4173912" y="1422796"/>
                <a:ext cx="4055688" cy="1148954"/>
                <a:chOff x="4173912" y="1422796"/>
                <a:chExt cx="4055688" cy="1148954"/>
              </a:xfrm>
            </p:grpSpPr>
            <p:sp>
              <p:nvSpPr>
                <p:cNvPr id="148" name="Rectangle 147"/>
                <p:cNvSpPr/>
                <p:nvPr/>
              </p:nvSpPr>
              <p:spPr>
                <a:xfrm>
                  <a:off x="5791994" y="1730573"/>
                  <a:ext cx="2285206" cy="228600"/>
                </a:xfrm>
                <a:prstGeom prst="rect">
                  <a:avLst/>
                </a:prstGeom>
                <a:solidFill>
                  <a:srgbClr val="CC9900"/>
                </a:solidFill>
                <a:ln w="31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49" name="Straight Connector 148"/>
                <p:cNvCxnSpPr/>
                <p:nvPr/>
              </p:nvCxnSpPr>
              <p:spPr>
                <a:xfrm rot="5400000">
                  <a:off x="5639594" y="2111573"/>
                  <a:ext cx="304800" cy="1588"/>
                </a:xfrm>
                <a:prstGeom prst="line">
                  <a:avLst/>
                </a:prstGeom>
                <a:ln w="6350">
                  <a:solidFill>
                    <a:schemeClr val="bg1"/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0" name="Straight Connector 149"/>
                <p:cNvCxnSpPr/>
                <p:nvPr/>
              </p:nvCxnSpPr>
              <p:spPr>
                <a:xfrm rot="5400000">
                  <a:off x="6096794" y="2110779"/>
                  <a:ext cx="304800" cy="1588"/>
                </a:xfrm>
                <a:prstGeom prst="line">
                  <a:avLst/>
                </a:prstGeom>
                <a:ln w="6350">
                  <a:solidFill>
                    <a:schemeClr val="bg1"/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1" name="Straight Connector 150"/>
                <p:cNvCxnSpPr/>
                <p:nvPr/>
              </p:nvCxnSpPr>
              <p:spPr>
                <a:xfrm rot="5400000">
                  <a:off x="6553994" y="2110779"/>
                  <a:ext cx="304800" cy="1588"/>
                </a:xfrm>
                <a:prstGeom prst="line">
                  <a:avLst/>
                </a:prstGeom>
                <a:ln w="6350">
                  <a:solidFill>
                    <a:schemeClr val="bg1"/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2" name="Straight Connector 151"/>
                <p:cNvCxnSpPr/>
                <p:nvPr/>
              </p:nvCxnSpPr>
              <p:spPr>
                <a:xfrm rot="5400000">
                  <a:off x="7011194" y="2110779"/>
                  <a:ext cx="304800" cy="1588"/>
                </a:xfrm>
                <a:prstGeom prst="line">
                  <a:avLst/>
                </a:prstGeom>
                <a:ln w="6350">
                  <a:solidFill>
                    <a:schemeClr val="bg1"/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" name="Straight Connector 152"/>
                <p:cNvCxnSpPr/>
                <p:nvPr/>
              </p:nvCxnSpPr>
              <p:spPr>
                <a:xfrm rot="5400000">
                  <a:off x="7468394" y="2110779"/>
                  <a:ext cx="304800" cy="1588"/>
                </a:xfrm>
                <a:prstGeom prst="line">
                  <a:avLst/>
                </a:prstGeom>
                <a:ln w="6350">
                  <a:solidFill>
                    <a:schemeClr val="bg1"/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Straight Connector 153"/>
                <p:cNvCxnSpPr/>
                <p:nvPr/>
              </p:nvCxnSpPr>
              <p:spPr>
                <a:xfrm rot="5400000">
                  <a:off x="6134894" y="1844079"/>
                  <a:ext cx="228600" cy="1588"/>
                </a:xfrm>
                <a:prstGeom prst="line">
                  <a:avLst/>
                </a:prstGeom>
                <a:ln w="6350">
                  <a:solidFill>
                    <a:schemeClr val="bg1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Straight Connector 154"/>
                <p:cNvCxnSpPr/>
                <p:nvPr/>
              </p:nvCxnSpPr>
              <p:spPr>
                <a:xfrm rot="5400000">
                  <a:off x="6592094" y="1844079"/>
                  <a:ext cx="228600" cy="1588"/>
                </a:xfrm>
                <a:prstGeom prst="line">
                  <a:avLst/>
                </a:prstGeom>
                <a:ln w="6350">
                  <a:solidFill>
                    <a:schemeClr val="bg1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Straight Connector 155"/>
                <p:cNvCxnSpPr/>
                <p:nvPr/>
              </p:nvCxnSpPr>
              <p:spPr>
                <a:xfrm rot="5400000">
                  <a:off x="7049294" y="1844079"/>
                  <a:ext cx="228600" cy="1588"/>
                </a:xfrm>
                <a:prstGeom prst="line">
                  <a:avLst/>
                </a:prstGeom>
                <a:ln w="6350">
                  <a:solidFill>
                    <a:schemeClr val="bg1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7" name="TextBox 156"/>
                <p:cNvSpPr txBox="1"/>
                <p:nvPr/>
              </p:nvSpPr>
              <p:spPr>
                <a:xfrm>
                  <a:off x="5638800" y="2263973"/>
                  <a:ext cx="3810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  <a:latin typeface="SimSun" pitchFamily="2" charset="-122"/>
                      <a:ea typeface="SimSun" pitchFamily="2" charset="-122"/>
                    </a:rPr>
                    <a:t>0</a:t>
                  </a:r>
                  <a:endParaRPr lang="en-US" sz="1400" dirty="0">
                    <a:solidFill>
                      <a:srgbClr val="002060"/>
                    </a:solidFill>
                    <a:latin typeface="SimSun" pitchFamily="2" charset="-122"/>
                    <a:ea typeface="SimSun" pitchFamily="2" charset="-122"/>
                  </a:endParaRPr>
                </a:p>
              </p:txBody>
            </p:sp>
            <p:sp>
              <p:nvSpPr>
                <p:cNvPr id="158" name="TextBox 157"/>
                <p:cNvSpPr txBox="1"/>
                <p:nvPr/>
              </p:nvSpPr>
              <p:spPr>
                <a:xfrm>
                  <a:off x="5638800" y="1422796"/>
                  <a:ext cx="3810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  <a:latin typeface="SimSun" pitchFamily="2" charset="-122"/>
                      <a:ea typeface="SimSun" pitchFamily="2" charset="-122"/>
                    </a:rPr>
                    <a:t>0</a:t>
                  </a:r>
                  <a:endParaRPr lang="en-US" sz="1400" dirty="0">
                    <a:solidFill>
                      <a:srgbClr val="002060"/>
                    </a:solidFill>
                    <a:latin typeface="SimSun" pitchFamily="2" charset="-122"/>
                    <a:ea typeface="SimSun" pitchFamily="2" charset="-122"/>
                  </a:endParaRPr>
                </a:p>
              </p:txBody>
            </p:sp>
            <p:sp>
              <p:nvSpPr>
                <p:cNvPr id="159" name="TextBox 158"/>
                <p:cNvSpPr txBox="1"/>
                <p:nvPr/>
              </p:nvSpPr>
              <p:spPr>
                <a:xfrm>
                  <a:off x="6096000" y="2263973"/>
                  <a:ext cx="3810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  <a:latin typeface="SimSun" pitchFamily="2" charset="-122"/>
                      <a:ea typeface="SimSun" pitchFamily="2" charset="-122"/>
                    </a:rPr>
                    <a:t>1</a:t>
                  </a:r>
                  <a:endParaRPr lang="en-US" sz="1400" dirty="0">
                    <a:solidFill>
                      <a:srgbClr val="002060"/>
                    </a:solidFill>
                    <a:latin typeface="SimSun" pitchFamily="2" charset="-122"/>
                    <a:ea typeface="SimSun" pitchFamily="2" charset="-122"/>
                  </a:endParaRPr>
                </a:p>
              </p:txBody>
            </p:sp>
            <p:sp>
              <p:nvSpPr>
                <p:cNvPr id="160" name="TextBox 159"/>
                <p:cNvSpPr txBox="1"/>
                <p:nvPr/>
              </p:nvSpPr>
              <p:spPr>
                <a:xfrm>
                  <a:off x="6553200" y="2263973"/>
                  <a:ext cx="3810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  <a:latin typeface="SimSun" pitchFamily="2" charset="-122"/>
                      <a:ea typeface="SimSun" pitchFamily="2" charset="-122"/>
                    </a:rPr>
                    <a:t>2</a:t>
                  </a:r>
                  <a:endParaRPr lang="en-US" sz="1400" dirty="0">
                    <a:solidFill>
                      <a:srgbClr val="002060"/>
                    </a:solidFill>
                    <a:latin typeface="SimSun" pitchFamily="2" charset="-122"/>
                    <a:ea typeface="SimSun" pitchFamily="2" charset="-122"/>
                  </a:endParaRPr>
                </a:p>
              </p:txBody>
            </p:sp>
            <p:sp>
              <p:nvSpPr>
                <p:cNvPr id="161" name="TextBox 160"/>
                <p:cNvSpPr txBox="1"/>
                <p:nvPr/>
              </p:nvSpPr>
              <p:spPr>
                <a:xfrm>
                  <a:off x="6934200" y="2263973"/>
                  <a:ext cx="3810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  <a:latin typeface="SimSun" pitchFamily="2" charset="-122"/>
                      <a:ea typeface="SimSun" pitchFamily="2" charset="-122"/>
                    </a:rPr>
                    <a:t>3</a:t>
                  </a:r>
                  <a:endParaRPr lang="en-US" sz="1400" dirty="0">
                    <a:solidFill>
                      <a:srgbClr val="002060"/>
                    </a:solidFill>
                    <a:latin typeface="SimSun" pitchFamily="2" charset="-122"/>
                    <a:ea typeface="SimSun" pitchFamily="2" charset="-122"/>
                  </a:endParaRPr>
                </a:p>
              </p:txBody>
            </p:sp>
            <p:sp>
              <p:nvSpPr>
                <p:cNvPr id="162" name="TextBox 161"/>
                <p:cNvSpPr txBox="1"/>
                <p:nvPr/>
              </p:nvSpPr>
              <p:spPr>
                <a:xfrm>
                  <a:off x="7391400" y="2263973"/>
                  <a:ext cx="3810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  <a:latin typeface="SimSun" pitchFamily="2" charset="-122"/>
                      <a:ea typeface="SimSun" pitchFamily="2" charset="-122"/>
                    </a:rPr>
                    <a:t>4</a:t>
                  </a:r>
                  <a:endParaRPr lang="en-US" sz="1400" dirty="0">
                    <a:solidFill>
                      <a:srgbClr val="002060"/>
                    </a:solidFill>
                    <a:latin typeface="SimSun" pitchFamily="2" charset="-122"/>
                    <a:ea typeface="SimSun" pitchFamily="2" charset="-122"/>
                  </a:endParaRPr>
                </a:p>
              </p:txBody>
            </p:sp>
            <p:sp>
              <p:nvSpPr>
                <p:cNvPr id="163" name="TextBox 162"/>
                <p:cNvSpPr txBox="1"/>
                <p:nvPr/>
              </p:nvSpPr>
              <p:spPr>
                <a:xfrm>
                  <a:off x="6019800" y="1422796"/>
                  <a:ext cx="5334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  <a:latin typeface="SimSun" pitchFamily="2" charset="-122"/>
                      <a:ea typeface="SimSun" pitchFamily="2" charset="-122"/>
                    </a:rPr>
                    <a:t>2.2</a:t>
                  </a:r>
                  <a:endParaRPr lang="en-US" sz="1400" dirty="0">
                    <a:solidFill>
                      <a:srgbClr val="002060"/>
                    </a:solidFill>
                    <a:latin typeface="SimSun" pitchFamily="2" charset="-122"/>
                    <a:ea typeface="SimSun" pitchFamily="2" charset="-122"/>
                  </a:endParaRPr>
                </a:p>
              </p:txBody>
            </p:sp>
            <p:sp>
              <p:nvSpPr>
                <p:cNvPr id="164" name="TextBox 163"/>
                <p:cNvSpPr txBox="1"/>
                <p:nvPr/>
              </p:nvSpPr>
              <p:spPr>
                <a:xfrm>
                  <a:off x="4267200" y="1498996"/>
                  <a:ext cx="13716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km-KH" sz="1200" b="1" dirty="0">
                      <a:solidFill>
                        <a:schemeClr val="bg1"/>
                      </a:solidFill>
                      <a:latin typeface="Khmer OS Battambang" panose="02000500000000020004" pitchFamily="2" charset="0"/>
                      <a:ea typeface="SimSun" pitchFamily="2" charset="-122"/>
                      <a:cs typeface="Khmer OS Battambang" panose="02000500000000020004" pitchFamily="2" charset="0"/>
                    </a:rPr>
                    <a:t>បរិមាណទឹកផ្លែឈើ</a:t>
                  </a:r>
                  <a:endParaRPr lang="en-US" sz="1200" b="1" dirty="0">
                    <a:solidFill>
                      <a:schemeClr val="bg1"/>
                    </a:solidFill>
                    <a:latin typeface="Khmer OS Battambang" panose="02000500000000020004" pitchFamily="2" charset="0"/>
                    <a:ea typeface="SimSun" pitchFamily="2" charset="-122"/>
                    <a:cs typeface="Khmer OS Battambang" panose="02000500000000020004" pitchFamily="2" charset="0"/>
                  </a:endParaRPr>
                </a:p>
                <a:p>
                  <a:pPr algn="ctr"/>
                  <a:endParaRPr lang="en-US" sz="1200" b="1" dirty="0">
                    <a:solidFill>
                      <a:schemeClr val="bg1"/>
                    </a:solidFill>
                    <a:latin typeface="SimSun" pitchFamily="2" charset="-122"/>
                    <a:ea typeface="SimSun" pitchFamily="2" charset="-122"/>
                  </a:endParaRPr>
                </a:p>
              </p:txBody>
            </p:sp>
            <p:sp>
              <p:nvSpPr>
                <p:cNvPr id="165" name="TextBox 164"/>
                <p:cNvSpPr txBox="1"/>
                <p:nvPr/>
              </p:nvSpPr>
              <p:spPr>
                <a:xfrm>
                  <a:off x="4173912" y="2107703"/>
                  <a:ext cx="13716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km-KH" sz="1200" b="1" dirty="0">
                      <a:solidFill>
                        <a:schemeClr val="bg1"/>
                      </a:solidFill>
                      <a:latin typeface="Khmer OS Battambang" panose="02000500000000020004" pitchFamily="2" charset="0"/>
                      <a:ea typeface="SimSun" pitchFamily="2" charset="-122"/>
                      <a:cs typeface="Khmer OS Battambang" panose="02000500000000020004" pitchFamily="2" charset="0"/>
                    </a:rPr>
                    <a:t>ចំនួនដបទឹក</a:t>
                  </a:r>
                  <a:endParaRPr lang="en-US" sz="1200" b="1" dirty="0">
                    <a:solidFill>
                      <a:schemeClr val="bg1"/>
                    </a:solidFill>
                    <a:latin typeface="Khmer OS Battambang" panose="02000500000000020004" pitchFamily="2" charset="0"/>
                    <a:ea typeface="SimSun" pitchFamily="2" charset="-122"/>
                    <a:cs typeface="Khmer OS Battambang" panose="02000500000000020004" pitchFamily="2" charset="0"/>
                  </a:endParaRPr>
                </a:p>
                <a:p>
                  <a:pPr algn="ctr"/>
                  <a:endParaRPr lang="en-US" sz="1200" b="1" dirty="0">
                    <a:solidFill>
                      <a:schemeClr val="bg1"/>
                    </a:solidFill>
                    <a:latin typeface="SimSun" pitchFamily="2" charset="-122"/>
                    <a:ea typeface="SimSun" pitchFamily="2" charset="-122"/>
                  </a:endParaRPr>
                </a:p>
              </p:txBody>
            </p:sp>
            <p:cxnSp>
              <p:nvCxnSpPr>
                <p:cNvPr id="166" name="Straight Connector 165"/>
                <p:cNvCxnSpPr/>
                <p:nvPr/>
              </p:nvCxnSpPr>
              <p:spPr>
                <a:xfrm rot="5400000">
                  <a:off x="7925594" y="2107802"/>
                  <a:ext cx="304800" cy="1588"/>
                </a:xfrm>
                <a:prstGeom prst="line">
                  <a:avLst/>
                </a:prstGeom>
                <a:ln w="6350">
                  <a:solidFill>
                    <a:schemeClr val="bg1"/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0" name="TextBox 169"/>
                <p:cNvSpPr txBox="1"/>
                <p:nvPr/>
              </p:nvSpPr>
              <p:spPr>
                <a:xfrm>
                  <a:off x="7848600" y="2260996"/>
                  <a:ext cx="3810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  <a:latin typeface="SimSun" pitchFamily="2" charset="-122"/>
                      <a:ea typeface="SimSun" pitchFamily="2" charset="-122"/>
                    </a:rPr>
                    <a:t>5</a:t>
                  </a:r>
                  <a:endParaRPr lang="en-US" sz="1400" dirty="0">
                    <a:solidFill>
                      <a:srgbClr val="002060"/>
                    </a:solidFill>
                    <a:latin typeface="SimSun" pitchFamily="2" charset="-122"/>
                    <a:ea typeface="SimSun" pitchFamily="2" charset="-122"/>
                  </a:endParaRPr>
                </a:p>
              </p:txBody>
            </p:sp>
          </p:grpSp>
        </p:grpSp>
        <p:cxnSp>
          <p:nvCxnSpPr>
            <p:cNvPr id="167" name="Straight Connector 166"/>
            <p:cNvCxnSpPr/>
            <p:nvPr/>
          </p:nvCxnSpPr>
          <p:spPr>
            <a:xfrm rot="5400000">
              <a:off x="7506494" y="1847056"/>
              <a:ext cx="228600" cy="1588"/>
            </a:xfrm>
            <a:prstGeom prst="line">
              <a:avLst/>
            </a:prstGeom>
            <a:ln w="6350">
              <a:solidFill>
                <a:schemeClr val="bg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9" name="TextBox 168"/>
          <p:cNvSpPr txBox="1"/>
          <p:nvPr/>
        </p:nvSpPr>
        <p:spPr>
          <a:xfrm>
            <a:off x="7772400" y="1428750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11</a:t>
            </a:r>
          </a:p>
        </p:txBody>
      </p:sp>
      <p:pic>
        <p:nvPicPr>
          <p:cNvPr id="2050" name="Picture 2" descr="ぴょこの評価スタンプ「英語」 | かわいいフリー素材集 いらすとや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333750"/>
            <a:ext cx="1295400" cy="1506279"/>
          </a:xfrm>
          <a:prstGeom prst="rect">
            <a:avLst/>
          </a:prstGeom>
          <a:noFill/>
        </p:spPr>
      </p:pic>
      <p:grpSp>
        <p:nvGrpSpPr>
          <p:cNvPr id="137" name="Group 136"/>
          <p:cNvGrpSpPr/>
          <p:nvPr/>
        </p:nvGrpSpPr>
        <p:grpSpPr>
          <a:xfrm>
            <a:off x="5486400" y="133350"/>
            <a:ext cx="2971800" cy="1066800"/>
            <a:chOff x="5486400" y="133350"/>
            <a:chExt cx="2971800" cy="1066800"/>
          </a:xfrm>
        </p:grpSpPr>
        <p:grpSp>
          <p:nvGrpSpPr>
            <p:cNvPr id="131" name="Group 130"/>
            <p:cNvGrpSpPr/>
            <p:nvPr/>
          </p:nvGrpSpPr>
          <p:grpSpPr>
            <a:xfrm>
              <a:off x="5486400" y="133350"/>
              <a:ext cx="2362200" cy="1066800"/>
              <a:chOff x="5486400" y="209550"/>
              <a:chExt cx="2362200" cy="1066800"/>
            </a:xfrm>
          </p:grpSpPr>
          <p:pic>
            <p:nvPicPr>
              <p:cNvPr id="132" name="Picture 2" descr="いろいろな空き瓶のイラスト | かわいいフリー素材集 いらすとや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486400" y="209550"/>
                <a:ext cx="533400" cy="1066800"/>
              </a:xfrm>
              <a:prstGeom prst="rect">
                <a:avLst/>
              </a:prstGeom>
              <a:noFill/>
            </p:spPr>
          </p:pic>
          <p:pic>
            <p:nvPicPr>
              <p:cNvPr id="133" name="Picture 2" descr="いろいろな空き瓶のイラスト | かわいいフリー素材集 いらすとや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6096000" y="209550"/>
                <a:ext cx="533400" cy="1066800"/>
              </a:xfrm>
              <a:prstGeom prst="rect">
                <a:avLst/>
              </a:prstGeom>
              <a:noFill/>
            </p:spPr>
          </p:pic>
          <p:pic>
            <p:nvPicPr>
              <p:cNvPr id="134" name="Picture 2" descr="いろいろな空き瓶のイラスト | かわいいフリー素材集 いらすとや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6705600" y="209550"/>
                <a:ext cx="533400" cy="1066800"/>
              </a:xfrm>
              <a:prstGeom prst="rect">
                <a:avLst/>
              </a:prstGeom>
              <a:noFill/>
            </p:spPr>
          </p:pic>
          <p:pic>
            <p:nvPicPr>
              <p:cNvPr id="135" name="Picture 2" descr="いろいろな空き瓶のイラスト | かわいいフリー素材集 いらすとや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7315200" y="209550"/>
                <a:ext cx="533400" cy="1066800"/>
              </a:xfrm>
              <a:prstGeom prst="rect">
                <a:avLst/>
              </a:prstGeom>
              <a:noFill/>
            </p:spPr>
          </p:pic>
        </p:grpSp>
        <p:pic>
          <p:nvPicPr>
            <p:cNvPr id="136" name="Picture 2" descr="いろいろな空き瓶のイラスト | かわいいフリー素材集 いらすとや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924800" y="133350"/>
              <a:ext cx="533400" cy="106680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/>
      <p:bldP spid="103" grpId="0"/>
      <p:bldP spid="110" grpId="0"/>
      <p:bldP spid="113" grpId="0" animBg="1"/>
      <p:bldP spid="114" grpId="0" animBg="1"/>
      <p:bldP spid="116" grpId="0"/>
      <p:bldP spid="120" grpId="0"/>
      <p:bldP spid="121" grpId="0"/>
      <p:bldP spid="140" grpId="0"/>
      <p:bldP spid="141" grpId="0"/>
      <p:bldP spid="142" grpId="0"/>
      <p:bldP spid="16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61ED4-BB59-482A-A651-DB6CE26816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020490"/>
            <a:ext cx="7772400" cy="1102519"/>
          </a:xfrm>
        </p:spPr>
        <p:txBody>
          <a:bodyPr>
            <a:normAutofit/>
          </a:bodyPr>
          <a:lstStyle/>
          <a:p>
            <a:r>
              <a:rPr lang="km-KH" sz="6600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សូមអរគុណ</a:t>
            </a:r>
            <a:endParaRPr lang="en-US" sz="6600" dirty="0">
              <a:latin typeface="Khmer OS Muol Light" panose="02000500000000020004" pitchFamily="2" charset="0"/>
              <a:cs typeface="Khmer OS Muol Light" panose="02000500000000020004" pitchFamily="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AD06EF2-7080-4DBC-8B41-CE537D1CC432}"/>
              </a:ext>
            </a:extLst>
          </p:cNvPr>
          <p:cNvSpPr txBox="1">
            <a:spLocks/>
          </p:cNvSpPr>
          <p:nvPr/>
        </p:nvSpPr>
        <p:spPr>
          <a:xfrm>
            <a:off x="669758" y="2114550"/>
            <a:ext cx="777240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m-KH" sz="6600" dirty="0">
                <a:solidFill>
                  <a:schemeClr val="bg1"/>
                </a:solidFill>
                <a:latin typeface="Khmer OS Muol Light" panose="02000500000000020004" pitchFamily="2" charset="0"/>
                <a:cs typeface="Khmer OS Muol Light" panose="02000500000000020004" pitchFamily="2" charset="0"/>
              </a:rPr>
              <a:t>សូមអរគុណ</a:t>
            </a:r>
            <a:endParaRPr lang="en-US" sz="6600" dirty="0">
              <a:solidFill>
                <a:schemeClr val="bg1"/>
              </a:solidFill>
              <a:latin typeface="Khmer OS Muol Light" panose="02000500000000020004" pitchFamily="2" charset="0"/>
              <a:cs typeface="Khmer OS Muol Light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724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290</Words>
  <Application>Microsoft Office PowerPoint</Application>
  <PresentationFormat>On-screen Show (16:9)</PresentationFormat>
  <Paragraphs>80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SimSun</vt:lpstr>
      <vt:lpstr>Arial</vt:lpstr>
      <vt:lpstr>Calibri</vt:lpstr>
      <vt:lpstr>Khmer OS Battambang</vt:lpstr>
      <vt:lpstr>Khmer OS Muol Light</vt:lpstr>
      <vt:lpstr>Office Theme</vt:lpstr>
      <vt:lpstr>PowerPoint Presentation</vt:lpstr>
      <vt:lpstr>PowerPoint Presentation</vt:lpstr>
      <vt:lpstr>PowerPoint Presentation</vt:lpstr>
      <vt:lpstr>PowerPoint Presentation</vt:lpstr>
      <vt:lpstr>សូមអរគុណ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jhomel</dc:creator>
  <cp:lastModifiedBy>USER</cp:lastModifiedBy>
  <cp:revision>22</cp:revision>
  <dcterms:created xsi:type="dcterms:W3CDTF">2022-09-22T10:17:05Z</dcterms:created>
  <dcterms:modified xsi:type="dcterms:W3CDTF">2023-01-14T13:23:32Z</dcterms:modified>
</cp:coreProperties>
</file>