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84" r:id="rId2"/>
    <p:sldId id="281" r:id="rId3"/>
    <p:sldId id="286" r:id="rId4"/>
    <p:sldId id="287" r:id="rId5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Khmer_Version" id="{B049CADE-45EC-4EE8-A2F1-2EC3342C3FBA}">
          <p14:sldIdLst>
            <p14:sldId id="284"/>
            <p14:sldId id="281"/>
            <p14:sldId id="286"/>
            <p14:sldId id="287"/>
          </p14:sldIdLst>
        </p14:section>
        <p14:section name="English_Version" id="{F64D7A0F-F7C6-4315-B743-58CFD8E275FE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22">
          <p15:clr>
            <a:srgbClr val="A4A3A4"/>
          </p15:clr>
        </p15:guide>
        <p15:guide id="2" pos="3856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2" d="100"/>
          <a:sy n="82" d="100"/>
        </p:scale>
        <p:origin x="672" y="72"/>
      </p:cViewPr>
      <p:guideLst>
        <p:guide orient="horz" pos="2122"/>
        <p:guide pos="3856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ly-arranged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-column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nd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997B5FA-0921-464F-AAE1-844C04324D75}" type="datetimeFigureOut">
              <a:rPr lang="zh-CN" altLang="en-US" smtClean="0"/>
              <a:t>2023/1/3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5CE74E-AB26-4998-AD42-012C4C1AD076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3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矩形 12"/>
          <p:cNvSpPr/>
          <p:nvPr/>
        </p:nvSpPr>
        <p:spPr>
          <a:xfrm>
            <a:off x="0" y="-1"/>
            <a:ext cx="12192000" cy="6834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6" name="矩形 5"/>
          <p:cNvSpPr/>
          <p:nvPr/>
        </p:nvSpPr>
        <p:spPr>
          <a:xfrm>
            <a:off x="201227" y="557697"/>
            <a:ext cx="11789545" cy="5743852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14" name="Group 13"/>
          <p:cNvGrpSpPr/>
          <p:nvPr/>
        </p:nvGrpSpPr>
        <p:grpSpPr>
          <a:xfrm>
            <a:off x="2854960" y="2435225"/>
            <a:ext cx="7129145" cy="2131060"/>
            <a:chOff x="4495" y="3592"/>
            <a:chExt cx="11227" cy="3356"/>
          </a:xfrm>
        </p:grpSpPr>
        <p:sp>
          <p:nvSpPr>
            <p:cNvPr id="7" name="矩形 6"/>
            <p:cNvSpPr/>
            <p:nvPr/>
          </p:nvSpPr>
          <p:spPr>
            <a:xfrm>
              <a:off x="4495" y="4864"/>
              <a:ext cx="11227" cy="2084"/>
            </a:xfrm>
            <a:prstGeom prst="rect">
              <a:avLst/>
            </a:prstGeom>
          </p:spPr>
          <p:txBody>
            <a:bodyPr wrap="square">
              <a:spAutoFit/>
            </a:bodyPr>
            <a:lstStyle>
              <a:defPPr>
                <a:defRPr lang="zh-CN"/>
              </a:defPPr>
              <a:lvl1pPr marL="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914400" rtl="0" eaLnBrk="1" latinLnBrk="0" hangingPunct="1">
                <a:defRPr sz="1800" kern="1200">
                  <a:solidFill>
                    <a:schemeClr val="tx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r>
                <a:rPr lang="km-KH" altLang="zh-CN" sz="8000" dirty="0">
                  <a:latin typeface="Khmer OS Battambang" panose="02000500000000020004" pitchFamily="2" charset="0"/>
                  <a:cs typeface="Khmer OS Battambang" panose="02000500000000020004" pitchFamily="2" charset="0"/>
                  <a:sym typeface="+mn-ea"/>
                </a:rPr>
                <a:t>ចំនួន </a:t>
              </a:r>
              <a:r>
                <a:rPr lang="km-KH" altLang="zh-CN" sz="8000" b="1" dirty="0">
                  <a:latin typeface="Khmer OS Battambang" panose="02000500000000020004" pitchFamily="2" charset="0"/>
                  <a:cs typeface="Khmer OS Battambang" panose="02000500000000020004" pitchFamily="2" charset="0"/>
                  <a:sym typeface="+mn-ea"/>
                </a:rPr>
                <a:t>ទសភាគ</a:t>
              </a:r>
              <a:endParaRPr lang="en-US" altLang="zh-CN" sz="8000" b="1" dirty="0">
                <a:latin typeface="Khmer OS Battambang" panose="02000500000000020004" pitchFamily="2" charset="0"/>
                <a:cs typeface="Khmer OS Battambang" panose="02000500000000020004" pitchFamily="2" charset="0"/>
                <a:sym typeface="+mn-ea"/>
              </a:endParaRPr>
            </a:p>
          </p:txBody>
        </p:sp>
        <p:grpSp>
          <p:nvGrpSpPr>
            <p:cNvPr id="5" name="Group 4"/>
            <p:cNvGrpSpPr/>
            <p:nvPr/>
          </p:nvGrpSpPr>
          <p:grpSpPr>
            <a:xfrm>
              <a:off x="6960" y="3592"/>
              <a:ext cx="5280" cy="1020"/>
              <a:chOff x="745" y="2867"/>
              <a:chExt cx="5280" cy="1020"/>
            </a:xfrm>
          </p:grpSpPr>
          <p:sp>
            <p:nvSpPr>
              <p:cNvPr id="12" name="矩形: 圆角 11"/>
              <p:cNvSpPr/>
              <p:nvPr/>
            </p:nvSpPr>
            <p:spPr>
              <a:xfrm>
                <a:off x="745" y="2867"/>
                <a:ext cx="5280" cy="1020"/>
              </a:xfrm>
              <a:prstGeom prst="roundRect">
                <a:avLst/>
              </a:prstGeom>
              <a:solidFill>
                <a:schemeClr val="accent4">
                  <a:lumMod val="60000"/>
                  <a:lumOff val="4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zh-CN" altLang="en-US"/>
              </a:p>
            </p:txBody>
          </p:sp>
          <p:sp>
            <p:nvSpPr>
              <p:cNvPr id="9" name="矩形 8"/>
              <p:cNvSpPr/>
              <p:nvPr/>
            </p:nvSpPr>
            <p:spPr>
              <a:xfrm>
                <a:off x="828" y="3119"/>
                <a:ext cx="4042" cy="727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 latinLnBrk="1"/>
                <a:r>
                  <a:rPr lang="km-KH" altLang="zh-CN" sz="2400" b="1" i="0" dirty="0">
                    <a:solidFill>
                      <a:srgbClr val="434343"/>
                    </a:solidFill>
                    <a:effectLst/>
                    <a:latin typeface="Khmer OS Battambang" panose="02000500000000020004" pitchFamily="2" charset="0"/>
                    <a:cs typeface="Khmer OS Battambang" panose="02000500000000020004" pitchFamily="2" charset="0"/>
                  </a:rPr>
                  <a:t>គណិតវិទ្យា ថ្នាក់ទី៤</a:t>
                </a:r>
                <a:endParaRPr lang="en-US" altLang="zh-CN" sz="2400" b="1" i="0" dirty="0">
                  <a:solidFill>
                    <a:srgbClr val="434343"/>
                  </a:solidFill>
                  <a:effectLst/>
                  <a:latin typeface="Khmer OS Battambang" panose="02000500000000020004" pitchFamily="2" charset="0"/>
                  <a:cs typeface="Khmer OS Battambang" panose="02000500000000020004" pitchFamily="2" charset="0"/>
                </a:endParaRPr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40914373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0"/>
            <a:ext cx="12192000" cy="6861175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67640" y="0"/>
            <a:ext cx="2306320" cy="1824355"/>
            <a:chOff x="4162202" y="470517"/>
            <a:chExt cx="4492767" cy="355394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70"/>
            <a:stretch>
              <a:fillRect/>
            </a:stretch>
          </p:blipFill>
          <p:spPr>
            <a:xfrm>
              <a:off x="4162202" y="470517"/>
              <a:ext cx="4492767" cy="3553946"/>
            </a:xfrm>
            <a:prstGeom prst="rect">
              <a:avLst/>
            </a:prstGeom>
          </p:spPr>
        </p:pic>
        <p:sp>
          <p:nvSpPr>
            <p:cNvPr id="8" name="椭圆 7"/>
            <p:cNvSpPr/>
            <p:nvPr/>
          </p:nvSpPr>
          <p:spPr>
            <a:xfrm>
              <a:off x="5024761" y="2274649"/>
              <a:ext cx="2713510" cy="9096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15"/>
          <p:cNvSpPr txBox="1"/>
          <p:nvPr/>
        </p:nvSpPr>
        <p:spPr>
          <a:xfrm>
            <a:off x="741045" y="727710"/>
            <a:ext cx="106426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汉仪良品线简" panose="00020600040101010101" pitchFamily="18" charset="-122"/>
                <a:cs typeface="Arial" panose="020B0604020202020204" pitchFamily="34" charset="0"/>
                <a:sym typeface="+mn-lt"/>
              </a:rPr>
              <a:t>1</a:t>
            </a:r>
            <a:endParaRPr lang="zh-CN" altLang="en-US" sz="4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" panose="020B0604020202020204" pitchFamily="34" charset="0"/>
              <a:ea typeface="汉仪良品线简" panose="00020600040101010101" pitchFamily="18" charset="-122"/>
              <a:cs typeface="Arial" panose="020B0604020202020204" pitchFamily="34" charset="0"/>
              <a:sym typeface="+mn-lt"/>
            </a:endParaRPr>
          </a:p>
        </p:txBody>
      </p:sp>
      <p:sp>
        <p:nvSpPr>
          <p:cNvPr id="2" name="矩形 8"/>
          <p:cNvSpPr/>
          <p:nvPr/>
        </p:nvSpPr>
        <p:spPr>
          <a:xfrm>
            <a:off x="2406015" y="610870"/>
            <a:ext cx="5815965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គុយទាវ </a:t>
            </a:r>
            <a:r>
              <a:rPr lang="en-US" altLang="en-US" sz="20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1.8 </a:t>
            </a:r>
            <a:r>
              <a:rPr lang="km-KH" altLang="en-US" sz="20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ក្រាម </a:t>
            </a: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ត្រូវ​បាន​បែង​ចែក​ជា​គុយទាវ​បី​កំប៉ុង​​ផ្សេង​គ្នា​។ តើគុយទាវមួយកំប៉ុងមានចំណុះប៉ុន្មាន?</a:t>
            </a:r>
            <a:endParaRPr lang="en-PH" altLang="en-US" sz="2000" i="0" dirty="0"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0" name="Picture 99"/>
          <p:cNvPicPr/>
          <p:nvPr/>
        </p:nvPicPr>
        <p:blipFill>
          <a:blip r:embed="rId3"/>
          <a:stretch>
            <a:fillRect/>
          </a:stretch>
        </p:blipFill>
        <p:spPr>
          <a:xfrm>
            <a:off x="8361680" y="362585"/>
            <a:ext cx="1831975" cy="1511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9204325" y="362585"/>
            <a:ext cx="1831975" cy="151130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0045065" y="362585"/>
            <a:ext cx="1831975" cy="15113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5"/>
          <p:cNvSpPr/>
          <p:nvPr/>
        </p:nvSpPr>
        <p:spPr>
          <a:xfrm>
            <a:off x="461645" y="2038985"/>
            <a:ext cx="11268075" cy="453263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8"/>
          <p:cNvSpPr/>
          <p:nvPr/>
        </p:nvSpPr>
        <p:spPr>
          <a:xfrm>
            <a:off x="2607310" y="2540000"/>
            <a:ext cx="33864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1.8 L ÷ 3 = </a:t>
            </a:r>
          </a:p>
        </p:txBody>
      </p:sp>
      <p:sp>
        <p:nvSpPr>
          <p:cNvPr id="12" name="矩形 8"/>
          <p:cNvSpPr/>
          <p:nvPr/>
        </p:nvSpPr>
        <p:spPr>
          <a:xfrm>
            <a:off x="944245" y="2658212"/>
            <a:ext cx="132334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កន្សោម</a:t>
            </a:r>
            <a:endParaRPr lang="en-US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</a:t>
            </a:r>
            <a:endParaRPr lang="en-PH" altLang="en-US" sz="1400" i="0" dirty="0"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3" name="矩形 8"/>
          <p:cNvSpPr/>
          <p:nvPr/>
        </p:nvSpPr>
        <p:spPr>
          <a:xfrm>
            <a:off x="2596515" y="4023360"/>
            <a:ext cx="33864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18 L </a:t>
            </a:r>
            <a:r>
              <a:rPr lang="en-PH" altLang="en-US" sz="4800" b="1" dirty="0">
                <a:effectLst/>
                <a:latin typeface="Arial" panose="020B0604020202020204" pitchFamily="34" charset="0"/>
                <a:sym typeface="+mn-ea"/>
              </a:rPr>
              <a:t>÷ 3 = </a:t>
            </a:r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" name="矩形 8"/>
          <p:cNvSpPr/>
          <p:nvPr/>
        </p:nvSpPr>
        <p:spPr>
          <a:xfrm>
            <a:off x="741045" y="4069715"/>
            <a:ext cx="1450975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i="0" dirty="0">
                <a:solidFill>
                  <a:schemeClr val="tx1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គុណ​តំណាង​ចែក​ជាមួយ </a:t>
            </a:r>
            <a:r>
              <a:rPr lang="en-US" altLang="en-US" sz="1400" i="0" dirty="0">
                <a:solidFill>
                  <a:schemeClr val="tx1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10</a:t>
            </a:r>
            <a:endParaRPr lang="en-PH" altLang="en-US" sz="1400" i="0" dirty="0"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5" name="矩形 8"/>
          <p:cNvSpPr/>
          <p:nvPr/>
        </p:nvSpPr>
        <p:spPr>
          <a:xfrm>
            <a:off x="741045" y="5233670"/>
            <a:ext cx="152654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i="0" dirty="0">
                <a:solidFill>
                  <a:schemeClr val="tx1"/>
                </a:solidFill>
                <a:effectLst/>
                <a:latin typeface="Khmer OS Battambang" panose="02000500000000020004" pitchFamily="2" charset="0"/>
                <a:cs typeface="Khmer OS Battambang" panose="02000500000000020004" pitchFamily="2" charset="0"/>
              </a:rPr>
              <a:t>រំកិលចំនុចក្បៀស​ទៅខាងធ្វេងមួយ</a:t>
            </a:r>
            <a:endParaRPr lang="en-PH" altLang="en-US" sz="1400" i="0" dirty="0"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7" name="矩形 8"/>
          <p:cNvSpPr/>
          <p:nvPr/>
        </p:nvSpPr>
        <p:spPr>
          <a:xfrm>
            <a:off x="2607310" y="5219065"/>
            <a:ext cx="33864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1.8 L ÷ 3 = </a:t>
            </a:r>
          </a:p>
        </p:txBody>
      </p:sp>
      <p:sp>
        <p:nvSpPr>
          <p:cNvPr id="18" name="矩形 8"/>
          <p:cNvSpPr/>
          <p:nvPr/>
        </p:nvSpPr>
        <p:spPr>
          <a:xfrm>
            <a:off x="5716905" y="2540000"/>
            <a:ext cx="6045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" name="矩形 8"/>
          <p:cNvSpPr/>
          <p:nvPr/>
        </p:nvSpPr>
        <p:spPr>
          <a:xfrm>
            <a:off x="5518150" y="4015105"/>
            <a:ext cx="6045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6</a:t>
            </a:r>
          </a:p>
        </p:txBody>
      </p:sp>
      <p:sp>
        <p:nvSpPr>
          <p:cNvPr id="20" name="矩形 8"/>
          <p:cNvSpPr/>
          <p:nvPr/>
        </p:nvSpPr>
        <p:spPr>
          <a:xfrm>
            <a:off x="5644515" y="5202555"/>
            <a:ext cx="1226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0.6</a:t>
            </a:r>
          </a:p>
        </p:txBody>
      </p:sp>
      <p:sp>
        <p:nvSpPr>
          <p:cNvPr id="22" name="矩形 8"/>
          <p:cNvSpPr/>
          <p:nvPr/>
        </p:nvSpPr>
        <p:spPr>
          <a:xfrm>
            <a:off x="7808595" y="5095875"/>
            <a:ext cx="3110230" cy="11541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2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កំប៉ុងនីមួយៗមានគុយទាវ 0.6 ក្រាម។</a:t>
            </a:r>
            <a:endParaRPr lang="en-PH" altLang="en-US" sz="2400" i="0" dirty="0">
              <a:solidFill>
                <a:schemeClr val="tx1"/>
              </a:solidFill>
              <a:effectLst/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8206740" y="2411730"/>
            <a:ext cx="2390140" cy="25647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矩形 8"/>
          <p:cNvSpPr/>
          <p:nvPr/>
        </p:nvSpPr>
        <p:spPr>
          <a:xfrm>
            <a:off x="2667635" y="3289300"/>
            <a:ext cx="365379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1400" b="1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ចំណាំ៖ </a:t>
            </a:r>
            <a:r>
              <a:rPr lang="km-KH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បើតំណាងចែក​ត្រូវ​គុណជាមួយនឹង​</a:t>
            </a:r>
            <a:r>
              <a:rPr lang="en-US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10</a:t>
            </a:r>
            <a:r>
              <a:rPr lang="km-KH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</a:p>
          <a:p>
            <a:pPr algn="just" latinLnBrk="1">
              <a:lnSpc>
                <a:spcPct val="150000"/>
              </a:lnSpc>
            </a:pPr>
            <a:r>
              <a:rPr lang="km-KH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នោះ​ផល​ចែកត្រូវគុណនឹង</a:t>
            </a:r>
            <a:r>
              <a:rPr lang="en-US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10 </a:t>
            </a:r>
            <a:r>
              <a:rPr lang="km-KH" altLang="en-US" sz="1400" i="1" dirty="0">
                <a:solidFill>
                  <a:schemeClr val="tx1"/>
                </a:solidFill>
                <a:effectLst/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ដែរ</a:t>
            </a:r>
            <a:endParaRPr lang="en-PH" altLang="en-US" sz="1400" i="1" dirty="0">
              <a:solidFill>
                <a:schemeClr val="tx1"/>
              </a:solidFill>
              <a:effectLst/>
              <a:highlight>
                <a:srgbClr val="FFFF00"/>
              </a:highlight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1960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0" grpId="0" animBg="1"/>
      <p:bldP spid="11" grpId="0"/>
      <p:bldP spid="12" grpId="0"/>
      <p:bldP spid="13" grpId="0"/>
      <p:bldP spid="14" grpId="0"/>
      <p:bldP spid="15" grpId="0"/>
      <p:bldP spid="17" grpId="0"/>
      <p:bldP spid="18" grpId="0"/>
      <p:bldP spid="19" grpId="0"/>
      <p:bldP spid="20" grpId="0"/>
      <p:bldP spid="22" grpId="0"/>
      <p:bldP spid="23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-1"/>
            <a:ext cx="12192000" cy="6834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67640" y="0"/>
            <a:ext cx="2306320" cy="1824355"/>
            <a:chOff x="4162202" y="470517"/>
            <a:chExt cx="4492767" cy="355394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70"/>
            <a:stretch>
              <a:fillRect/>
            </a:stretch>
          </p:blipFill>
          <p:spPr>
            <a:xfrm>
              <a:off x="4162202" y="470517"/>
              <a:ext cx="4492767" cy="3553946"/>
            </a:xfrm>
            <a:prstGeom prst="rect">
              <a:avLst/>
            </a:prstGeom>
          </p:spPr>
        </p:pic>
        <p:sp>
          <p:nvSpPr>
            <p:cNvPr id="8" name="椭圆 7"/>
            <p:cNvSpPr/>
            <p:nvPr/>
          </p:nvSpPr>
          <p:spPr>
            <a:xfrm>
              <a:off x="5024761" y="2274649"/>
              <a:ext cx="2713510" cy="9096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15"/>
          <p:cNvSpPr txBox="1"/>
          <p:nvPr/>
        </p:nvSpPr>
        <p:spPr>
          <a:xfrm>
            <a:off x="741045" y="727710"/>
            <a:ext cx="106426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汉仪良品线简" panose="00020600040101010101" pitchFamily="18" charset="-122"/>
                <a:cs typeface="Arial" panose="020B0604020202020204" pitchFamily="34" charset="0"/>
                <a:sym typeface="+mn-lt"/>
              </a:rPr>
              <a:t>2</a:t>
            </a:r>
          </a:p>
        </p:txBody>
      </p:sp>
      <p:pic>
        <p:nvPicPr>
          <p:cNvPr id="103" name="Picture 102"/>
          <p:cNvPicPr/>
          <p:nvPr/>
        </p:nvPicPr>
        <p:blipFill>
          <a:blip r:embed="rId3"/>
          <a:stretch>
            <a:fillRect/>
          </a:stretch>
        </p:blipFill>
        <p:spPr>
          <a:xfrm>
            <a:off x="8566150" y="449898"/>
            <a:ext cx="1428750" cy="1419225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104" name="Picture 103"/>
          <p:cNvPicPr/>
          <p:nvPr/>
        </p:nvPicPr>
        <p:blipFill>
          <a:blip r:embed="rId4"/>
          <a:stretch>
            <a:fillRect/>
          </a:stretch>
        </p:blipFill>
        <p:spPr>
          <a:xfrm>
            <a:off x="9994900" y="449898"/>
            <a:ext cx="1428750" cy="141922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8"/>
          <p:cNvSpPr/>
          <p:nvPr/>
        </p:nvSpPr>
        <p:spPr>
          <a:xfrm>
            <a:off x="2323465" y="717550"/>
            <a:ext cx="6242685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អំបោះមួយដុំ​មានប្រវែង </a:t>
            </a:r>
            <a:r>
              <a:rPr lang="km-KH" altLang="en-US" sz="20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24.6</a:t>
            </a: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  <a:r>
              <a:rPr lang="km-KH" altLang="en-US" sz="2000" b="1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សង់ទីម៉ែត្រ</a:t>
            </a: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ត្រូវបានបែងចែកជាពីរផ្នែកស្មើៗគ្នា។​តើដុំអំបោះ​នីមួយៗ​​នឹងមានប្រវែង​ប៉ុន្មាន?</a:t>
            </a:r>
            <a:endParaRPr lang="en-PH" alt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0" name="矩形 5"/>
          <p:cNvSpPr/>
          <p:nvPr/>
        </p:nvSpPr>
        <p:spPr>
          <a:xfrm>
            <a:off x="461645" y="2038985"/>
            <a:ext cx="11268075" cy="453263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8"/>
          <p:cNvSpPr/>
          <p:nvPr/>
        </p:nvSpPr>
        <p:spPr>
          <a:xfrm>
            <a:off x="2607310" y="2540000"/>
            <a:ext cx="423862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24.6 cm ÷ 2 = </a:t>
            </a:r>
          </a:p>
        </p:txBody>
      </p:sp>
      <p:sp>
        <p:nvSpPr>
          <p:cNvPr id="12" name="矩形 8"/>
          <p:cNvSpPr/>
          <p:nvPr/>
        </p:nvSpPr>
        <p:spPr>
          <a:xfrm>
            <a:off x="944880" y="2693670"/>
            <a:ext cx="132334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កន្សោម</a:t>
            </a:r>
            <a:endParaRPr lang="en-US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3" name="矩形 8"/>
          <p:cNvSpPr/>
          <p:nvPr/>
        </p:nvSpPr>
        <p:spPr>
          <a:xfrm>
            <a:off x="2596515" y="4032885"/>
            <a:ext cx="403860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246 </a:t>
            </a:r>
            <a:r>
              <a:rPr lang="en-PH" altLang="en-US" sz="4800" b="1" dirty="0">
                <a:effectLst/>
                <a:latin typeface="Arial" panose="020B0604020202020204" pitchFamily="34" charset="0"/>
                <a:sym typeface="+mn-ea"/>
              </a:rPr>
              <a:t>cm ÷ 2 = </a:t>
            </a:r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" name="矩形 8"/>
          <p:cNvSpPr/>
          <p:nvPr/>
        </p:nvSpPr>
        <p:spPr>
          <a:xfrm>
            <a:off x="944880" y="4079240"/>
            <a:ext cx="1378585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គុណ​តំណាង​ចែក​ជាមួយ </a:t>
            </a:r>
            <a:r>
              <a:rPr lang="en-US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10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7" name="矩形 8"/>
          <p:cNvSpPr/>
          <p:nvPr/>
        </p:nvSpPr>
        <p:spPr>
          <a:xfrm>
            <a:off x="2607310" y="5219065"/>
            <a:ext cx="408876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24.6 </a:t>
            </a:r>
            <a:r>
              <a:rPr lang="en-PH" altLang="en-US" sz="4800" b="1" dirty="0">
                <a:effectLst/>
                <a:latin typeface="Arial" panose="020B0604020202020204" pitchFamily="34" charset="0"/>
                <a:sym typeface="+mn-ea"/>
              </a:rPr>
              <a:t>cm</a:t>
            </a:r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÷ 2 = </a:t>
            </a:r>
          </a:p>
        </p:txBody>
      </p:sp>
      <p:sp>
        <p:nvSpPr>
          <p:cNvPr id="18" name="矩形 8"/>
          <p:cNvSpPr/>
          <p:nvPr/>
        </p:nvSpPr>
        <p:spPr>
          <a:xfrm>
            <a:off x="6431915" y="2540000"/>
            <a:ext cx="6045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" name="矩形 8"/>
          <p:cNvSpPr/>
          <p:nvPr/>
        </p:nvSpPr>
        <p:spPr>
          <a:xfrm>
            <a:off x="6240780" y="4023360"/>
            <a:ext cx="120713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123</a:t>
            </a:r>
          </a:p>
        </p:txBody>
      </p:sp>
      <p:sp>
        <p:nvSpPr>
          <p:cNvPr id="20" name="矩形 8"/>
          <p:cNvSpPr/>
          <p:nvPr/>
        </p:nvSpPr>
        <p:spPr>
          <a:xfrm>
            <a:off x="6425565" y="5212080"/>
            <a:ext cx="152844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12.3</a:t>
            </a:r>
          </a:p>
        </p:txBody>
      </p:sp>
      <p:sp>
        <p:nvSpPr>
          <p:cNvPr id="21" name="矩形 8"/>
          <p:cNvSpPr/>
          <p:nvPr/>
        </p:nvSpPr>
        <p:spPr>
          <a:xfrm>
            <a:off x="2667635" y="3289300"/>
            <a:ext cx="337566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1400" b="1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ចំណាំ៖ 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បើតំណាងចែក​ត្រូវ​គុណជាមួយនឹង​</a:t>
            </a:r>
            <a:r>
              <a:rPr lang="en-US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10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</a:p>
          <a:p>
            <a:pPr algn="just" latinLnBrk="1">
              <a:lnSpc>
                <a:spcPct val="150000"/>
              </a:lnSpc>
            </a:pP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នោះ​ផល​ចែកត្រូវគុណនឹង</a:t>
            </a:r>
            <a:r>
              <a:rPr lang="en-US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10 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ដែរ</a:t>
            </a:r>
            <a:endParaRPr lang="en-PH" altLang="en-US" sz="1400" i="1" dirty="0">
              <a:highlight>
                <a:srgbClr val="FFFF00"/>
              </a:highlight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22" name="矩形 8"/>
          <p:cNvSpPr/>
          <p:nvPr/>
        </p:nvSpPr>
        <p:spPr>
          <a:xfrm>
            <a:off x="7954010" y="5088890"/>
            <a:ext cx="3261386" cy="9771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អំបោះនីមួយៗមាន</a:t>
            </a:r>
            <a:endParaRPr lang="en-US" alt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 latinLnBrk="1">
              <a:lnSpc>
                <a:spcPct val="150000"/>
              </a:lnSpc>
            </a:pP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ប្រវែង 12.3 សង់ទីម៉ែត្រ។</a:t>
            </a:r>
            <a:endParaRPr lang="en-PH" alt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5"/>
          <a:stretch>
            <a:fillRect/>
          </a:stretch>
        </p:blipFill>
        <p:spPr>
          <a:xfrm>
            <a:off x="8206740" y="2411730"/>
            <a:ext cx="2390140" cy="25647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4" name="矩形 8"/>
          <p:cNvSpPr/>
          <p:nvPr/>
        </p:nvSpPr>
        <p:spPr>
          <a:xfrm>
            <a:off x="741044" y="5233670"/>
            <a:ext cx="1527175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រំកិលចំនុចក្បៀស​ទៅខាងធ្វេងមួយ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20402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3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1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6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0" grpId="0" animBg="1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1" grpId="0"/>
      <p:bldP spid="22" grpId="0"/>
      <p:bldP spid="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0" y="-1"/>
            <a:ext cx="12192000" cy="6834377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grpSp>
        <p:nvGrpSpPr>
          <p:cNvPr id="6" name="组合 5"/>
          <p:cNvGrpSpPr/>
          <p:nvPr/>
        </p:nvGrpSpPr>
        <p:grpSpPr>
          <a:xfrm>
            <a:off x="167640" y="0"/>
            <a:ext cx="2306320" cy="1824355"/>
            <a:chOff x="4162202" y="470517"/>
            <a:chExt cx="4492767" cy="3553946"/>
          </a:xfrm>
        </p:grpSpPr>
        <p:pic>
          <p:nvPicPr>
            <p:cNvPr id="7" name="图片 6"/>
            <p:cNvPicPr>
              <a:picLocks noChangeAspect="1"/>
            </p:cNvPicPr>
            <p:nvPr/>
          </p:nvPicPr>
          <p:blipFill rotWithShape="1"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11170"/>
            <a:stretch>
              <a:fillRect/>
            </a:stretch>
          </p:blipFill>
          <p:spPr>
            <a:xfrm>
              <a:off x="4162202" y="470517"/>
              <a:ext cx="4492767" cy="3553946"/>
            </a:xfrm>
            <a:prstGeom prst="rect">
              <a:avLst/>
            </a:prstGeom>
          </p:spPr>
        </p:pic>
        <p:sp>
          <p:nvSpPr>
            <p:cNvPr id="8" name="椭圆 7"/>
            <p:cNvSpPr/>
            <p:nvPr/>
          </p:nvSpPr>
          <p:spPr>
            <a:xfrm>
              <a:off x="5024761" y="2274649"/>
              <a:ext cx="2713510" cy="909668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9" name="文本框 15"/>
          <p:cNvSpPr txBox="1"/>
          <p:nvPr/>
        </p:nvSpPr>
        <p:spPr>
          <a:xfrm>
            <a:off x="741045" y="727710"/>
            <a:ext cx="1064260" cy="7683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altLang="zh-CN" sz="4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" panose="020B0604020202020204" pitchFamily="34" charset="0"/>
                <a:ea typeface="汉仪良品线简" panose="00020600040101010101" pitchFamily="18" charset="-122"/>
                <a:cs typeface="Arial" panose="020B0604020202020204" pitchFamily="34" charset="0"/>
                <a:sym typeface="+mn-lt"/>
              </a:rPr>
              <a:t>3</a:t>
            </a:r>
          </a:p>
        </p:txBody>
      </p:sp>
      <p:pic>
        <p:nvPicPr>
          <p:cNvPr id="107" name="Picture 106"/>
          <p:cNvPicPr/>
          <p:nvPr/>
        </p:nvPicPr>
        <p:blipFill>
          <a:blip r:embed="rId3"/>
          <a:stretch>
            <a:fillRect/>
          </a:stretch>
        </p:blipFill>
        <p:spPr>
          <a:xfrm>
            <a:off x="8183880" y="584200"/>
            <a:ext cx="1281430" cy="12814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" name="矩形 8"/>
          <p:cNvSpPr/>
          <p:nvPr/>
        </p:nvSpPr>
        <p:spPr>
          <a:xfrm>
            <a:off x="2539365" y="717550"/>
            <a:ext cx="5579110" cy="10147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20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ការ៉េម ៤.២ ភីន ត្រូវបានចែកចាយស្មើៗគ្នាក្នុងធុងចំនួន ៣ ។ តើធុងនីមួយៗមានការ៉េមប៉ុន្មានភីន?</a:t>
            </a:r>
            <a:endParaRPr lang="en-PH" altLang="en-US" sz="20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3" name="Picture 2"/>
          <p:cNvPicPr/>
          <p:nvPr/>
        </p:nvPicPr>
        <p:blipFill>
          <a:blip r:embed="rId3"/>
          <a:stretch>
            <a:fillRect/>
          </a:stretch>
        </p:blipFill>
        <p:spPr>
          <a:xfrm>
            <a:off x="9353550" y="584200"/>
            <a:ext cx="1281430" cy="1281430"/>
          </a:xfrm>
          <a:prstGeom prst="rect">
            <a:avLst/>
          </a:prstGeom>
          <a:noFill/>
          <a:ln w="9525">
            <a:noFill/>
          </a:ln>
        </p:spPr>
      </p:pic>
      <p:pic>
        <p:nvPicPr>
          <p:cNvPr id="4" name="Picture 3"/>
          <p:cNvPicPr/>
          <p:nvPr/>
        </p:nvPicPr>
        <p:blipFill>
          <a:blip r:embed="rId3"/>
          <a:stretch>
            <a:fillRect/>
          </a:stretch>
        </p:blipFill>
        <p:spPr>
          <a:xfrm>
            <a:off x="10542270" y="584200"/>
            <a:ext cx="1281430" cy="128143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" name="矩形 5"/>
          <p:cNvSpPr/>
          <p:nvPr/>
        </p:nvSpPr>
        <p:spPr>
          <a:xfrm>
            <a:off x="461645" y="2038985"/>
            <a:ext cx="11268075" cy="4532630"/>
          </a:xfrm>
          <a:prstGeom prst="rect">
            <a:avLst/>
          </a:prstGeom>
          <a:solidFill>
            <a:schemeClr val="bg1"/>
          </a:solidFill>
          <a:ln w="381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1" name="矩形 8"/>
          <p:cNvSpPr/>
          <p:nvPr/>
        </p:nvSpPr>
        <p:spPr>
          <a:xfrm>
            <a:off x="2607310" y="2540000"/>
            <a:ext cx="405955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4.2 pint ÷ 3 = </a:t>
            </a:r>
          </a:p>
        </p:txBody>
      </p:sp>
      <p:sp>
        <p:nvSpPr>
          <p:cNvPr id="12" name="矩形 8"/>
          <p:cNvSpPr/>
          <p:nvPr/>
        </p:nvSpPr>
        <p:spPr>
          <a:xfrm>
            <a:off x="944880" y="2693670"/>
            <a:ext cx="132334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កន្សោម</a:t>
            </a:r>
            <a:endParaRPr lang="en-US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គណិតវិទ្យា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3" name="矩形 8"/>
          <p:cNvSpPr/>
          <p:nvPr/>
        </p:nvSpPr>
        <p:spPr>
          <a:xfrm>
            <a:off x="2596515" y="4023360"/>
            <a:ext cx="390906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42 pint </a:t>
            </a:r>
            <a:r>
              <a:rPr lang="en-PH" altLang="en-US" sz="4800" b="1" dirty="0">
                <a:effectLst/>
                <a:latin typeface="Arial" panose="020B0604020202020204" pitchFamily="34" charset="0"/>
                <a:sym typeface="+mn-ea"/>
              </a:rPr>
              <a:t>÷ 3 = </a:t>
            </a:r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</a:p>
        </p:txBody>
      </p:sp>
      <p:sp>
        <p:nvSpPr>
          <p:cNvPr id="14" name="矩形 8"/>
          <p:cNvSpPr/>
          <p:nvPr/>
        </p:nvSpPr>
        <p:spPr>
          <a:xfrm>
            <a:off x="944880" y="4069715"/>
            <a:ext cx="1378585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គុណ​តំណាង​ចែក​ជាមួយ </a:t>
            </a:r>
            <a:r>
              <a:rPr lang="en-US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10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7" name="矩形 8"/>
          <p:cNvSpPr/>
          <p:nvPr/>
        </p:nvSpPr>
        <p:spPr>
          <a:xfrm>
            <a:off x="2607310" y="5219065"/>
            <a:ext cx="4434758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4.2 pint ÷ 3 = </a:t>
            </a:r>
          </a:p>
        </p:txBody>
      </p:sp>
      <p:sp>
        <p:nvSpPr>
          <p:cNvPr id="18" name="矩形 8"/>
          <p:cNvSpPr/>
          <p:nvPr/>
        </p:nvSpPr>
        <p:spPr>
          <a:xfrm>
            <a:off x="6316980" y="2540000"/>
            <a:ext cx="6045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rgbClr val="FF0000"/>
                </a:solidFill>
                <a:effectLst/>
                <a:latin typeface="Arial" panose="020B0604020202020204" pitchFamily="34" charset="0"/>
              </a:rPr>
              <a:t>?</a:t>
            </a:r>
          </a:p>
        </p:txBody>
      </p:sp>
      <p:sp>
        <p:nvSpPr>
          <p:cNvPr id="19" name="矩形 8"/>
          <p:cNvSpPr/>
          <p:nvPr/>
        </p:nvSpPr>
        <p:spPr>
          <a:xfrm>
            <a:off x="6156325" y="4015105"/>
            <a:ext cx="975995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14</a:t>
            </a:r>
          </a:p>
        </p:txBody>
      </p:sp>
      <p:sp>
        <p:nvSpPr>
          <p:cNvPr id="20" name="矩形 8"/>
          <p:cNvSpPr/>
          <p:nvPr/>
        </p:nvSpPr>
        <p:spPr>
          <a:xfrm>
            <a:off x="6311265" y="5202555"/>
            <a:ext cx="1226820" cy="8299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/>
            <a:r>
              <a:rPr lang="en-PH" altLang="en-US" sz="4800" b="1" i="0" dirty="0">
                <a:solidFill>
                  <a:schemeClr val="accent6"/>
                </a:solidFill>
                <a:effectLst/>
                <a:latin typeface="Arial" panose="020B0604020202020204" pitchFamily="34" charset="0"/>
              </a:rPr>
              <a:t>1.4</a:t>
            </a:r>
          </a:p>
        </p:txBody>
      </p:sp>
      <p:sp>
        <p:nvSpPr>
          <p:cNvPr id="22" name="矩形 8"/>
          <p:cNvSpPr/>
          <p:nvPr/>
        </p:nvSpPr>
        <p:spPr>
          <a:xfrm>
            <a:off x="7808595" y="5095875"/>
            <a:ext cx="3430905" cy="133113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ធុងនីមួយៗ</a:t>
            </a:r>
          </a:p>
          <a:p>
            <a:pPr algn="ctr" latinLnBrk="1">
              <a:lnSpc>
                <a:spcPct val="150000"/>
              </a:lnSpc>
            </a:pPr>
            <a:r>
              <a:rPr lang="km-KH" altLang="en-US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មានការ៉េម</a:t>
            </a:r>
            <a:r>
              <a:rPr lang="en-US" altLang="en-US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 1.4 </a:t>
            </a:r>
            <a:r>
              <a:rPr lang="km-KH" altLang="en-US" sz="28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​ភីន។</a:t>
            </a:r>
            <a:endParaRPr lang="en-PH" altLang="en-US" sz="28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pic>
        <p:nvPicPr>
          <p:cNvPr id="101" name="Picture 100"/>
          <p:cNvPicPr/>
          <p:nvPr/>
        </p:nvPicPr>
        <p:blipFill>
          <a:blip r:embed="rId4"/>
          <a:stretch>
            <a:fillRect/>
          </a:stretch>
        </p:blipFill>
        <p:spPr>
          <a:xfrm>
            <a:off x="8329295" y="2381885"/>
            <a:ext cx="2390140" cy="2564765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23" name="矩形 8"/>
          <p:cNvSpPr/>
          <p:nvPr/>
        </p:nvSpPr>
        <p:spPr>
          <a:xfrm>
            <a:off x="2667635" y="3289300"/>
            <a:ext cx="337566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 latinLnBrk="1">
              <a:lnSpc>
                <a:spcPct val="150000"/>
              </a:lnSpc>
            </a:pPr>
            <a:r>
              <a:rPr lang="km-KH" altLang="en-US" sz="1400" b="1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ចំណាំ៖ 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បើតំណាងចែក​ត្រូវ​គុណជាមួយនឹង​</a:t>
            </a:r>
            <a:r>
              <a:rPr lang="en-US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10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 </a:t>
            </a:r>
          </a:p>
          <a:p>
            <a:pPr algn="just" latinLnBrk="1">
              <a:lnSpc>
                <a:spcPct val="150000"/>
              </a:lnSpc>
            </a:pP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នោះ​ផល​ចែកត្រូវគុណនឹង</a:t>
            </a:r>
            <a:r>
              <a:rPr lang="en-US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10 </a:t>
            </a:r>
            <a:r>
              <a:rPr lang="km-KH" altLang="en-US" sz="1400" i="1" dirty="0">
                <a:highlight>
                  <a:srgbClr val="FFFF00"/>
                </a:highlight>
                <a:latin typeface="Khmer OS Battambang" panose="02000500000000020004" pitchFamily="2" charset="0"/>
                <a:cs typeface="Khmer OS Battambang" panose="02000500000000020004" pitchFamily="2" charset="0"/>
              </a:rPr>
              <a:t>ដែរ</a:t>
            </a:r>
            <a:endParaRPr lang="en-PH" altLang="en-US" sz="1400" i="1" dirty="0">
              <a:highlight>
                <a:srgbClr val="FFFF00"/>
              </a:highlight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  <p:sp>
        <p:nvSpPr>
          <p:cNvPr id="16" name="矩形 8"/>
          <p:cNvSpPr/>
          <p:nvPr/>
        </p:nvSpPr>
        <p:spPr>
          <a:xfrm>
            <a:off x="889000" y="5233670"/>
            <a:ext cx="1447800" cy="71173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latinLnBrk="1">
              <a:lnSpc>
                <a:spcPct val="150000"/>
              </a:lnSpc>
            </a:pPr>
            <a:r>
              <a:rPr lang="km-KH" altLang="en-US" sz="1400" dirty="0">
                <a:latin typeface="Khmer OS Battambang" panose="02000500000000020004" pitchFamily="2" charset="0"/>
                <a:cs typeface="Khmer OS Battambang" panose="02000500000000020004" pitchFamily="2" charset="0"/>
              </a:rPr>
              <a:t>រំកិលចំនុចក្បៀស​ទៅខាងធ្វេងមួយ</a:t>
            </a:r>
            <a:endParaRPr lang="en-PH" altLang="en-US" sz="1400" dirty="0">
              <a:latin typeface="Khmer OS Battambang" panose="02000500000000020004" pitchFamily="2" charset="0"/>
              <a:cs typeface="Khmer OS Battambang" panose="02000500000000020004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02434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1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" grpId="0"/>
      <p:bldP spid="10" grpId="0" animBg="1"/>
      <p:bldP spid="11" grpId="0"/>
      <p:bldP spid="12" grpId="0"/>
      <p:bldP spid="13" grpId="0"/>
      <p:bldP spid="14" grpId="0"/>
      <p:bldP spid="17" grpId="0"/>
      <p:bldP spid="18" grpId="0"/>
      <p:bldP spid="19" grpId="0"/>
      <p:bldP spid="20" grpId="0"/>
      <p:bldP spid="22" grpId="0"/>
      <p:bldP spid="23" grpId="0"/>
      <p:bldP spid="16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微软雅黑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55</TotalTime>
  <Words>320</Words>
  <Application>Microsoft Office PowerPoint</Application>
  <PresentationFormat>Widescreen</PresentationFormat>
  <Paragraphs>49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Khmer OS Battambang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JERICO CONQUILLA</dc:creator>
  <cp:lastModifiedBy>SENG Sourng</cp:lastModifiedBy>
  <cp:revision>61</cp:revision>
  <dcterms:created xsi:type="dcterms:W3CDTF">2019-07-02T07:36:00Z</dcterms:created>
  <dcterms:modified xsi:type="dcterms:W3CDTF">2023-01-03T09:12:25Z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1033-11.2.0.11210</vt:lpwstr>
  </property>
  <property fmtid="{D5CDD505-2E9C-101B-9397-08002B2CF9AE}" pid="3" name="ICV">
    <vt:lpwstr>49978A7114254AFF85F7F05FA8F5D635</vt:lpwstr>
  </property>
</Properties>
</file>