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DAB"/>
    <a:srgbClr val="FF4F4B"/>
    <a:srgbClr val="FF8886"/>
    <a:srgbClr val="FF6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2AD3E589-A016-4CC3-9D02-912E25500FE0}"/>
    <pc:docChg chg="modSld">
      <pc:chgData name="kageto makoto" userId="32823e1b33af3d12" providerId="LiveId" clId="{2AD3E589-A016-4CC3-9D02-912E25500FE0}" dt="2023-02-08T04:40:20.745" v="4" actId="1076"/>
      <pc:docMkLst>
        <pc:docMk/>
      </pc:docMkLst>
      <pc:sldChg chg="modSp mod">
        <pc:chgData name="kageto makoto" userId="32823e1b33af3d12" providerId="LiveId" clId="{2AD3E589-A016-4CC3-9D02-912E25500FE0}" dt="2023-02-08T04:40:04.687" v="3" actId="1076"/>
        <pc:sldMkLst>
          <pc:docMk/>
          <pc:sldMk cId="1725060003" sldId="257"/>
        </pc:sldMkLst>
        <pc:spChg chg="mod">
          <ac:chgData name="kageto makoto" userId="32823e1b33af3d12" providerId="LiveId" clId="{2AD3E589-A016-4CC3-9D02-912E25500FE0}" dt="2023-02-08T04:39:49.830" v="0" actId="1076"/>
          <ac:spMkLst>
            <pc:docMk/>
            <pc:sldMk cId="1725060003" sldId="257"/>
            <ac:spMk id="23" creationId="{00000000-0000-0000-0000-000000000000}"/>
          </ac:spMkLst>
        </pc:spChg>
        <pc:spChg chg="mod">
          <ac:chgData name="kageto makoto" userId="32823e1b33af3d12" providerId="LiveId" clId="{2AD3E589-A016-4CC3-9D02-912E25500FE0}" dt="2023-02-08T04:40:00.225" v="2" actId="1076"/>
          <ac:spMkLst>
            <pc:docMk/>
            <pc:sldMk cId="1725060003" sldId="257"/>
            <ac:spMk id="53" creationId="{00000000-0000-0000-0000-000000000000}"/>
          </ac:spMkLst>
        </pc:spChg>
        <pc:spChg chg="mod">
          <ac:chgData name="kageto makoto" userId="32823e1b33af3d12" providerId="LiveId" clId="{2AD3E589-A016-4CC3-9D02-912E25500FE0}" dt="2023-02-08T04:40:04.687" v="3" actId="1076"/>
          <ac:spMkLst>
            <pc:docMk/>
            <pc:sldMk cId="1725060003" sldId="257"/>
            <ac:spMk id="55" creationId="{00000000-0000-0000-0000-000000000000}"/>
          </ac:spMkLst>
        </pc:spChg>
      </pc:sldChg>
      <pc:sldChg chg="modSp mod">
        <pc:chgData name="kageto makoto" userId="32823e1b33af3d12" providerId="LiveId" clId="{2AD3E589-A016-4CC3-9D02-912E25500FE0}" dt="2023-02-08T04:40:20.745" v="4" actId="1076"/>
        <pc:sldMkLst>
          <pc:docMk/>
          <pc:sldMk cId="3120939723" sldId="259"/>
        </pc:sldMkLst>
        <pc:spChg chg="mod">
          <ac:chgData name="kageto makoto" userId="32823e1b33af3d12" providerId="LiveId" clId="{2AD3E589-A016-4CC3-9D02-912E25500FE0}" dt="2023-02-08T04:40:20.745" v="4" actId="1076"/>
          <ac:spMkLst>
            <pc:docMk/>
            <pc:sldMk cId="3120939723" sldId="259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0632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5028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1983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11353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1873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0495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5811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0521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074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8449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249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4AF80-FA17-4C0C-967E-7D024D325EB3}" type="datetimeFigureOut">
              <a:rPr lang="en-PH" smtClean="0"/>
              <a:t>08/02/2023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F8A5A-7117-477E-A1BC-EEB2E1821D2D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5104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4343400"/>
          </a:xfrm>
          <a:prstGeom prst="rect">
            <a:avLst/>
          </a:prstGeom>
          <a:solidFill>
            <a:srgbClr val="FF6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343400"/>
            <a:ext cx="12192000" cy="2514600"/>
          </a:xfrm>
        </p:spPr>
        <p:txBody>
          <a:bodyPr anchor="ctr">
            <a:normAutofit/>
          </a:bodyPr>
          <a:lstStyle/>
          <a:p>
            <a:r>
              <a:rPr lang="km-KH" sz="4000" dirty="0">
                <a:solidFill>
                  <a:srgbClr val="002060"/>
                </a:solidFill>
                <a:latin typeface="Khmer OS Muol Light" panose="02000500000000020004" pitchFamily="2" charset="0"/>
                <a:cs typeface="Khmer OS Muol Light" panose="02000500000000020004" pitchFamily="2" charset="0"/>
              </a:rPr>
              <a:t>ការធ្វើប្រមាណវិធីគុណចំនួនទសភាគជួរឈរ</a:t>
            </a:r>
            <a:endParaRPr lang="en-PH" sz="4000" dirty="0">
              <a:solidFill>
                <a:srgbClr val="002060"/>
              </a:solidFill>
              <a:latin typeface="Khmer OS Muol Light" panose="02000500000000020004" pitchFamily="2" charset="0"/>
              <a:cs typeface="Khmer OS Muol Light" panose="0200050000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15519"/>
            <a:ext cx="12192000" cy="1655762"/>
          </a:xfrm>
        </p:spPr>
        <p:txBody>
          <a:bodyPr>
            <a:normAutofit/>
          </a:bodyPr>
          <a:lstStyle/>
          <a:p>
            <a:r>
              <a:rPr lang="km-KH" sz="4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គណិតវិទ្យា ថ្នាក់ទី៤</a:t>
            </a:r>
            <a:endParaRPr lang="en-PH" sz="4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75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D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6169370" y="126740"/>
            <a:ext cx="5873450" cy="65863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7" name="Rectangle 56"/>
          <p:cNvSpPr/>
          <p:nvPr/>
        </p:nvSpPr>
        <p:spPr>
          <a:xfrm>
            <a:off x="174882" y="105432"/>
            <a:ext cx="5879086" cy="65863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7980" y="3426392"/>
            <a:ext cx="2160978" cy="3286659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1544026" y="4378029"/>
            <a:ext cx="2153438" cy="1966043"/>
          </a:xfrm>
          <a:prstGeom prst="wedgeEllipseCallout">
            <a:avLst>
              <a:gd name="adj1" fmla="val -46107"/>
              <a:gd name="adj2" fmla="val -45652"/>
            </a:avLst>
          </a:prstGeom>
          <a:solidFill>
            <a:srgbClr val="FF888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600" dirty="0">
                <a:solidFill>
                  <a:schemeClr val="tx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សួស្ដីកូនៗ! </a:t>
            </a:r>
          </a:p>
          <a:p>
            <a:pPr algn="ctr">
              <a:lnSpc>
                <a:spcPct val="150000"/>
              </a:lnSpc>
            </a:pPr>
            <a:r>
              <a:rPr lang="km-KH" sz="1600" dirty="0">
                <a:solidFill>
                  <a:schemeClr val="tx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តោះរៀនវិធីគុណចំនួនទសភាគទាំងអស់គ្នា</a:t>
            </a:r>
            <a:r>
              <a:rPr lang="km-KH" sz="1600" dirty="0">
                <a:solidFill>
                  <a:schemeClr val="tx1"/>
                </a:solidFill>
                <a:latin typeface="Bahnschrift SemiBold" panose="020B0502040204020203" pitchFamily="34" charset="0"/>
              </a:rPr>
              <a:t>!</a:t>
            </a:r>
            <a:endParaRPr lang="en-PH" sz="16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15831" y="313767"/>
            <a:ext cx="2049338" cy="952675"/>
          </a:xfrm>
          <a:prstGeom prst="roundRect">
            <a:avLst/>
          </a:prstGeom>
          <a:solidFill>
            <a:srgbClr val="FFADAB"/>
          </a:solidFill>
          <a:ln w="57150">
            <a:solidFill>
              <a:srgbClr val="FF68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800"/>
          </a:p>
        </p:txBody>
      </p:sp>
      <p:sp>
        <p:nvSpPr>
          <p:cNvPr id="8" name="TextBox 7"/>
          <p:cNvSpPr txBox="1"/>
          <p:nvPr/>
        </p:nvSpPr>
        <p:spPr>
          <a:xfrm>
            <a:off x="1200875" y="372085"/>
            <a:ext cx="310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ahnschrift SemiBold" panose="020B0502040204020203" pitchFamily="34" charset="0"/>
              </a:rPr>
              <a:t>3.7 x 2 =</a:t>
            </a:r>
            <a:endParaRPr lang="en-PH" sz="4800" dirty="0">
              <a:latin typeface="Bahnschrift SemiBold" panose="020B0502040204020203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4883" y="309739"/>
            <a:ext cx="923337" cy="1234857"/>
            <a:chOff x="1197665" y="623455"/>
            <a:chExt cx="704963" cy="942807"/>
          </a:xfrm>
        </p:grpSpPr>
        <p:sp>
          <p:nvSpPr>
            <p:cNvPr id="10" name="Diamond 9"/>
            <p:cNvSpPr/>
            <p:nvPr/>
          </p:nvSpPr>
          <p:spPr>
            <a:xfrm>
              <a:off x="1197665" y="623455"/>
              <a:ext cx="644238" cy="727363"/>
            </a:xfrm>
            <a:prstGeom prst="diamond">
              <a:avLst/>
            </a:prstGeom>
            <a:solidFill>
              <a:srgbClr val="FF6863"/>
            </a:solidFill>
            <a:ln>
              <a:solidFill>
                <a:srgbClr val="FF68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sz="28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30035" y="642932"/>
              <a:ext cx="57259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1.</a:t>
              </a:r>
              <a:endParaRPr lang="en-PH" sz="54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336359"/>
              </p:ext>
            </p:extLst>
          </p:nvPr>
        </p:nvGraphicFramePr>
        <p:xfrm>
          <a:off x="1986532" y="1527868"/>
          <a:ext cx="2536979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22306" y="1426064"/>
            <a:ext cx="775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3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35171" y="1528684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.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8904" y="1426065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7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61718" y="2383021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2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06633" y="2323536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6963" y="3279972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4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01795" y="3294757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7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35171" y="3236735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15831" y="271689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7.4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31173" y="2772904"/>
            <a:ext cx="44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1</a:t>
            </a:r>
            <a:endParaRPr lang="en-PH" sz="36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9878080" y="341475"/>
            <a:ext cx="2049338" cy="952675"/>
          </a:xfrm>
          <a:prstGeom prst="roundRect">
            <a:avLst/>
          </a:prstGeom>
          <a:solidFill>
            <a:srgbClr val="FFADAB"/>
          </a:solidFill>
          <a:ln w="57150">
            <a:solidFill>
              <a:srgbClr val="FF68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800"/>
          </a:p>
        </p:txBody>
      </p:sp>
      <p:sp>
        <p:nvSpPr>
          <p:cNvPr id="41" name="TextBox 40"/>
          <p:cNvSpPr txBox="1"/>
          <p:nvPr/>
        </p:nvSpPr>
        <p:spPr>
          <a:xfrm>
            <a:off x="7463124" y="399793"/>
            <a:ext cx="310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ahnschrift SemiBold" panose="020B0502040204020203" pitchFamily="34" charset="0"/>
              </a:rPr>
              <a:t>2.6 x 6 =</a:t>
            </a:r>
            <a:endParaRPr lang="en-PH" sz="4800" dirty="0">
              <a:latin typeface="Bahnschrift SemiBold" panose="020B0502040204020203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6416349" y="337447"/>
            <a:ext cx="843801" cy="952676"/>
            <a:chOff x="1197665" y="623455"/>
            <a:chExt cx="644238" cy="727363"/>
          </a:xfrm>
        </p:grpSpPr>
        <p:sp>
          <p:nvSpPr>
            <p:cNvPr id="43" name="Diamond 42"/>
            <p:cNvSpPr/>
            <p:nvPr/>
          </p:nvSpPr>
          <p:spPr>
            <a:xfrm>
              <a:off x="1197665" y="623455"/>
              <a:ext cx="644238" cy="727363"/>
            </a:xfrm>
            <a:prstGeom prst="diamond">
              <a:avLst/>
            </a:prstGeom>
            <a:solidFill>
              <a:srgbClr val="FF6863"/>
            </a:solidFill>
            <a:ln>
              <a:solidFill>
                <a:srgbClr val="FF68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sz="280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298301" y="642932"/>
              <a:ext cx="489799" cy="63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2.</a:t>
              </a:r>
              <a:endParaRPr lang="en-PH" sz="48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0869"/>
              </p:ext>
            </p:extLst>
          </p:nvPr>
        </p:nvGraphicFramePr>
        <p:xfrm>
          <a:off x="7702061" y="1555576"/>
          <a:ext cx="3083698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8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7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9184555" y="1432990"/>
            <a:ext cx="775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2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767760" y="1556392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.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041153" y="1432991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6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023967" y="2410729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6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753516" y="2323535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084722" y="3245334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6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69554" y="3239337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5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877951" y="3377836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877951" y="278487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15.6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559694" y="2913596"/>
            <a:ext cx="44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3</a:t>
            </a:r>
            <a:endParaRPr lang="en-PH" sz="36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610764" y="3236734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1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4" name="Oval Callout 63"/>
          <p:cNvSpPr/>
          <p:nvPr/>
        </p:nvSpPr>
        <p:spPr>
          <a:xfrm>
            <a:off x="292408" y="1598949"/>
            <a:ext cx="1823053" cy="1722610"/>
          </a:xfrm>
          <a:prstGeom prst="wedgeEllipseCallout">
            <a:avLst>
              <a:gd name="adj1" fmla="val 2911"/>
              <a:gd name="adj2" fmla="val 64132"/>
            </a:avLst>
          </a:prstGeom>
          <a:solidFill>
            <a:srgbClr val="FF888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dirty="0">
                <a:solidFill>
                  <a:schemeClr val="tx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កុំភ្លេចប្រើប្រមាណវិធីឈរក្នុងការដោះស្រាយ</a:t>
            </a:r>
            <a:endParaRPr lang="en-PH" dirty="0">
              <a:solidFill>
                <a:schemeClr val="tx1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124487" y="4616080"/>
            <a:ext cx="7960696" cy="2073266"/>
            <a:chOff x="4124487" y="4616080"/>
            <a:chExt cx="7960696" cy="2073266"/>
          </a:xfrm>
        </p:grpSpPr>
        <p:sp>
          <p:nvSpPr>
            <p:cNvPr id="65" name="Rounded Rectangle 64"/>
            <p:cNvSpPr/>
            <p:nvPr/>
          </p:nvSpPr>
          <p:spPr>
            <a:xfrm>
              <a:off x="4124487" y="4990625"/>
              <a:ext cx="6255853" cy="1324179"/>
            </a:xfrm>
            <a:prstGeom prst="roundRect">
              <a:avLst/>
            </a:prstGeom>
            <a:solidFill>
              <a:srgbClr val="FFADAB"/>
            </a:solidFill>
            <a:ln w="57150">
              <a:solidFill>
                <a:srgbClr val="FF4F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94827" y="5114104"/>
              <a:ext cx="5572933" cy="107721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km-KH" sz="3200" dirty="0">
                  <a:solidFill>
                    <a:srgbClr val="00206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ធ្វើបានល្អណាស់</a:t>
              </a:r>
              <a:r>
                <a:rPr lang="en-US" sz="3200" dirty="0">
                  <a:solidFill>
                    <a:srgbClr val="00206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! </a:t>
              </a:r>
            </a:p>
            <a:p>
              <a:pPr algn="ctr"/>
              <a:r>
                <a:rPr lang="km-KH" sz="3200" dirty="0">
                  <a:solidFill>
                    <a:srgbClr val="00206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កូនដោះស្រាយវាបានត្រឹមត្រូវ</a:t>
              </a:r>
              <a:endParaRPr lang="en-PH" sz="3200" dirty="0">
                <a:solidFill>
                  <a:srgbClr val="00206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572134" y="4616080"/>
              <a:ext cx="2513049" cy="20732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506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2" grpId="0"/>
      <p:bldP spid="23" grpId="0"/>
      <p:bldP spid="40" grpId="0" animBg="1"/>
      <p:bldP spid="41" grpId="0"/>
      <p:bldP spid="46" grpId="0"/>
      <p:bldP spid="47" grpId="0"/>
      <p:bldP spid="48" grpId="0"/>
      <p:bldP spid="52" grpId="0"/>
      <p:bldP spid="53" grpId="0"/>
      <p:bldP spid="54" grpId="0"/>
      <p:bldP spid="55" grpId="0"/>
      <p:bldP spid="56" grpId="0"/>
      <p:bldP spid="6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D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6169370" y="126740"/>
            <a:ext cx="5873450" cy="65863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7" name="Rectangle 56"/>
          <p:cNvSpPr/>
          <p:nvPr/>
        </p:nvSpPr>
        <p:spPr>
          <a:xfrm>
            <a:off x="174882" y="105432"/>
            <a:ext cx="5879086" cy="65863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Oval Callout 5"/>
          <p:cNvSpPr/>
          <p:nvPr/>
        </p:nvSpPr>
        <p:spPr>
          <a:xfrm>
            <a:off x="1544026" y="4378029"/>
            <a:ext cx="2153438" cy="1966043"/>
          </a:xfrm>
          <a:prstGeom prst="wedgeEllipseCallout">
            <a:avLst>
              <a:gd name="adj1" fmla="val -46107"/>
              <a:gd name="adj2" fmla="val -45652"/>
            </a:avLst>
          </a:prstGeom>
          <a:solidFill>
            <a:srgbClr val="FF888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600" dirty="0">
                <a:solidFill>
                  <a:schemeClr val="tx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សួស្ដីកូនៗ! </a:t>
            </a:r>
          </a:p>
          <a:p>
            <a:pPr algn="ctr">
              <a:lnSpc>
                <a:spcPct val="150000"/>
              </a:lnSpc>
            </a:pPr>
            <a:r>
              <a:rPr lang="km-KH" sz="1600" dirty="0">
                <a:solidFill>
                  <a:schemeClr val="tx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តោះរៀនវិធីគុណចំនួនទសភាគទាំងអស់គ្នា</a:t>
            </a:r>
            <a:endParaRPr lang="en-PH" sz="16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15831" y="313767"/>
            <a:ext cx="2049338" cy="952675"/>
          </a:xfrm>
          <a:prstGeom prst="roundRect">
            <a:avLst/>
          </a:prstGeom>
          <a:solidFill>
            <a:srgbClr val="FFADAB"/>
          </a:solidFill>
          <a:ln w="57150">
            <a:solidFill>
              <a:srgbClr val="FF68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800"/>
          </a:p>
        </p:txBody>
      </p:sp>
      <p:sp>
        <p:nvSpPr>
          <p:cNvPr id="8" name="TextBox 7"/>
          <p:cNvSpPr txBox="1"/>
          <p:nvPr/>
        </p:nvSpPr>
        <p:spPr>
          <a:xfrm>
            <a:off x="1200875" y="372085"/>
            <a:ext cx="310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ahnschrift SemiBold" panose="020B0502040204020203" pitchFamily="34" charset="0"/>
              </a:rPr>
              <a:t>1.8 x 5 =</a:t>
            </a:r>
            <a:endParaRPr lang="en-PH" sz="4800" dirty="0">
              <a:latin typeface="Bahnschrift SemiBold" panose="020B0502040204020203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4882" y="309739"/>
            <a:ext cx="843801" cy="952676"/>
            <a:chOff x="1197665" y="623455"/>
            <a:chExt cx="644238" cy="727363"/>
          </a:xfrm>
        </p:grpSpPr>
        <p:sp>
          <p:nvSpPr>
            <p:cNvPr id="10" name="Diamond 9"/>
            <p:cNvSpPr/>
            <p:nvPr/>
          </p:nvSpPr>
          <p:spPr>
            <a:xfrm>
              <a:off x="1197665" y="623455"/>
              <a:ext cx="644238" cy="727363"/>
            </a:xfrm>
            <a:prstGeom prst="diamond">
              <a:avLst/>
            </a:prstGeom>
            <a:solidFill>
              <a:srgbClr val="FF6863"/>
            </a:solidFill>
            <a:ln>
              <a:solidFill>
                <a:srgbClr val="FF68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sz="28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30035" y="642932"/>
              <a:ext cx="495918" cy="63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3.</a:t>
              </a:r>
              <a:endParaRPr lang="en-PH" sz="48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86532" y="1527868"/>
          <a:ext cx="2536979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9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026216" y="1426064"/>
            <a:ext cx="775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1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35171" y="1528684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.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8904" y="1426065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8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61718" y="2383021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5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06633" y="2323536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16963" y="3279972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0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01795" y="3253193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9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35171" y="3236735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15831" y="271689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9.0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64445" y="2854613"/>
            <a:ext cx="44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4</a:t>
            </a:r>
            <a:endParaRPr lang="en-PH" sz="36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9878080" y="341475"/>
            <a:ext cx="2049338" cy="952675"/>
          </a:xfrm>
          <a:prstGeom prst="roundRect">
            <a:avLst/>
          </a:prstGeom>
          <a:solidFill>
            <a:srgbClr val="FFADAB"/>
          </a:solidFill>
          <a:ln w="57150">
            <a:solidFill>
              <a:srgbClr val="FF68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800"/>
          </a:p>
        </p:txBody>
      </p:sp>
      <p:sp>
        <p:nvSpPr>
          <p:cNvPr id="41" name="TextBox 40"/>
          <p:cNvSpPr txBox="1"/>
          <p:nvPr/>
        </p:nvSpPr>
        <p:spPr>
          <a:xfrm>
            <a:off x="7463124" y="399793"/>
            <a:ext cx="310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ahnschrift SemiBold" panose="020B0502040204020203" pitchFamily="34" charset="0"/>
              </a:rPr>
              <a:t>5.2 x 4 =</a:t>
            </a:r>
            <a:endParaRPr lang="en-PH" sz="4800" dirty="0">
              <a:latin typeface="Bahnschrift SemiBold" panose="020B0502040204020203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6416349" y="337447"/>
            <a:ext cx="843801" cy="952676"/>
            <a:chOff x="1197665" y="623455"/>
            <a:chExt cx="644238" cy="727363"/>
          </a:xfrm>
        </p:grpSpPr>
        <p:sp>
          <p:nvSpPr>
            <p:cNvPr id="43" name="Diamond 42"/>
            <p:cNvSpPr/>
            <p:nvPr/>
          </p:nvSpPr>
          <p:spPr>
            <a:xfrm>
              <a:off x="1197665" y="623455"/>
              <a:ext cx="644238" cy="727363"/>
            </a:xfrm>
            <a:prstGeom prst="diamond">
              <a:avLst/>
            </a:prstGeom>
            <a:solidFill>
              <a:srgbClr val="FF6863"/>
            </a:solidFill>
            <a:ln>
              <a:solidFill>
                <a:srgbClr val="FF68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sz="280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298301" y="642932"/>
              <a:ext cx="514277" cy="63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4.</a:t>
              </a:r>
              <a:endParaRPr lang="en-PH" sz="48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783352"/>
              </p:ext>
            </p:extLst>
          </p:nvPr>
        </p:nvGraphicFramePr>
        <p:xfrm>
          <a:off x="7715736" y="1555576"/>
          <a:ext cx="3070023" cy="269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8940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8940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940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9184555" y="1432990"/>
            <a:ext cx="775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5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767760" y="1556392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.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041153" y="1432991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2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023967" y="2410729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4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58526" y="2351963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049552" y="3245334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8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82695" y="3220242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0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784255" y="3245333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893225" y="250393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20.8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555297" y="3219149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2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4" name="Oval Callout 63"/>
          <p:cNvSpPr/>
          <p:nvPr/>
        </p:nvSpPr>
        <p:spPr>
          <a:xfrm>
            <a:off x="292408" y="1598949"/>
            <a:ext cx="1823053" cy="1722610"/>
          </a:xfrm>
          <a:prstGeom prst="wedgeEllipseCallout">
            <a:avLst>
              <a:gd name="adj1" fmla="val 2911"/>
              <a:gd name="adj2" fmla="val 64132"/>
            </a:avLst>
          </a:prstGeom>
          <a:solidFill>
            <a:srgbClr val="FF888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600" dirty="0">
                <a:solidFill>
                  <a:schemeClr val="tx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កុំភ្លេចប្រើប្រមាណវិធីឈរក្នុងការដោះស្រាយ</a:t>
            </a:r>
            <a:endParaRPr lang="en-PH" sz="1600" dirty="0">
              <a:solidFill>
                <a:schemeClr val="tx1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111112" y="4616081"/>
            <a:ext cx="7936528" cy="2073266"/>
            <a:chOff x="4111112" y="4616081"/>
            <a:chExt cx="7936528" cy="2073266"/>
          </a:xfrm>
        </p:grpSpPr>
        <p:sp>
          <p:nvSpPr>
            <p:cNvPr id="65" name="Rounded Rectangle 64"/>
            <p:cNvSpPr/>
            <p:nvPr/>
          </p:nvSpPr>
          <p:spPr>
            <a:xfrm>
              <a:off x="4124487" y="4990625"/>
              <a:ext cx="6255853" cy="1324179"/>
            </a:xfrm>
            <a:prstGeom prst="roundRect">
              <a:avLst/>
            </a:prstGeom>
            <a:solidFill>
              <a:srgbClr val="FFADAB"/>
            </a:solidFill>
            <a:ln w="57150">
              <a:solidFill>
                <a:srgbClr val="FF4F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11112" y="5114105"/>
              <a:ext cx="557293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m-KH" sz="3200" dirty="0">
                  <a:solidFill>
                    <a:srgbClr val="00206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ធ្វើបានល្អណាស់</a:t>
              </a:r>
              <a:r>
                <a:rPr lang="en-US" sz="3200" dirty="0">
                  <a:solidFill>
                    <a:srgbClr val="00206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! </a:t>
              </a:r>
            </a:p>
            <a:p>
              <a:pPr algn="ctr"/>
              <a:r>
                <a:rPr lang="km-KH" sz="3200" dirty="0">
                  <a:solidFill>
                    <a:srgbClr val="00206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កូនដោះស្រាយវាបានត្រឹមត្រូវ</a:t>
              </a:r>
              <a:endParaRPr lang="en-PH" sz="3200" dirty="0">
                <a:solidFill>
                  <a:srgbClr val="00206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34591" y="4616081"/>
              <a:ext cx="2513049" cy="2073266"/>
            </a:xfrm>
            <a:prstGeom prst="rect">
              <a:avLst/>
            </a:prstGeom>
          </p:spPr>
        </p:pic>
      </p:grpSp>
      <p:pic>
        <p:nvPicPr>
          <p:cNvPr id="59" name="Pictur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17980" y="3426392"/>
            <a:ext cx="2160978" cy="328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93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3" grpId="0"/>
      <p:bldP spid="14" grpId="0"/>
      <p:bldP spid="15" grpId="0"/>
      <p:bldP spid="18" grpId="0"/>
      <p:bldP spid="20" grpId="0"/>
      <p:bldP spid="21" grpId="0"/>
      <p:bldP spid="22" grpId="0"/>
      <p:bldP spid="23" grpId="0"/>
      <p:bldP spid="40" grpId="0" animBg="1"/>
      <p:bldP spid="41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6" grpId="0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D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6169370" y="126740"/>
            <a:ext cx="5873450" cy="65863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7" name="Rectangle 56"/>
          <p:cNvSpPr/>
          <p:nvPr/>
        </p:nvSpPr>
        <p:spPr>
          <a:xfrm>
            <a:off x="174882" y="105432"/>
            <a:ext cx="5879086" cy="65863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Oval Callout 5"/>
          <p:cNvSpPr/>
          <p:nvPr/>
        </p:nvSpPr>
        <p:spPr>
          <a:xfrm>
            <a:off x="1544026" y="4378029"/>
            <a:ext cx="2153438" cy="1966043"/>
          </a:xfrm>
          <a:prstGeom prst="wedgeEllipseCallout">
            <a:avLst>
              <a:gd name="adj1" fmla="val -46107"/>
              <a:gd name="adj2" fmla="val -45652"/>
            </a:avLst>
          </a:prstGeom>
          <a:solidFill>
            <a:srgbClr val="FF888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600" dirty="0">
                <a:solidFill>
                  <a:schemeClr val="tx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សួស្ដីកូនៗ! </a:t>
            </a:r>
          </a:p>
          <a:p>
            <a:pPr algn="ctr">
              <a:lnSpc>
                <a:spcPct val="150000"/>
              </a:lnSpc>
            </a:pPr>
            <a:r>
              <a:rPr lang="km-KH" sz="1600" dirty="0">
                <a:solidFill>
                  <a:schemeClr val="tx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តោះរៀនវិធីគុណចំនួនទសភាគទាំងអស់គ្នា</a:t>
            </a:r>
            <a:endParaRPr lang="en-PH" sz="16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615831" y="313767"/>
            <a:ext cx="2049338" cy="952675"/>
          </a:xfrm>
          <a:prstGeom prst="roundRect">
            <a:avLst/>
          </a:prstGeom>
          <a:solidFill>
            <a:srgbClr val="FFADAB"/>
          </a:solidFill>
          <a:ln w="57150">
            <a:solidFill>
              <a:srgbClr val="FF68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800"/>
          </a:p>
        </p:txBody>
      </p:sp>
      <p:sp>
        <p:nvSpPr>
          <p:cNvPr id="8" name="TextBox 7"/>
          <p:cNvSpPr txBox="1"/>
          <p:nvPr/>
        </p:nvSpPr>
        <p:spPr>
          <a:xfrm>
            <a:off x="1200875" y="372085"/>
            <a:ext cx="310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ahnschrift SemiBold" panose="020B0502040204020203" pitchFamily="34" charset="0"/>
              </a:rPr>
              <a:t>6.1 x 3 =</a:t>
            </a:r>
            <a:endParaRPr lang="en-PH" sz="4800" dirty="0">
              <a:latin typeface="Bahnschrift SemiBold" panose="020B0502040204020203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4882" y="309739"/>
            <a:ext cx="843801" cy="952676"/>
            <a:chOff x="1197665" y="623455"/>
            <a:chExt cx="644238" cy="727363"/>
          </a:xfrm>
        </p:grpSpPr>
        <p:sp>
          <p:nvSpPr>
            <p:cNvPr id="10" name="Diamond 9"/>
            <p:cNvSpPr/>
            <p:nvPr/>
          </p:nvSpPr>
          <p:spPr>
            <a:xfrm>
              <a:off x="1197665" y="623455"/>
              <a:ext cx="644238" cy="727363"/>
            </a:xfrm>
            <a:prstGeom prst="diamond">
              <a:avLst/>
            </a:prstGeom>
            <a:solidFill>
              <a:srgbClr val="FF6863"/>
            </a:solidFill>
            <a:ln>
              <a:solidFill>
                <a:srgbClr val="FF68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sz="28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30035" y="642932"/>
              <a:ext cx="503262" cy="6344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5.</a:t>
              </a:r>
              <a:endParaRPr lang="en-PH" sz="48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636597"/>
              </p:ext>
            </p:extLst>
          </p:nvPr>
        </p:nvGraphicFramePr>
        <p:xfrm>
          <a:off x="1986532" y="1527868"/>
          <a:ext cx="2954744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2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36167" y="1426064"/>
            <a:ext cx="775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6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62707" y="1475929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.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8855" y="1426065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1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71669" y="2383021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3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06633" y="2323536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26914" y="3217626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3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82086" y="3214826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8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707" y="3236735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15831" y="271689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>
                <a:solidFill>
                  <a:srgbClr val="FF4F4B"/>
                </a:solidFill>
                <a:latin typeface="Bahnschrift SemiBold" panose="020B0502040204020203" pitchFamily="34" charset="0"/>
              </a:rPr>
              <a:t>18.3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6416349" y="337447"/>
            <a:ext cx="843801" cy="952676"/>
            <a:chOff x="1197665" y="623455"/>
            <a:chExt cx="644238" cy="727363"/>
          </a:xfrm>
        </p:grpSpPr>
        <p:sp>
          <p:nvSpPr>
            <p:cNvPr id="43" name="Diamond 42"/>
            <p:cNvSpPr/>
            <p:nvPr/>
          </p:nvSpPr>
          <p:spPr>
            <a:xfrm>
              <a:off x="1197665" y="623455"/>
              <a:ext cx="644238" cy="727363"/>
            </a:xfrm>
            <a:prstGeom prst="diamond">
              <a:avLst/>
            </a:prstGeom>
            <a:solidFill>
              <a:srgbClr val="FF6863"/>
            </a:solidFill>
            <a:ln>
              <a:solidFill>
                <a:srgbClr val="FF686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sz="280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298301" y="642932"/>
              <a:ext cx="460426" cy="5874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>
                  <a:solidFill>
                    <a:schemeClr val="bg1"/>
                  </a:solidFill>
                  <a:latin typeface="Bahnschrift SemiBold" panose="020B0502040204020203" pitchFamily="34" charset="0"/>
                </a:rPr>
                <a:t>6.</a:t>
              </a:r>
              <a:endParaRPr lang="en-PH" sz="4400" dirty="0">
                <a:solidFill>
                  <a:schemeClr val="bg1"/>
                </a:solidFill>
                <a:latin typeface="Bahnschrift SemiBold" panose="020B0502040204020203" pitchFamily="34" charset="0"/>
              </a:endParaRPr>
            </a:p>
          </p:txBody>
        </p:sp>
      </p:grpSp>
      <p:sp>
        <p:nvSpPr>
          <p:cNvPr id="64" name="Oval Callout 63"/>
          <p:cNvSpPr/>
          <p:nvPr/>
        </p:nvSpPr>
        <p:spPr>
          <a:xfrm>
            <a:off x="292408" y="1580422"/>
            <a:ext cx="1823053" cy="1722610"/>
          </a:xfrm>
          <a:prstGeom prst="wedgeEllipseCallout">
            <a:avLst>
              <a:gd name="adj1" fmla="val 2911"/>
              <a:gd name="adj2" fmla="val 64132"/>
            </a:avLst>
          </a:prstGeom>
          <a:solidFill>
            <a:srgbClr val="FF888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1600" dirty="0">
                <a:solidFill>
                  <a:schemeClr val="tx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កុំភ្លេចប្រើប្រមាណវិធីឈរក្នុងការដោះស្រាយ</a:t>
            </a:r>
            <a:endParaRPr lang="en-PH" sz="1600" dirty="0">
              <a:solidFill>
                <a:schemeClr val="tx1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124487" y="4624286"/>
            <a:ext cx="7900643" cy="2073266"/>
            <a:chOff x="4124487" y="4624286"/>
            <a:chExt cx="7900643" cy="2073266"/>
          </a:xfrm>
        </p:grpSpPr>
        <p:sp>
          <p:nvSpPr>
            <p:cNvPr id="65" name="Rounded Rectangle 64"/>
            <p:cNvSpPr/>
            <p:nvPr/>
          </p:nvSpPr>
          <p:spPr>
            <a:xfrm>
              <a:off x="4124487" y="4990625"/>
              <a:ext cx="6255853" cy="1324179"/>
            </a:xfrm>
            <a:prstGeom prst="roundRect">
              <a:avLst/>
            </a:prstGeom>
            <a:solidFill>
              <a:srgbClr val="FFADAB"/>
            </a:solidFill>
            <a:ln w="57150">
              <a:solidFill>
                <a:srgbClr val="FF4F4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98068" y="5114105"/>
              <a:ext cx="557293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m-KH" sz="3200" dirty="0">
                  <a:solidFill>
                    <a:srgbClr val="00206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ធ្វើបានល្អណាស់</a:t>
              </a:r>
              <a:r>
                <a:rPr lang="en-US" sz="3200" dirty="0">
                  <a:solidFill>
                    <a:srgbClr val="00206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! </a:t>
              </a:r>
            </a:p>
            <a:p>
              <a:pPr algn="ctr"/>
              <a:r>
                <a:rPr lang="km-KH" sz="3200" dirty="0">
                  <a:solidFill>
                    <a:srgbClr val="002060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កូនដោះស្រាយវាបានត្រឹមត្រូវ</a:t>
              </a:r>
              <a:endParaRPr lang="en-PH" sz="3200" dirty="0">
                <a:solidFill>
                  <a:srgbClr val="00206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12081" y="4624286"/>
              <a:ext cx="2513049" cy="2073266"/>
            </a:xfrm>
            <a:prstGeom prst="rect">
              <a:avLst/>
            </a:prstGeom>
          </p:spPr>
        </p:pic>
      </p:grpSp>
      <p:sp>
        <p:nvSpPr>
          <p:cNvPr id="59" name="TextBox 58"/>
          <p:cNvSpPr txBox="1"/>
          <p:nvPr/>
        </p:nvSpPr>
        <p:spPr>
          <a:xfrm>
            <a:off x="2795219" y="3218555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1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9878080" y="341475"/>
            <a:ext cx="2049338" cy="952675"/>
          </a:xfrm>
          <a:prstGeom prst="roundRect">
            <a:avLst/>
          </a:prstGeom>
          <a:solidFill>
            <a:srgbClr val="FFADAB"/>
          </a:solidFill>
          <a:ln w="57150">
            <a:solidFill>
              <a:srgbClr val="FF68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800"/>
          </a:p>
        </p:txBody>
      </p:sp>
      <p:sp>
        <p:nvSpPr>
          <p:cNvPr id="61" name="TextBox 60"/>
          <p:cNvSpPr txBox="1"/>
          <p:nvPr/>
        </p:nvSpPr>
        <p:spPr>
          <a:xfrm>
            <a:off x="7463124" y="399793"/>
            <a:ext cx="310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Bahnschrift SemiBold" panose="020B0502040204020203" pitchFamily="34" charset="0"/>
              </a:rPr>
              <a:t>4.3 x 5 =</a:t>
            </a:r>
            <a:endParaRPr lang="en-PH" sz="4800" dirty="0">
              <a:latin typeface="Bahnschrift SemiBold" panose="020B0502040204020203" pitchFamily="34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616252"/>
              </p:ext>
            </p:extLst>
          </p:nvPr>
        </p:nvGraphicFramePr>
        <p:xfrm>
          <a:off x="8248781" y="1555576"/>
          <a:ext cx="3365967" cy="2718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7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21"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2200" dirty="0"/>
                    </a:p>
                  </a:txBody>
                  <a:tcPr marL="111920" marR="111920" marT="55960" marB="55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D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9993448" y="1432990"/>
            <a:ext cx="775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4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523898" y="1556392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.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850046" y="1432991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3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832860" y="2410729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5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368882" y="2351244"/>
            <a:ext cx="76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ahnschrift SemiBold" panose="020B0502040204020203" pitchFamily="34" charset="0"/>
              </a:rPr>
              <a:t>x</a:t>
            </a:r>
            <a:endParaRPr lang="en-PH" sz="6000" dirty="0">
              <a:latin typeface="Bahnschrift SemiBold" panose="020B0502040204020203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0788105" y="3245334"/>
            <a:ext cx="815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5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076847" y="3239337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1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0506313" y="3243661"/>
            <a:ext cx="470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.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9878080" y="316982"/>
            <a:ext cx="2049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21.5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0380470" y="1146333"/>
            <a:ext cx="44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1</a:t>
            </a:r>
            <a:endParaRPr lang="en-PH" sz="36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296563" y="3236734"/>
            <a:ext cx="749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4F4B"/>
                </a:solidFill>
                <a:latin typeface="Bahnschrift SemiBold" panose="020B0502040204020203" pitchFamily="34" charset="0"/>
              </a:rPr>
              <a:t>2</a:t>
            </a:r>
            <a:endParaRPr lang="en-PH" sz="6000" dirty="0">
              <a:solidFill>
                <a:srgbClr val="FF4F4B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17980" y="3426392"/>
            <a:ext cx="2160978" cy="328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79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64" grpId="0" animBg="1"/>
      <p:bldP spid="59" grpId="0"/>
      <p:bldP spid="60" grpId="0" animBg="1"/>
      <p:bldP spid="61" grpId="0"/>
      <p:bldP spid="63" grpId="0"/>
      <p:bldP spid="69" grpId="0"/>
      <p:bldP spid="70" grpId="0"/>
      <p:bldP spid="72" grpId="0"/>
      <p:bldP spid="73" grpId="0"/>
      <p:bldP spid="75" grpId="0"/>
      <p:bldP spid="76" grpId="0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4157374"/>
          </a:xfrm>
          <a:prstGeom prst="rect">
            <a:avLst/>
          </a:prstGeom>
          <a:solidFill>
            <a:srgbClr val="FF6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/>
          </a:p>
        </p:txBody>
      </p:sp>
      <p:sp>
        <p:nvSpPr>
          <p:cNvPr id="6" name="Teardrop 5"/>
          <p:cNvSpPr/>
          <p:nvPr/>
        </p:nvSpPr>
        <p:spPr>
          <a:xfrm rot="6138705">
            <a:off x="2844216" y="400967"/>
            <a:ext cx="3555203" cy="3207485"/>
          </a:xfrm>
          <a:prstGeom prst="teardrop">
            <a:avLst/>
          </a:prstGeom>
          <a:solidFill>
            <a:srgbClr val="00B0F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" name="Teardrop 6"/>
          <p:cNvSpPr/>
          <p:nvPr/>
        </p:nvSpPr>
        <p:spPr>
          <a:xfrm rot="9957295">
            <a:off x="6651992" y="325106"/>
            <a:ext cx="3110598" cy="3501711"/>
          </a:xfrm>
          <a:prstGeom prst="teardrop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Freeform 8"/>
          <p:cNvSpPr/>
          <p:nvPr/>
        </p:nvSpPr>
        <p:spPr>
          <a:xfrm>
            <a:off x="5817412" y="4083397"/>
            <a:ext cx="2960879" cy="2679383"/>
          </a:xfrm>
          <a:custGeom>
            <a:avLst/>
            <a:gdLst>
              <a:gd name="connsiteX0" fmla="*/ 0 w 2250549"/>
              <a:gd name="connsiteY0" fmla="*/ 16034 h 1891329"/>
              <a:gd name="connsiteX1" fmla="*/ 15498 w 2250549"/>
              <a:gd name="connsiteY1" fmla="*/ 155519 h 1891329"/>
              <a:gd name="connsiteX2" fmla="*/ 30996 w 2250549"/>
              <a:gd name="connsiteY2" fmla="*/ 264007 h 1891329"/>
              <a:gd name="connsiteX3" fmla="*/ 46494 w 2250549"/>
              <a:gd name="connsiteY3" fmla="*/ 449986 h 1891329"/>
              <a:gd name="connsiteX4" fmla="*/ 77491 w 2250549"/>
              <a:gd name="connsiteY4" fmla="*/ 542976 h 1891329"/>
              <a:gd name="connsiteX5" fmla="*/ 92989 w 2250549"/>
              <a:gd name="connsiteY5" fmla="*/ 604969 h 1891329"/>
              <a:gd name="connsiteX6" fmla="*/ 123986 w 2250549"/>
              <a:gd name="connsiteY6" fmla="*/ 651464 h 1891329"/>
              <a:gd name="connsiteX7" fmla="*/ 139484 w 2250549"/>
              <a:gd name="connsiteY7" fmla="*/ 697959 h 1891329"/>
              <a:gd name="connsiteX8" fmla="*/ 216976 w 2250549"/>
              <a:gd name="connsiteY8" fmla="*/ 790949 h 1891329"/>
              <a:gd name="connsiteX9" fmla="*/ 263471 w 2250549"/>
              <a:gd name="connsiteY9" fmla="*/ 821946 h 1891329"/>
              <a:gd name="connsiteX10" fmla="*/ 356461 w 2250549"/>
              <a:gd name="connsiteY10" fmla="*/ 899437 h 1891329"/>
              <a:gd name="connsiteX11" fmla="*/ 371959 w 2250549"/>
              <a:gd name="connsiteY11" fmla="*/ 1209403 h 1891329"/>
              <a:gd name="connsiteX12" fmla="*/ 387457 w 2250549"/>
              <a:gd name="connsiteY12" fmla="*/ 1255898 h 1891329"/>
              <a:gd name="connsiteX13" fmla="*/ 511444 w 2250549"/>
              <a:gd name="connsiteY13" fmla="*/ 1395383 h 1891329"/>
              <a:gd name="connsiteX14" fmla="*/ 604433 w 2250549"/>
              <a:gd name="connsiteY14" fmla="*/ 1457376 h 1891329"/>
              <a:gd name="connsiteX15" fmla="*/ 650928 w 2250549"/>
              <a:gd name="connsiteY15" fmla="*/ 1488373 h 1891329"/>
              <a:gd name="connsiteX16" fmla="*/ 790413 w 2250549"/>
              <a:gd name="connsiteY16" fmla="*/ 1596861 h 1891329"/>
              <a:gd name="connsiteX17" fmla="*/ 867905 w 2250549"/>
              <a:gd name="connsiteY17" fmla="*/ 1689851 h 1891329"/>
              <a:gd name="connsiteX18" fmla="*/ 914400 w 2250549"/>
              <a:gd name="connsiteY18" fmla="*/ 1720847 h 1891329"/>
              <a:gd name="connsiteX19" fmla="*/ 1053884 w 2250549"/>
              <a:gd name="connsiteY19" fmla="*/ 1844834 h 1891329"/>
              <a:gd name="connsiteX20" fmla="*/ 1177871 w 2250549"/>
              <a:gd name="connsiteY20" fmla="*/ 1860332 h 1891329"/>
              <a:gd name="connsiteX21" fmla="*/ 2045776 w 2250549"/>
              <a:gd name="connsiteY21" fmla="*/ 1891329 h 1891329"/>
              <a:gd name="connsiteX22" fmla="*/ 2247254 w 2250549"/>
              <a:gd name="connsiteY22" fmla="*/ 1875830 h 1891329"/>
              <a:gd name="connsiteX23" fmla="*/ 2200759 w 2250549"/>
              <a:gd name="connsiteY23" fmla="*/ 1860332 h 1891329"/>
              <a:gd name="connsiteX24" fmla="*/ 2076772 w 2250549"/>
              <a:gd name="connsiteY24" fmla="*/ 1829336 h 1891329"/>
              <a:gd name="connsiteX25" fmla="*/ 1952786 w 2250549"/>
              <a:gd name="connsiteY25" fmla="*/ 1798339 h 1891329"/>
              <a:gd name="connsiteX26" fmla="*/ 1828800 w 2250549"/>
              <a:gd name="connsiteY26" fmla="*/ 1767342 h 1891329"/>
              <a:gd name="connsiteX27" fmla="*/ 1441342 w 2250549"/>
              <a:gd name="connsiteY27" fmla="*/ 1782841 h 1891329"/>
              <a:gd name="connsiteX28" fmla="*/ 1332854 w 2250549"/>
              <a:gd name="connsiteY28" fmla="*/ 1798339 h 1891329"/>
              <a:gd name="connsiteX29" fmla="*/ 1084881 w 2250549"/>
              <a:gd name="connsiteY29" fmla="*/ 1782841 h 1891329"/>
              <a:gd name="connsiteX30" fmla="*/ 945396 w 2250549"/>
              <a:gd name="connsiteY30" fmla="*/ 1705349 h 1891329"/>
              <a:gd name="connsiteX31" fmla="*/ 914400 w 2250549"/>
              <a:gd name="connsiteY31" fmla="*/ 1658854 h 1891329"/>
              <a:gd name="connsiteX32" fmla="*/ 898901 w 2250549"/>
              <a:gd name="connsiteY32" fmla="*/ 1550366 h 1891329"/>
              <a:gd name="connsiteX33" fmla="*/ 883403 w 2250549"/>
              <a:gd name="connsiteY33" fmla="*/ 1503871 h 1891329"/>
              <a:gd name="connsiteX34" fmla="*/ 867905 w 2250549"/>
              <a:gd name="connsiteY34" fmla="*/ 1395383 h 1891329"/>
              <a:gd name="connsiteX35" fmla="*/ 852406 w 2250549"/>
              <a:gd name="connsiteY35" fmla="*/ 1348888 h 1891329"/>
              <a:gd name="connsiteX36" fmla="*/ 821410 w 2250549"/>
              <a:gd name="connsiteY36" fmla="*/ 1193905 h 1891329"/>
              <a:gd name="connsiteX37" fmla="*/ 790413 w 2250549"/>
              <a:gd name="connsiteY37" fmla="*/ 1085417 h 1891329"/>
              <a:gd name="connsiteX38" fmla="*/ 805911 w 2250549"/>
              <a:gd name="connsiteY38" fmla="*/ 682461 h 1891329"/>
              <a:gd name="connsiteX39" fmla="*/ 821410 w 2250549"/>
              <a:gd name="connsiteY39" fmla="*/ 620468 h 1891329"/>
              <a:gd name="connsiteX40" fmla="*/ 852406 w 2250549"/>
              <a:gd name="connsiteY40" fmla="*/ 480983 h 1891329"/>
              <a:gd name="connsiteX41" fmla="*/ 883403 w 2250549"/>
              <a:gd name="connsiteY41" fmla="*/ 387993 h 1891329"/>
              <a:gd name="connsiteX42" fmla="*/ 898901 w 2250549"/>
              <a:gd name="connsiteY42" fmla="*/ 341498 h 1891329"/>
              <a:gd name="connsiteX43" fmla="*/ 945396 w 2250549"/>
              <a:gd name="connsiteY43" fmla="*/ 310502 h 1891329"/>
              <a:gd name="connsiteX44" fmla="*/ 960894 w 2250549"/>
              <a:gd name="connsiteY44" fmla="*/ 264007 h 1891329"/>
              <a:gd name="connsiteX45" fmla="*/ 1022888 w 2250549"/>
              <a:gd name="connsiteY45" fmla="*/ 171017 h 1891329"/>
              <a:gd name="connsiteX46" fmla="*/ 1053884 w 2250549"/>
              <a:gd name="connsiteY46" fmla="*/ 78027 h 1891329"/>
              <a:gd name="connsiteX47" fmla="*/ 1069383 w 2250549"/>
              <a:gd name="connsiteY47" fmla="*/ 31532 h 1891329"/>
              <a:gd name="connsiteX48" fmla="*/ 1022888 w 2250549"/>
              <a:gd name="connsiteY48" fmla="*/ 536 h 1891329"/>
              <a:gd name="connsiteX49" fmla="*/ 1007389 w 2250549"/>
              <a:gd name="connsiteY49" fmla="*/ 47030 h 1891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250549" h="1891329">
                <a:moveTo>
                  <a:pt x="0" y="16034"/>
                </a:moveTo>
                <a:cubicBezTo>
                  <a:pt x="5166" y="62529"/>
                  <a:pt x="9696" y="109099"/>
                  <a:pt x="15498" y="155519"/>
                </a:cubicBezTo>
                <a:cubicBezTo>
                  <a:pt x="20029" y="191767"/>
                  <a:pt x="27172" y="227678"/>
                  <a:pt x="30996" y="264007"/>
                </a:cubicBezTo>
                <a:cubicBezTo>
                  <a:pt x="37508" y="325873"/>
                  <a:pt x="36267" y="388625"/>
                  <a:pt x="46494" y="449986"/>
                </a:cubicBezTo>
                <a:cubicBezTo>
                  <a:pt x="51865" y="482215"/>
                  <a:pt x="69567" y="511278"/>
                  <a:pt x="77491" y="542976"/>
                </a:cubicBezTo>
                <a:cubicBezTo>
                  <a:pt x="82657" y="563640"/>
                  <a:pt x="84598" y="585391"/>
                  <a:pt x="92989" y="604969"/>
                </a:cubicBezTo>
                <a:cubicBezTo>
                  <a:pt x="100326" y="622090"/>
                  <a:pt x="113654" y="635966"/>
                  <a:pt x="123986" y="651464"/>
                </a:cubicBezTo>
                <a:cubicBezTo>
                  <a:pt x="129152" y="666962"/>
                  <a:pt x="132178" y="683347"/>
                  <a:pt x="139484" y="697959"/>
                </a:cubicBezTo>
                <a:cubicBezTo>
                  <a:pt x="156900" y="732790"/>
                  <a:pt x="187597" y="766467"/>
                  <a:pt x="216976" y="790949"/>
                </a:cubicBezTo>
                <a:cubicBezTo>
                  <a:pt x="231285" y="802874"/>
                  <a:pt x="249162" y="810021"/>
                  <a:pt x="263471" y="821946"/>
                </a:cubicBezTo>
                <a:cubicBezTo>
                  <a:pt x="382795" y="921383"/>
                  <a:pt x="241030" y="822484"/>
                  <a:pt x="356461" y="899437"/>
                </a:cubicBezTo>
                <a:cubicBezTo>
                  <a:pt x="361627" y="1002759"/>
                  <a:pt x="362997" y="1106341"/>
                  <a:pt x="371959" y="1209403"/>
                </a:cubicBezTo>
                <a:cubicBezTo>
                  <a:pt x="373374" y="1225678"/>
                  <a:pt x="380151" y="1241286"/>
                  <a:pt x="387457" y="1255898"/>
                </a:cubicBezTo>
                <a:cubicBezTo>
                  <a:pt x="410749" y="1302483"/>
                  <a:pt x="480639" y="1374847"/>
                  <a:pt x="511444" y="1395383"/>
                </a:cubicBezTo>
                <a:lnTo>
                  <a:pt x="604433" y="1457376"/>
                </a:lnTo>
                <a:cubicBezTo>
                  <a:pt x="619931" y="1467708"/>
                  <a:pt x="637757" y="1475202"/>
                  <a:pt x="650928" y="1488373"/>
                </a:cubicBezTo>
                <a:cubicBezTo>
                  <a:pt x="755470" y="1592915"/>
                  <a:pt x="702332" y="1567501"/>
                  <a:pt x="790413" y="1596861"/>
                </a:cubicBezTo>
                <a:cubicBezTo>
                  <a:pt x="820891" y="1642577"/>
                  <a:pt x="823156" y="1652561"/>
                  <a:pt x="867905" y="1689851"/>
                </a:cubicBezTo>
                <a:cubicBezTo>
                  <a:pt x="882214" y="1701775"/>
                  <a:pt x="900478" y="1708472"/>
                  <a:pt x="914400" y="1720847"/>
                </a:cubicBezTo>
                <a:cubicBezTo>
                  <a:pt x="914868" y="1721263"/>
                  <a:pt x="1015827" y="1834455"/>
                  <a:pt x="1053884" y="1844834"/>
                </a:cubicBezTo>
                <a:cubicBezTo>
                  <a:pt x="1094067" y="1855793"/>
                  <a:pt x="1136266" y="1858382"/>
                  <a:pt x="1177871" y="1860332"/>
                </a:cubicBezTo>
                <a:cubicBezTo>
                  <a:pt x="1467040" y="1873887"/>
                  <a:pt x="2045776" y="1891329"/>
                  <a:pt x="2045776" y="1891329"/>
                </a:cubicBezTo>
                <a:cubicBezTo>
                  <a:pt x="2112935" y="1886163"/>
                  <a:pt x="2181204" y="1889040"/>
                  <a:pt x="2247254" y="1875830"/>
                </a:cubicBezTo>
                <a:cubicBezTo>
                  <a:pt x="2263273" y="1872626"/>
                  <a:pt x="2216520" y="1864630"/>
                  <a:pt x="2200759" y="1860332"/>
                </a:cubicBezTo>
                <a:cubicBezTo>
                  <a:pt x="2159659" y="1849123"/>
                  <a:pt x="2118101" y="1839668"/>
                  <a:pt x="2076772" y="1829336"/>
                </a:cubicBezTo>
                <a:cubicBezTo>
                  <a:pt x="2076746" y="1829329"/>
                  <a:pt x="1952813" y="1798344"/>
                  <a:pt x="1952786" y="1798339"/>
                </a:cubicBezTo>
                <a:cubicBezTo>
                  <a:pt x="1859275" y="1779637"/>
                  <a:pt x="1900284" y="1791172"/>
                  <a:pt x="1828800" y="1767342"/>
                </a:cubicBezTo>
                <a:cubicBezTo>
                  <a:pt x="1699647" y="1772508"/>
                  <a:pt x="1570346" y="1774778"/>
                  <a:pt x="1441342" y="1782841"/>
                </a:cubicBezTo>
                <a:cubicBezTo>
                  <a:pt x="1404883" y="1785120"/>
                  <a:pt x="1369384" y="1798339"/>
                  <a:pt x="1332854" y="1798339"/>
                </a:cubicBezTo>
                <a:cubicBezTo>
                  <a:pt x="1250035" y="1798339"/>
                  <a:pt x="1167539" y="1788007"/>
                  <a:pt x="1084881" y="1782841"/>
                </a:cubicBezTo>
                <a:cubicBezTo>
                  <a:pt x="978298" y="1711785"/>
                  <a:pt x="1027233" y="1732627"/>
                  <a:pt x="945396" y="1705349"/>
                </a:cubicBezTo>
                <a:cubicBezTo>
                  <a:pt x="935064" y="1689851"/>
                  <a:pt x="919752" y="1676695"/>
                  <a:pt x="914400" y="1658854"/>
                </a:cubicBezTo>
                <a:cubicBezTo>
                  <a:pt x="903903" y="1623865"/>
                  <a:pt x="906065" y="1586186"/>
                  <a:pt x="898901" y="1550366"/>
                </a:cubicBezTo>
                <a:cubicBezTo>
                  <a:pt x="895697" y="1534347"/>
                  <a:pt x="888569" y="1519369"/>
                  <a:pt x="883403" y="1503871"/>
                </a:cubicBezTo>
                <a:cubicBezTo>
                  <a:pt x="878237" y="1467708"/>
                  <a:pt x="875069" y="1431203"/>
                  <a:pt x="867905" y="1395383"/>
                </a:cubicBezTo>
                <a:cubicBezTo>
                  <a:pt x="864701" y="1379364"/>
                  <a:pt x="856079" y="1364806"/>
                  <a:pt x="852406" y="1348888"/>
                </a:cubicBezTo>
                <a:cubicBezTo>
                  <a:pt x="840559" y="1297553"/>
                  <a:pt x="838071" y="1243885"/>
                  <a:pt x="821410" y="1193905"/>
                </a:cubicBezTo>
                <a:cubicBezTo>
                  <a:pt x="799175" y="1127203"/>
                  <a:pt x="809873" y="1163259"/>
                  <a:pt x="790413" y="1085417"/>
                </a:cubicBezTo>
                <a:cubicBezTo>
                  <a:pt x="795579" y="951098"/>
                  <a:pt x="796970" y="816581"/>
                  <a:pt x="805911" y="682461"/>
                </a:cubicBezTo>
                <a:cubicBezTo>
                  <a:pt x="807328" y="661208"/>
                  <a:pt x="816789" y="641261"/>
                  <a:pt x="821410" y="620468"/>
                </a:cubicBezTo>
                <a:cubicBezTo>
                  <a:pt x="834051" y="563582"/>
                  <a:pt x="836207" y="534980"/>
                  <a:pt x="852406" y="480983"/>
                </a:cubicBezTo>
                <a:cubicBezTo>
                  <a:pt x="861795" y="449688"/>
                  <a:pt x="873071" y="418990"/>
                  <a:pt x="883403" y="387993"/>
                </a:cubicBezTo>
                <a:cubicBezTo>
                  <a:pt x="888569" y="372495"/>
                  <a:pt x="885308" y="350560"/>
                  <a:pt x="898901" y="341498"/>
                </a:cubicBezTo>
                <a:lnTo>
                  <a:pt x="945396" y="310502"/>
                </a:lnTo>
                <a:cubicBezTo>
                  <a:pt x="950562" y="295004"/>
                  <a:pt x="952960" y="278288"/>
                  <a:pt x="960894" y="264007"/>
                </a:cubicBezTo>
                <a:cubicBezTo>
                  <a:pt x="978986" y="231442"/>
                  <a:pt x="1022888" y="171017"/>
                  <a:pt x="1022888" y="171017"/>
                </a:cubicBezTo>
                <a:lnTo>
                  <a:pt x="1053884" y="78027"/>
                </a:lnTo>
                <a:lnTo>
                  <a:pt x="1069383" y="31532"/>
                </a:lnTo>
                <a:cubicBezTo>
                  <a:pt x="1053885" y="21200"/>
                  <a:pt x="1040958" y="-3981"/>
                  <a:pt x="1022888" y="536"/>
                </a:cubicBezTo>
                <a:cubicBezTo>
                  <a:pt x="1007039" y="4498"/>
                  <a:pt x="1007389" y="47030"/>
                  <a:pt x="1007389" y="47030"/>
                </a:cubicBez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Heart 9"/>
          <p:cNvSpPr/>
          <p:nvPr/>
        </p:nvSpPr>
        <p:spPr>
          <a:xfrm rot="19547544">
            <a:off x="6651451" y="6228141"/>
            <a:ext cx="716333" cy="518310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3210896" y="1586592"/>
            <a:ext cx="2606516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m-KH" sz="60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hmer OS Battambang" panose="02000500000000020004" pitchFamily="2" charset="0"/>
                <a:cs typeface="Khmer OS Battambang" panose="02000500000000020004" pitchFamily="2" charset="0"/>
              </a:rPr>
              <a:t>សូម</a:t>
            </a:r>
            <a:endParaRPr 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4033" y="1709704"/>
            <a:ext cx="2606516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m-KH" sz="5400" b="1" spc="50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Khmer OS Battambang" panose="02000500000000020004" pitchFamily="2" charset="0"/>
                <a:cs typeface="Khmer OS Battambang" panose="02000500000000020004" pitchFamily="2" charset="0"/>
              </a:rPr>
              <a:t>អគុណ!</a:t>
            </a:r>
            <a:endParaRPr lang="en-US" sz="44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888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226</Words>
  <Application>Microsoft Office PowerPoint</Application>
  <PresentationFormat>ワイド画面</PresentationFormat>
  <Paragraphs>93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Khmer OS Battambang</vt:lpstr>
      <vt:lpstr>Khmer OS Muol Light</vt:lpstr>
      <vt:lpstr>Arial</vt:lpstr>
      <vt:lpstr>Bahnschrift SemiBold</vt:lpstr>
      <vt:lpstr>Calibri</vt:lpstr>
      <vt:lpstr>Calibri Light</vt:lpstr>
      <vt:lpstr>Office Theme</vt:lpstr>
      <vt:lpstr>ការធ្វើប្រមាណវិធីគុណចំនួនទសភាគជួរឈរ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</dc:title>
  <dc:creator>Windows User</dc:creator>
  <cp:lastModifiedBy>kageto makoto</cp:lastModifiedBy>
  <cp:revision>23</cp:revision>
  <dcterms:created xsi:type="dcterms:W3CDTF">2022-09-23T11:20:15Z</dcterms:created>
  <dcterms:modified xsi:type="dcterms:W3CDTF">2023-02-08T04:40:28Z</dcterms:modified>
</cp:coreProperties>
</file>