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81B5"/>
    <a:srgbClr val="009977"/>
    <a:srgbClr val="C5B6D4"/>
    <a:srgbClr val="FCC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CA3587A4-A7BA-4C28-AE1D-0181D660FEC9}"/>
    <pc:docChg chg="modSld">
      <pc:chgData name="kageto makoto" userId="32823e1b33af3d12" providerId="LiveId" clId="{CA3587A4-A7BA-4C28-AE1D-0181D660FEC9}" dt="2023-02-08T04:19:41.087" v="2" actId="1076"/>
      <pc:docMkLst>
        <pc:docMk/>
      </pc:docMkLst>
      <pc:sldChg chg="modSp mod">
        <pc:chgData name="kageto makoto" userId="32823e1b33af3d12" providerId="LiveId" clId="{CA3587A4-A7BA-4C28-AE1D-0181D660FEC9}" dt="2023-02-08T04:19:41.087" v="2" actId="1076"/>
        <pc:sldMkLst>
          <pc:docMk/>
          <pc:sldMk cId="656810311" sldId="259"/>
        </pc:sldMkLst>
        <pc:spChg chg="mod">
          <ac:chgData name="kageto makoto" userId="32823e1b33af3d12" providerId="LiveId" clId="{CA3587A4-A7BA-4C28-AE1D-0181D660FEC9}" dt="2023-02-08T04:19:41.087" v="2" actId="1076"/>
          <ac:spMkLst>
            <pc:docMk/>
            <pc:sldMk cId="656810311" sldId="259"/>
            <ac:spMk id="6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958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0020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5229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719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943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6536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5896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009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7163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9138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0707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37A9-EB2F-469B-803B-9A2E38EF5030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653B-8A3E-4EF4-8966-723C136BB8EB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598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B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684810" y="705588"/>
            <a:ext cx="8612863" cy="5304906"/>
          </a:xfrm>
          <a:prstGeom prst="ellipse">
            <a:avLst/>
          </a:prstGeom>
          <a:solidFill>
            <a:srgbClr val="9B81B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Oval 5"/>
          <p:cNvSpPr/>
          <p:nvPr/>
        </p:nvSpPr>
        <p:spPr>
          <a:xfrm>
            <a:off x="1935968" y="853604"/>
            <a:ext cx="8101982" cy="4990240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" name="Oval 3"/>
          <p:cNvSpPr/>
          <p:nvPr/>
        </p:nvSpPr>
        <p:spPr>
          <a:xfrm>
            <a:off x="2202287" y="1107583"/>
            <a:ext cx="7534142" cy="4466348"/>
          </a:xfrm>
          <a:prstGeom prst="ellipse">
            <a:avLst/>
          </a:prstGeom>
          <a:solidFill>
            <a:srgbClr val="9B81B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358" y="1690956"/>
            <a:ext cx="9144000" cy="2387600"/>
          </a:xfrm>
        </p:spPr>
        <p:txBody>
          <a:bodyPr>
            <a:normAutofit/>
          </a:bodyPr>
          <a:lstStyle/>
          <a:p>
            <a:r>
              <a:rPr lang="km-KH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Khmer OS Muol" panose="02000500000000020004" pitchFamily="2" charset="0"/>
                <a:cs typeface="Khmer OS Muol" panose="02000500000000020004" pitchFamily="2" charset="0"/>
              </a:rPr>
              <a:t>ការគណនាលេខទាំងអស់</a:t>
            </a:r>
            <a:br>
              <a:rPr lang="km-KH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Khmer OS Muol" panose="02000500000000020004" pitchFamily="2" charset="0"/>
                <a:cs typeface="Khmer OS Muol" panose="02000500000000020004" pitchFamily="2" charset="0"/>
              </a:rPr>
            </a:br>
            <a:r>
              <a:rPr lang="km-KH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Khmer OS Muol" panose="02000500000000020004" pitchFamily="2" charset="0"/>
                <a:cs typeface="Khmer OS Muol" panose="02000500000000020004" pitchFamily="2" charset="0"/>
              </a:rPr>
              <a:t>(បូក ដក គុណ និងចែក)</a:t>
            </a:r>
            <a:endParaRPr lang="en-PH" sz="44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Khmer OS Muol" panose="02000500000000020004" pitchFamily="2" charset="0"/>
              <a:cs typeface="Khmer OS Muol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4674"/>
            <a:ext cx="9144000" cy="1655762"/>
          </a:xfrm>
        </p:spPr>
        <p:txBody>
          <a:bodyPr>
            <a:normAutofit/>
          </a:bodyPr>
          <a:lstStyle/>
          <a:p>
            <a:r>
              <a:rPr lang="km-KH" sz="3200" dirty="0">
                <a:ln w="9525"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latin typeface="Khmer OS Koulen" panose="02000500000000000000" pitchFamily="2" charset="0"/>
                <a:cs typeface="Khmer OS Koulen" panose="02000500000000000000" pitchFamily="2" charset="0"/>
              </a:rPr>
              <a:t>គណិតវិទ្យាថ្នាក់ទី៤ </a:t>
            </a:r>
            <a:endParaRPr lang="en-PH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B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4">
            <a:extLst>
              <a:ext uri="{FF2B5EF4-FFF2-40B4-BE49-F238E27FC236}">
                <a16:creationId xmlns:a16="http://schemas.microsoft.com/office/drawing/2014/main" id="{7239347E-A16F-0C27-BE38-D37AB23F44B2}"/>
              </a:ext>
            </a:extLst>
          </p:cNvPr>
          <p:cNvSpPr/>
          <p:nvPr/>
        </p:nvSpPr>
        <p:spPr>
          <a:xfrm>
            <a:off x="365760" y="388620"/>
            <a:ext cx="11315700" cy="608076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55"/>
            <a:ext cx="2479964" cy="2479964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2252849" y="404995"/>
            <a:ext cx="2395512" cy="1789917"/>
          </a:xfrm>
          <a:prstGeom prst="cloudCallout">
            <a:avLst>
              <a:gd name="adj1" fmla="val -74699"/>
              <a:gd name="adj2" fmla="val 474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ខ្ញុំមានការភ័ន្ត</a:t>
            </a:r>
          </a:p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ច្រទ្បំបន្តិចក្នុងការដោះស្រាយលេខទាំងនេះ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9351002" y="67994"/>
            <a:ext cx="1493949" cy="1133341"/>
          </a:xfrm>
          <a:prstGeom prst="cloudCallout">
            <a:avLst>
              <a:gd name="adj1" fmla="val 64982"/>
              <a:gd name="adj2" fmla="val 48795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m-K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ខ្ញុំអាចជួយអ្នកធ្វើវាបាន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>
              <a:lnSpc>
                <a:spcPct val="150000"/>
              </a:lnSpc>
            </a:pP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33035" y="1763536"/>
            <a:ext cx="22685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Arial Rounded MT Bold" panose="020F0704030504030204" pitchFamily="34" charset="0"/>
              </a:rPr>
              <a:t>376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7784" y="2704953"/>
            <a:ext cx="20120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Arial Rounded MT Bold" panose="020F0704030504030204" pitchFamily="34" charset="0"/>
              </a:rPr>
              <a:t>155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222876" y="3971973"/>
            <a:ext cx="2086300" cy="4571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TextBox 12"/>
          <p:cNvSpPr txBox="1"/>
          <p:nvPr/>
        </p:nvSpPr>
        <p:spPr>
          <a:xfrm>
            <a:off x="4500144" y="2363700"/>
            <a:ext cx="7232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+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39258" y="3828393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857217" y="3873974"/>
            <a:ext cx="7938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3</a:t>
            </a:r>
            <a:endParaRPr lang="en-PH" dirty="0">
              <a:solidFill>
                <a:srgbClr val="9B81B5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01595" y="3828393"/>
            <a:ext cx="7938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80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32" name="Cloud Callout 31"/>
          <p:cNvSpPr/>
          <p:nvPr/>
        </p:nvSpPr>
        <p:spPr>
          <a:xfrm>
            <a:off x="8268121" y="1018549"/>
            <a:ext cx="1957794" cy="1568227"/>
          </a:xfrm>
          <a:prstGeom prst="cloudCallout">
            <a:avLst>
              <a:gd name="adj1" fmla="val 82747"/>
              <a:gd name="adj2" fmla="val 4312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តោះចាប់</a:t>
            </a:r>
          </a:p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ផ្តើមជាមូយឧទាហរណ៏នៃការបូកទាំងនេះ</a:t>
            </a:r>
            <a:r>
              <a:rPr lang="en-US" sz="1400" dirty="0">
                <a:latin typeface="Arial Rounded MT Bold" panose="020F0704030504030204" pitchFamily="34" charset="0"/>
              </a:rPr>
              <a:t>!</a:t>
            </a:r>
            <a:endParaRPr lang="en-PH" sz="1400" dirty="0">
              <a:latin typeface="Arial Rounded MT Bold" panose="020F0704030504030204" pitchFamily="34" charset="0"/>
            </a:endParaRPr>
          </a:p>
        </p:txBody>
      </p:sp>
      <p:sp>
        <p:nvSpPr>
          <p:cNvPr id="33" name="Cloud Callout 32"/>
          <p:cNvSpPr/>
          <p:nvPr/>
        </p:nvSpPr>
        <p:spPr>
          <a:xfrm>
            <a:off x="8703623" y="2516436"/>
            <a:ext cx="1703076" cy="1568228"/>
          </a:xfrm>
          <a:prstGeom prst="cloudCallout">
            <a:avLst>
              <a:gd name="adj1" fmla="val 63083"/>
              <a:gd name="adj2" fmla="val -66818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ល្បិចនៅទីនេះគឺគណនាក្នុងទម្រង់បញ្ឈរ</a:t>
            </a:r>
            <a:endParaRPr lang="en-PH" sz="1400" u="sng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4" name="Cloud Callout 33"/>
          <p:cNvSpPr/>
          <p:nvPr/>
        </p:nvSpPr>
        <p:spPr>
          <a:xfrm>
            <a:off x="8992528" y="3944807"/>
            <a:ext cx="2338297" cy="1972182"/>
          </a:xfrm>
          <a:prstGeom prst="cloudCallout">
            <a:avLst>
              <a:gd name="adj1" fmla="val 38108"/>
              <a:gd name="adj2" fmla="val -89315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 Rounded MT Bold" panose="020F0704030504030204" pitchFamily="34" charset="0"/>
            </a:endParaRPr>
          </a:p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ចំណាំថាការបូកនិងដកត្រូវតែដោះស្រាយដោយយោងទៅតាមជួរតម្លៃកន្លែងរបស់វា</a:t>
            </a:r>
            <a:r>
              <a:rPr lang="en-US" sz="1400" dirty="0">
                <a:latin typeface="Arial Rounded MT Bold" panose="020F0704030504030204" pitchFamily="34" charset="0"/>
              </a:rPr>
              <a:t>!</a:t>
            </a:r>
            <a:endParaRPr lang="en-PH" sz="1400" u="sng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114268" y="734800"/>
            <a:ext cx="2338297" cy="2842913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5349312" y="2040029"/>
            <a:ext cx="578140" cy="2961462"/>
          </a:xfrm>
          <a:prstGeom prst="rect">
            <a:avLst/>
          </a:prstGeom>
          <a:noFill/>
          <a:ln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1" name="Rectangle 40"/>
          <p:cNvSpPr/>
          <p:nvPr/>
        </p:nvSpPr>
        <p:spPr>
          <a:xfrm>
            <a:off x="5944796" y="2040029"/>
            <a:ext cx="578140" cy="2961462"/>
          </a:xfrm>
          <a:prstGeom prst="rect">
            <a:avLst/>
          </a:prstGeom>
          <a:noFill/>
          <a:ln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2" name="Rectangle 41"/>
          <p:cNvSpPr/>
          <p:nvPr/>
        </p:nvSpPr>
        <p:spPr>
          <a:xfrm>
            <a:off x="6567074" y="2040029"/>
            <a:ext cx="578140" cy="2961462"/>
          </a:xfrm>
          <a:prstGeom prst="rect">
            <a:avLst/>
          </a:prstGeom>
          <a:noFill/>
          <a:ln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3" name="TextBox 52"/>
          <p:cNvSpPr txBox="1"/>
          <p:nvPr/>
        </p:nvSpPr>
        <p:spPr>
          <a:xfrm>
            <a:off x="6424791" y="1451853"/>
            <a:ext cx="813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200" dirty="0">
                <a:solidFill>
                  <a:srgbClr val="9B81B5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ខ្ទង់រាយ</a:t>
            </a:r>
            <a:endParaRPr lang="en-PH" sz="1200" dirty="0">
              <a:solidFill>
                <a:srgbClr val="9B81B5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57004" y="1454451"/>
            <a:ext cx="703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200" dirty="0">
                <a:solidFill>
                  <a:srgbClr val="9B81B5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ខ្ទង់ដប់</a:t>
            </a:r>
            <a:endParaRPr lang="en-PH" sz="1200" dirty="0">
              <a:solidFill>
                <a:srgbClr val="9B81B5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endParaRPr lang="en-PH" sz="12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38108" y="1440612"/>
            <a:ext cx="963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200" dirty="0">
                <a:solidFill>
                  <a:srgbClr val="9B81B5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ខ្ទង់រយ</a:t>
            </a:r>
            <a:endParaRPr lang="en-PH" sz="1200" dirty="0">
              <a:solidFill>
                <a:srgbClr val="9B81B5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endParaRPr lang="en-US" sz="12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89675" y="1717955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CC1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73171" y="1730709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CC1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26955" y="5529228"/>
            <a:ext cx="3650358" cy="76944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m-KH" sz="4400" dirty="0">
                <a:latin typeface="Arial Rounded MT Bold" panose="020F0704030504030204" pitchFamily="34" charset="0"/>
              </a:rPr>
              <a:t>អ្នកបានធ្វើវា</a:t>
            </a:r>
            <a:r>
              <a:rPr lang="en-US" sz="4400" dirty="0">
                <a:latin typeface="Arial Rounded MT Bold" panose="020F0704030504030204" pitchFamily="34" charset="0"/>
              </a:rPr>
              <a:t>! </a:t>
            </a:r>
            <a:r>
              <a:rPr lang="km-KH" sz="4400" dirty="0">
                <a:latin typeface="Arial Rounded MT Bold" panose="020F0704030504030204" pitchFamily="34" charset="0"/>
              </a:rPr>
              <a:t>ការងារដ៏អស្ចារ្យ</a:t>
            </a:r>
            <a:r>
              <a:rPr lang="en-US" sz="4400" dirty="0">
                <a:latin typeface="Arial Rounded MT Bold" panose="020F0704030504030204" pitchFamily="34" charset="0"/>
              </a:rPr>
              <a:t> </a:t>
            </a:r>
            <a:endParaRPr lang="en-PH" sz="4400" dirty="0">
              <a:latin typeface="Arial Rounded MT Bold" panose="020F0704030504030204" pitchFamily="34" charset="0"/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331" y="3474682"/>
            <a:ext cx="3053618" cy="3053618"/>
          </a:xfrm>
          <a:prstGeom prst="rect">
            <a:avLst/>
          </a:prstGeom>
        </p:spPr>
      </p:pic>
      <p:sp>
        <p:nvSpPr>
          <p:cNvPr id="59" name="Curved Left Arrow 58"/>
          <p:cNvSpPr/>
          <p:nvPr/>
        </p:nvSpPr>
        <p:spPr>
          <a:xfrm>
            <a:off x="1844074" y="2118065"/>
            <a:ext cx="913307" cy="1524000"/>
          </a:xfrm>
          <a:prstGeom prst="curvedLeftArrow">
            <a:avLst/>
          </a:prstGeom>
          <a:solidFill>
            <a:srgbClr val="C5B6D4"/>
          </a:solidFill>
          <a:ln>
            <a:solidFill>
              <a:srgbClr val="C5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4" name="Scroll: Horizontal 3">
            <a:extLst>
              <a:ext uri="{FF2B5EF4-FFF2-40B4-BE49-F238E27FC236}">
                <a16:creationId xmlns:a16="http://schemas.microsoft.com/office/drawing/2014/main" id="{ABBC1BC5-8AFB-2D1D-55EF-82F6A2D63904}"/>
              </a:ext>
            </a:extLst>
          </p:cNvPr>
          <p:cNvSpPr/>
          <p:nvPr/>
        </p:nvSpPr>
        <p:spPr>
          <a:xfrm>
            <a:off x="5164795" y="334740"/>
            <a:ext cx="2139339" cy="1136598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32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ការបូក</a:t>
            </a:r>
            <a:endParaRPr lang="en-PH" sz="32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32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/>
      <p:bldP spid="11" grpId="0"/>
      <p:bldP spid="12" grpId="0" animBg="1"/>
      <p:bldP spid="13" grpId="0"/>
      <p:bldP spid="14" grpId="0"/>
      <p:bldP spid="23" grpId="0"/>
      <p:bldP spid="24" grpId="0"/>
      <p:bldP spid="32" grpId="0" animBg="1"/>
      <p:bldP spid="33" grpId="0" animBg="1"/>
      <p:bldP spid="34" grpId="0" animBg="1"/>
      <p:bldP spid="40" grpId="0" animBg="1"/>
      <p:bldP spid="41" grpId="0" animBg="1"/>
      <p:bldP spid="42" grpId="0" animBg="1"/>
      <p:bldP spid="53" grpId="0"/>
      <p:bldP spid="54" grpId="0"/>
      <p:bldP spid="55" grpId="0"/>
      <p:bldP spid="15" grpId="0"/>
      <p:bldP spid="16" grpId="0"/>
      <p:bldP spid="56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B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65760" y="388620"/>
            <a:ext cx="11315700" cy="608076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55"/>
            <a:ext cx="2479964" cy="2479964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2256703" y="475024"/>
            <a:ext cx="2153927" cy="1802255"/>
          </a:xfrm>
          <a:prstGeom prst="cloudCallout">
            <a:avLst>
              <a:gd name="adj1" fmla="val -74699"/>
              <a:gd name="adj2" fmla="val 474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ខ្ញុំមានការភ័ន្ត</a:t>
            </a:r>
          </a:p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ច្រទ្បំបន្តិចក្នុងការដោះស្រាយលេខទាំងនេះ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9351002" y="67994"/>
            <a:ext cx="1493949" cy="1133341"/>
          </a:xfrm>
          <a:prstGeom prst="cloudCallout">
            <a:avLst>
              <a:gd name="adj1" fmla="val 64982"/>
              <a:gd name="adj2" fmla="val 48795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m-KH" sz="1200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ខ្ញុំអាចជួយអ្នកធ្វើវាបាន</a:t>
            </a:r>
            <a:endParaRPr lang="en-PH" sz="1200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r>
              <a:rPr lang="en-US" sz="1200" dirty="0">
                <a:latin typeface="Arial Rounded MT Bold" panose="020F0704030504030204" pitchFamily="34" charset="0"/>
              </a:rPr>
              <a:t>! </a:t>
            </a:r>
            <a:endParaRPr lang="en-PH" sz="1200" dirty="0">
              <a:latin typeface="Arial Rounded MT Bold" panose="020F07040305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7825" y="1931817"/>
            <a:ext cx="20120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Arial Rounded MT Bold" panose="020F0704030504030204" pitchFamily="34" charset="0"/>
              </a:rPr>
              <a:t>975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52173" y="2825373"/>
            <a:ext cx="20120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latin typeface="Arial Rounded MT Bold" panose="020F0704030504030204" pitchFamily="34" charset="0"/>
              </a:rPr>
              <a:t>523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983726" y="3971973"/>
            <a:ext cx="2086300" cy="4571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TextBox 12"/>
          <p:cNvSpPr txBox="1"/>
          <p:nvPr/>
        </p:nvSpPr>
        <p:spPr>
          <a:xfrm>
            <a:off x="4550342" y="2474070"/>
            <a:ext cx="4924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>
                <a:latin typeface="Arial Rounded MT Bold" panose="020F0704030504030204" pitchFamily="34" charset="0"/>
              </a:rPr>
              <a:t>-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40162" y="3963430"/>
            <a:ext cx="7938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51318" y="3984344"/>
            <a:ext cx="7938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5</a:t>
            </a:r>
            <a:endParaRPr lang="en-PH" dirty="0">
              <a:solidFill>
                <a:srgbClr val="9B81B5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68520" y="3938763"/>
            <a:ext cx="79380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80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2" name="Cloud Callout 31"/>
          <p:cNvSpPr/>
          <p:nvPr/>
        </p:nvSpPr>
        <p:spPr>
          <a:xfrm>
            <a:off x="8487209" y="941011"/>
            <a:ext cx="1738706" cy="1587008"/>
          </a:xfrm>
          <a:prstGeom prst="cloudCallout">
            <a:avLst>
              <a:gd name="adj1" fmla="val 82747"/>
              <a:gd name="adj2" fmla="val 4312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តោះចាប់</a:t>
            </a:r>
          </a:p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ផ្តើមជាមូយឧទាហរណ៏នៃការដកទាំងនេះ</a:t>
            </a:r>
            <a:r>
              <a:rPr lang="en-US" sz="1400" dirty="0">
                <a:latin typeface="Arial Rounded MT Bold" panose="020F0704030504030204" pitchFamily="34" charset="0"/>
              </a:rPr>
              <a:t>!</a:t>
            </a:r>
            <a:endParaRPr lang="en-PH" sz="1400" dirty="0">
              <a:latin typeface="Arial Rounded MT Bold" panose="020F0704030504030204" pitchFamily="34" charset="0"/>
            </a:endParaRPr>
          </a:p>
        </p:txBody>
      </p:sp>
      <p:sp>
        <p:nvSpPr>
          <p:cNvPr id="33" name="Cloud Callout 32"/>
          <p:cNvSpPr/>
          <p:nvPr/>
        </p:nvSpPr>
        <p:spPr>
          <a:xfrm>
            <a:off x="8656691" y="2319484"/>
            <a:ext cx="1750008" cy="1726212"/>
          </a:xfrm>
          <a:prstGeom prst="cloudCallout">
            <a:avLst>
              <a:gd name="adj1" fmla="val 63083"/>
              <a:gd name="adj2" fmla="val -66818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>
                <a:latin typeface="Khmer OS" panose="02000500000000020004" pitchFamily="2" charset="0"/>
                <a:cs typeface="Khmer OS" panose="02000500000000020004" pitchFamily="2" charset="0"/>
              </a:rPr>
              <a:t>ល្បិចនៅទីនេះគឺគណនាក្នុងទម្រង់បញ្ឈរ</a:t>
            </a:r>
            <a:endParaRPr lang="en-PH" sz="1400" u="sng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4" name="Cloud Callout 33"/>
          <p:cNvSpPr/>
          <p:nvPr/>
        </p:nvSpPr>
        <p:spPr>
          <a:xfrm>
            <a:off x="8784772" y="3930735"/>
            <a:ext cx="2326574" cy="1833501"/>
          </a:xfrm>
          <a:prstGeom prst="cloudCallout">
            <a:avLst>
              <a:gd name="adj1" fmla="val 38108"/>
              <a:gd name="adj2" fmla="val -89315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ចំណាំថាការបូកនិងដកត្រូវតែដោះស្រាយដោយយោងទៅតាមជួរតម្លៃកន្លែងរបស់វា</a:t>
            </a:r>
            <a:endParaRPr lang="en-US" sz="1400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128336" y="650392"/>
            <a:ext cx="2338297" cy="2842913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5115278" y="2150399"/>
            <a:ext cx="578140" cy="2961462"/>
          </a:xfrm>
          <a:prstGeom prst="rect">
            <a:avLst/>
          </a:prstGeom>
          <a:noFill/>
          <a:ln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1" name="Rectangle 40"/>
          <p:cNvSpPr/>
          <p:nvPr/>
        </p:nvSpPr>
        <p:spPr>
          <a:xfrm>
            <a:off x="5738904" y="2150399"/>
            <a:ext cx="578140" cy="2961462"/>
          </a:xfrm>
          <a:prstGeom prst="rect">
            <a:avLst/>
          </a:prstGeom>
          <a:noFill/>
          <a:ln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2" name="Rectangle 41"/>
          <p:cNvSpPr/>
          <p:nvPr/>
        </p:nvSpPr>
        <p:spPr>
          <a:xfrm>
            <a:off x="6375251" y="2150399"/>
            <a:ext cx="578140" cy="2961462"/>
          </a:xfrm>
          <a:prstGeom prst="rect">
            <a:avLst/>
          </a:prstGeom>
          <a:noFill/>
          <a:ln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3" name="TextBox 52"/>
          <p:cNvSpPr txBox="1"/>
          <p:nvPr/>
        </p:nvSpPr>
        <p:spPr>
          <a:xfrm>
            <a:off x="6401778" y="1686066"/>
            <a:ext cx="788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200" dirty="0">
                <a:solidFill>
                  <a:srgbClr val="9B81B5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ខ្ទង់រាយ</a:t>
            </a:r>
            <a:endParaRPr lang="en-PH" sz="1200" dirty="0">
              <a:solidFill>
                <a:srgbClr val="9B81B5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764069" y="1688734"/>
            <a:ext cx="703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200" dirty="0">
                <a:solidFill>
                  <a:srgbClr val="9B81B5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ខ្ទង់ដប់</a:t>
            </a:r>
            <a:endParaRPr lang="en-PH" sz="1200" dirty="0">
              <a:solidFill>
                <a:srgbClr val="9B81B5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947174" y="1673584"/>
            <a:ext cx="963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200" dirty="0">
                <a:solidFill>
                  <a:srgbClr val="9B81B5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ខ្ទង់រយ</a:t>
            </a:r>
            <a:endParaRPr lang="en-US" sz="1200" dirty="0">
              <a:solidFill>
                <a:srgbClr val="9B81B5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331" y="3474682"/>
            <a:ext cx="3053618" cy="3053618"/>
          </a:xfrm>
          <a:prstGeom prst="rect">
            <a:avLst/>
          </a:prstGeom>
        </p:spPr>
      </p:pic>
      <p:sp>
        <p:nvSpPr>
          <p:cNvPr id="59" name="Curved Left Arrow 58"/>
          <p:cNvSpPr/>
          <p:nvPr/>
        </p:nvSpPr>
        <p:spPr>
          <a:xfrm>
            <a:off x="1844074" y="2118065"/>
            <a:ext cx="913307" cy="1524000"/>
          </a:xfrm>
          <a:prstGeom prst="curvedLeftArrow">
            <a:avLst/>
          </a:prstGeom>
          <a:solidFill>
            <a:srgbClr val="C5B6D4"/>
          </a:solidFill>
          <a:ln>
            <a:solidFill>
              <a:srgbClr val="C5B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50117" y="5417127"/>
            <a:ext cx="4437433" cy="92333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m-KH" sz="5400" dirty="0">
                <a:latin typeface="Arial Rounded MT Bold" panose="020F0704030504030204" pitchFamily="34" charset="0"/>
              </a:rPr>
              <a:t>អ្នកបានធ្វើវា</a:t>
            </a:r>
            <a:r>
              <a:rPr lang="en-US" sz="5400" dirty="0">
                <a:latin typeface="Arial Rounded MT Bold" panose="020F0704030504030204" pitchFamily="34" charset="0"/>
              </a:rPr>
              <a:t>! </a:t>
            </a:r>
            <a:r>
              <a:rPr lang="km-KH" sz="5400" dirty="0">
                <a:latin typeface="Arial Rounded MT Bold" panose="020F0704030504030204" pitchFamily="34" charset="0"/>
              </a:rPr>
              <a:t>ការងារដ៏អស្ចារ្យ</a:t>
            </a:r>
            <a:r>
              <a:rPr lang="en-US" sz="5400" dirty="0">
                <a:latin typeface="Arial Rounded MT Bold" panose="020F0704030504030204" pitchFamily="34" charset="0"/>
              </a:rPr>
              <a:t> </a:t>
            </a:r>
            <a:endParaRPr lang="en-PH" sz="5400" dirty="0">
              <a:latin typeface="Arial Rounded MT Bold" panose="020F0704030504030204" pitchFamily="34" charset="0"/>
            </a:endParaRPr>
          </a:p>
        </p:txBody>
      </p:sp>
      <p:sp>
        <p:nvSpPr>
          <p:cNvPr id="4" name="Scroll: Horizontal 3">
            <a:extLst>
              <a:ext uri="{FF2B5EF4-FFF2-40B4-BE49-F238E27FC236}">
                <a16:creationId xmlns:a16="http://schemas.microsoft.com/office/drawing/2014/main" id="{3C56B371-FD37-C5FF-2E15-C48EC5125625}"/>
              </a:ext>
            </a:extLst>
          </p:cNvPr>
          <p:cNvSpPr/>
          <p:nvPr/>
        </p:nvSpPr>
        <p:spPr>
          <a:xfrm>
            <a:off x="5056018" y="418112"/>
            <a:ext cx="2139339" cy="1136598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32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ការដក</a:t>
            </a:r>
            <a:endParaRPr lang="en-PH" sz="32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16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/>
      <p:bldP spid="11" grpId="0"/>
      <p:bldP spid="12" grpId="0" animBg="1"/>
      <p:bldP spid="13" grpId="0"/>
      <p:bldP spid="23" grpId="0"/>
      <p:bldP spid="24" grpId="0"/>
      <p:bldP spid="32" grpId="0" animBg="1"/>
      <p:bldP spid="33" grpId="0" animBg="1"/>
      <p:bldP spid="34" grpId="0" animBg="1"/>
      <p:bldP spid="40" grpId="0" animBg="1"/>
      <p:bldP spid="41" grpId="0" animBg="1"/>
      <p:bldP spid="42" grpId="0" animBg="1"/>
      <p:bldP spid="53" grpId="0"/>
      <p:bldP spid="54" grpId="0"/>
      <p:bldP spid="55" grpId="0"/>
      <p:bldP spid="59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B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65760" y="276078"/>
            <a:ext cx="11315700" cy="608076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55"/>
            <a:ext cx="2479964" cy="2479964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2453651" y="328124"/>
            <a:ext cx="2178035" cy="1638849"/>
          </a:xfrm>
          <a:prstGeom prst="cloudCallout">
            <a:avLst>
              <a:gd name="adj1" fmla="val -74699"/>
              <a:gd name="adj2" fmla="val 474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ខ្ញុំមានការភ័ន្ត</a:t>
            </a:r>
          </a:p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ច្រទ្បំបន្តិចក្នុងការដោះស្រាយលេខទាំងនេះ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9332376" y="222742"/>
            <a:ext cx="1512575" cy="1309661"/>
          </a:xfrm>
          <a:prstGeom prst="cloudCallout">
            <a:avLst>
              <a:gd name="adj1" fmla="val 64982"/>
              <a:gd name="adj2" fmla="val 48795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ខ្ញុំអាចជួយអ្នកធ្វើវាបាន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2" name="Cloud Callout 31"/>
          <p:cNvSpPr/>
          <p:nvPr/>
        </p:nvSpPr>
        <p:spPr>
          <a:xfrm>
            <a:off x="8153285" y="1452277"/>
            <a:ext cx="2026100" cy="1954149"/>
          </a:xfrm>
          <a:prstGeom prst="cloudCallout">
            <a:avLst>
              <a:gd name="adj1" fmla="val 82747"/>
              <a:gd name="adj2" fmla="val 4312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m-KH" sz="1200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តោះចាប់</a:t>
            </a:r>
          </a:p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ផ្តើមជាមូយឧទាហរណ៏នៃការគុណទាំងនេះ</a:t>
            </a:r>
            <a:r>
              <a:rPr lang="en-US" sz="1400" dirty="0">
                <a:latin typeface="Arial Rounded MT Bold" panose="020F0704030504030204" pitchFamily="34" charset="0"/>
              </a:rPr>
              <a:t>!</a:t>
            </a:r>
            <a:endParaRPr lang="en-PH" sz="1400" dirty="0">
              <a:latin typeface="Arial Rounded MT Bold" panose="020F0704030504030204" pitchFamily="34" charset="0"/>
            </a:endParaRPr>
          </a:p>
          <a:p>
            <a:pPr algn="ctr"/>
            <a:endParaRPr lang="en-PH" sz="1150" dirty="0">
              <a:latin typeface="Arial Rounded MT Bold" panose="020F0704030504030204" pitchFamily="34" charset="0"/>
            </a:endParaRPr>
          </a:p>
        </p:txBody>
      </p:sp>
      <p:sp>
        <p:nvSpPr>
          <p:cNvPr id="34" name="Cloud Callout 33"/>
          <p:cNvSpPr/>
          <p:nvPr/>
        </p:nvSpPr>
        <p:spPr>
          <a:xfrm>
            <a:off x="8063345" y="3422465"/>
            <a:ext cx="2649927" cy="2236482"/>
          </a:xfrm>
          <a:prstGeom prst="cloudCallout">
            <a:avLst>
              <a:gd name="adj1" fmla="val 57094"/>
              <a:gd name="adj2" fmla="val -66472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សូមចំណាំថានៅក្នុងការគុណ វានឹងកាន់តែស្រួលប្រសិនបើយើងបំបែកមេគុណទៅតាមតម្លៃកន្លែងរបស់ពូកវា</a:t>
            </a:r>
            <a:endParaRPr lang="en-US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125987" y="693883"/>
            <a:ext cx="2338297" cy="284291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640" y="4069824"/>
            <a:ext cx="2444620" cy="2444620"/>
          </a:xfrm>
          <a:prstGeom prst="rect">
            <a:avLst/>
          </a:prstGeom>
        </p:spPr>
      </p:pic>
      <p:sp>
        <p:nvSpPr>
          <p:cNvPr id="59" name="Curved Left Arrow 58"/>
          <p:cNvSpPr/>
          <p:nvPr/>
        </p:nvSpPr>
        <p:spPr>
          <a:xfrm flipH="1">
            <a:off x="121022" y="2450104"/>
            <a:ext cx="672137" cy="1822045"/>
          </a:xfrm>
          <a:prstGeom prst="curvedLeftArrow">
            <a:avLst/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23505" y="5417127"/>
            <a:ext cx="3650358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m-KH" sz="4400" dirty="0">
                <a:latin typeface="Arial Rounded MT Bold" panose="020F0704030504030204" pitchFamily="34" charset="0"/>
              </a:rPr>
              <a:t>អ្នកបានធ្វើវា</a:t>
            </a:r>
            <a:r>
              <a:rPr lang="en-US" sz="4400" dirty="0">
                <a:latin typeface="Arial Rounded MT Bold" panose="020F0704030504030204" pitchFamily="34" charset="0"/>
              </a:rPr>
              <a:t>! </a:t>
            </a:r>
            <a:r>
              <a:rPr lang="km-KH" sz="4400" dirty="0">
                <a:latin typeface="Arial Rounded MT Bold" panose="020F0704030504030204" pitchFamily="34" charset="0"/>
              </a:rPr>
              <a:t>ការងារដ៏អស្ចារ្យ</a:t>
            </a:r>
            <a:r>
              <a:rPr lang="en-US" sz="4400" dirty="0">
                <a:latin typeface="Arial Rounded MT Bold" panose="020F0704030504030204" pitchFamily="34" charset="0"/>
              </a:rPr>
              <a:t> </a:t>
            </a:r>
            <a:endParaRPr lang="en-PH" sz="4400" dirty="0">
              <a:latin typeface="Arial Rounded MT Bold" panose="020F0704030504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12991" y="1434029"/>
            <a:ext cx="12811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128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86019" y="1726482"/>
            <a:ext cx="50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865542" y="2074812"/>
            <a:ext cx="915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13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 flipV="1">
            <a:off x="5281258" y="2826025"/>
            <a:ext cx="1474731" cy="4571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0" name="TextBox 59"/>
          <p:cNvSpPr txBox="1"/>
          <p:nvPr/>
        </p:nvSpPr>
        <p:spPr>
          <a:xfrm>
            <a:off x="6222177" y="2827459"/>
            <a:ext cx="55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4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854417" y="2824085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8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018067" y="2736528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CC1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96540" y="2813675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3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852808" y="3379361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8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65300" y="3361127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2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140340" y="3379361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latin typeface="Arial Rounded MT Bold" panose="020F0704030504030204" pitchFamily="34" charset="0"/>
              </a:rPr>
              <a:t>1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200214" y="4088545"/>
            <a:ext cx="1572789" cy="4571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8" name="TextBox 67"/>
          <p:cNvSpPr txBox="1"/>
          <p:nvPr/>
        </p:nvSpPr>
        <p:spPr>
          <a:xfrm>
            <a:off x="6189805" y="4119048"/>
            <a:ext cx="55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4</a:t>
            </a:r>
            <a:endParaRPr lang="en-US" sz="72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824405" y="4113138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6</a:t>
            </a:r>
            <a:endParaRPr lang="en-US" sz="72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609305" y="2753092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CC1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23066" y="4111535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6</a:t>
            </a:r>
            <a:endParaRPr lang="en-US" sz="72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25003" y="4109932"/>
            <a:ext cx="550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1</a:t>
            </a:r>
            <a:endParaRPr lang="en-US" sz="72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637354" y="1037702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CC1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249333" y="1010472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CC1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832568" y="3096866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 Rounded MT Bold" panose="020F0704030504030204" pitchFamily="34" charset="0"/>
              </a:rPr>
              <a:t>+</a:t>
            </a:r>
            <a:endParaRPr lang="en-US" sz="6000" dirty="0"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0145" y="4225159"/>
            <a:ext cx="1761328" cy="657429"/>
          </a:xfrm>
          <a:prstGeom prst="rect">
            <a:avLst/>
          </a:prstGeom>
          <a:noFill/>
          <a:ln w="38100"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499486" y="3597489"/>
            <a:ext cx="610" cy="400161"/>
          </a:xfrm>
          <a:prstGeom prst="straightConnector1">
            <a:avLst/>
          </a:prstGeom>
          <a:ln>
            <a:solidFill>
              <a:srgbClr val="9B81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croll: Horizontal 8">
            <a:extLst>
              <a:ext uri="{FF2B5EF4-FFF2-40B4-BE49-F238E27FC236}">
                <a16:creationId xmlns:a16="http://schemas.microsoft.com/office/drawing/2014/main" id="{A8D85D29-B072-4998-351E-5FD10D9C8669}"/>
              </a:ext>
            </a:extLst>
          </p:cNvPr>
          <p:cNvSpPr/>
          <p:nvPr/>
        </p:nvSpPr>
        <p:spPr>
          <a:xfrm>
            <a:off x="5013814" y="418112"/>
            <a:ext cx="2279474" cy="1048515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32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ការគុណ</a:t>
            </a:r>
            <a:endParaRPr lang="en-PH" sz="32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1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32" grpId="0" animBg="1"/>
      <p:bldP spid="34" grpId="0" animBg="1"/>
      <p:bldP spid="59" grpId="0" animBg="1"/>
      <p:bldP spid="44" grpId="0" animBg="1"/>
      <p:bldP spid="50" grpId="0"/>
      <p:bldP spid="51" grpId="0"/>
      <p:bldP spid="52" grpId="0"/>
      <p:bldP spid="58" grpId="0" animBg="1"/>
      <p:bldP spid="60" grpId="0"/>
      <p:bldP spid="61" grpId="0"/>
      <p:bldP spid="63" grpId="0"/>
      <p:bldP spid="64" grpId="0"/>
      <p:bldP spid="65" grpId="0"/>
      <p:bldP spid="66" grpId="0"/>
      <p:bldP spid="67" grpId="0" animBg="1"/>
      <p:bldP spid="68" grpId="0"/>
      <p:bldP spid="69" grpId="0"/>
      <p:bldP spid="70" grpId="0"/>
      <p:bldP spid="71" grpId="0"/>
      <p:bldP spid="72" grpId="0"/>
      <p:bldP spid="83" grpId="0"/>
      <p:bldP spid="84" grpId="0"/>
      <p:bldP spid="94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81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65760" y="388620"/>
            <a:ext cx="11315700" cy="608076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9B81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55"/>
            <a:ext cx="2479964" cy="2479964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2256703" y="395367"/>
            <a:ext cx="2124793" cy="1951373"/>
          </a:xfrm>
          <a:prstGeom prst="cloudCallout">
            <a:avLst>
              <a:gd name="adj1" fmla="val -74699"/>
              <a:gd name="adj2" fmla="val 474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ខ្ញុំមានការភ័ន្ត</a:t>
            </a:r>
          </a:p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ច្រទ្បំបន្តិចក្នុងការដោះស្រាយលេខទាំងនេះ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9196254" y="475960"/>
            <a:ext cx="1493949" cy="1133341"/>
          </a:xfrm>
          <a:prstGeom prst="cloudCallout">
            <a:avLst>
              <a:gd name="adj1" fmla="val 64982"/>
              <a:gd name="adj2" fmla="val 48795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ខ្ញុំអាចជួយអ្នកធ្វើវាបាន</a:t>
            </a:r>
            <a:endParaRPr lang="en-PH" sz="12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2" name="Cloud Callout 31"/>
          <p:cNvSpPr/>
          <p:nvPr/>
        </p:nvSpPr>
        <p:spPr>
          <a:xfrm>
            <a:off x="8641287" y="1541901"/>
            <a:ext cx="1786210" cy="1765164"/>
          </a:xfrm>
          <a:prstGeom prst="cloudCallout">
            <a:avLst>
              <a:gd name="adj1" fmla="val 82747"/>
              <a:gd name="adj2" fmla="val 4312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តោះចាប់</a:t>
            </a:r>
          </a:p>
          <a:p>
            <a:pPr algn="ctr"/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ផ្តើមជាមូយឧទាហរណ៏នៃការចែកទាំងនេះ</a:t>
            </a:r>
            <a:r>
              <a:rPr lang="en-US" sz="1400" dirty="0">
                <a:latin typeface="Arial Rounded MT Bold" panose="020F0704030504030204" pitchFamily="34" charset="0"/>
              </a:rPr>
              <a:t>!</a:t>
            </a:r>
            <a:endParaRPr lang="en-PH" sz="1400" dirty="0">
              <a:latin typeface="Arial Rounded MT Bold" panose="020F0704030504030204" pitchFamily="34" charset="0"/>
            </a:endParaRPr>
          </a:p>
          <a:p>
            <a:pPr algn="ctr"/>
            <a:endParaRPr lang="en-PH" sz="1400" dirty="0">
              <a:latin typeface="Arial Rounded MT Bold" panose="020F0704030504030204" pitchFamily="34" charset="0"/>
            </a:endParaRPr>
          </a:p>
        </p:txBody>
      </p:sp>
      <p:sp>
        <p:nvSpPr>
          <p:cNvPr id="34" name="Cloud Callout 33"/>
          <p:cNvSpPr/>
          <p:nvPr/>
        </p:nvSpPr>
        <p:spPr>
          <a:xfrm>
            <a:off x="8007073" y="3352128"/>
            <a:ext cx="2637123" cy="1783219"/>
          </a:xfrm>
          <a:prstGeom prst="cloudCallout">
            <a:avLst>
              <a:gd name="adj1" fmla="val 57094"/>
              <a:gd name="adj2" fmla="val -66472"/>
            </a:avLst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នៅក្នុងការចែកចូរចាំថា យើងត្រូវចែក គុណ ដក ចុះទ្បើង និងធ្វើម្តងទៀត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154126" y="693883"/>
            <a:ext cx="2338297" cy="284291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640" y="4069824"/>
            <a:ext cx="2444620" cy="2444620"/>
          </a:xfrm>
          <a:prstGeom prst="rect">
            <a:avLst/>
          </a:prstGeom>
        </p:spPr>
      </p:pic>
      <p:sp>
        <p:nvSpPr>
          <p:cNvPr id="59" name="Curved Left Arrow 58"/>
          <p:cNvSpPr/>
          <p:nvPr/>
        </p:nvSpPr>
        <p:spPr>
          <a:xfrm flipH="1">
            <a:off x="121022" y="2450104"/>
            <a:ext cx="672137" cy="1822045"/>
          </a:xfrm>
          <a:prstGeom prst="curvedLeftArrow">
            <a:avLst/>
          </a:prstGeom>
          <a:solidFill>
            <a:srgbClr val="9B81B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23505" y="5473399"/>
            <a:ext cx="3650358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m-KH" sz="4400" dirty="0">
                <a:latin typeface="Arial Rounded MT Bold" panose="020F0704030504030204" pitchFamily="34" charset="0"/>
              </a:rPr>
              <a:t>អ្នកបានធ្វើវា</a:t>
            </a:r>
            <a:r>
              <a:rPr lang="en-US" sz="4400" dirty="0">
                <a:latin typeface="Arial Rounded MT Bold" panose="020F0704030504030204" pitchFamily="34" charset="0"/>
              </a:rPr>
              <a:t>! </a:t>
            </a:r>
            <a:r>
              <a:rPr lang="km-KH" sz="4400" dirty="0">
                <a:latin typeface="Arial Rounded MT Bold" panose="020F0704030504030204" pitchFamily="34" charset="0"/>
              </a:rPr>
              <a:t>ការងារដ៏អស្ចារ្យ</a:t>
            </a:r>
            <a:r>
              <a:rPr lang="en-US" sz="4400" dirty="0">
                <a:latin typeface="Arial Rounded MT Bold" panose="020F0704030504030204" pitchFamily="34" charset="0"/>
              </a:rPr>
              <a:t> </a:t>
            </a:r>
            <a:endParaRPr lang="en-PH" sz="4400" dirty="0"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7357" y="1627602"/>
            <a:ext cx="1951373" cy="1951373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5492710" y="2231643"/>
            <a:ext cx="1281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768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6625" y="2244538"/>
            <a:ext cx="915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16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71639" y="1326331"/>
            <a:ext cx="6880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4</a:t>
            </a:r>
            <a:endParaRPr lang="en-US" sz="96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102517" y="1326895"/>
            <a:ext cx="6880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>
                <a:solidFill>
                  <a:srgbClr val="9B81B5"/>
                </a:solidFill>
                <a:latin typeface="Arial Rounded MT Bold" panose="020F0704030504030204" pitchFamily="34" charset="0"/>
              </a:rPr>
              <a:t>8</a:t>
            </a:r>
            <a:endParaRPr lang="en-US" sz="9600" dirty="0">
              <a:solidFill>
                <a:srgbClr val="9B81B5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502544" y="2824530"/>
            <a:ext cx="915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64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5592893" y="3555788"/>
            <a:ext cx="774632" cy="4571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5" name="TextBox 94"/>
          <p:cNvSpPr txBox="1"/>
          <p:nvPr/>
        </p:nvSpPr>
        <p:spPr>
          <a:xfrm>
            <a:off x="5505720" y="3502489"/>
            <a:ext cx="915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12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231895" y="3502490"/>
            <a:ext cx="55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8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505437" y="4027906"/>
            <a:ext cx="1281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128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 flipV="1">
            <a:off x="5540458" y="4782418"/>
            <a:ext cx="1215711" cy="4571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9" name="TextBox 98"/>
          <p:cNvSpPr txBox="1"/>
          <p:nvPr/>
        </p:nvSpPr>
        <p:spPr>
          <a:xfrm>
            <a:off x="6235674" y="4737096"/>
            <a:ext cx="55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Arial Rounded MT Bold" panose="020F0704030504030204" pitchFamily="34" charset="0"/>
              </a:rPr>
              <a:t>0</a:t>
            </a:r>
            <a:endParaRPr lang="en-US" sz="7200" dirty="0">
              <a:latin typeface="Arial Rounded MT Bold" panose="020F0704030504030204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158361" y="2810415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 Rounded MT Bold" panose="020F0704030504030204" pitchFamily="34" charset="0"/>
              </a:rPr>
              <a:t>-</a:t>
            </a:r>
            <a:endParaRPr lang="en-US" sz="6000" dirty="0">
              <a:latin typeface="Arial Rounded MT Bold" panose="020F07040305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310379" y="3834892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 Rounded MT Bold" panose="020F0704030504030204" pitchFamily="34" charset="0"/>
              </a:rPr>
              <a:t>-</a:t>
            </a:r>
            <a:endParaRPr lang="en-US" sz="6000" dirty="0">
              <a:latin typeface="Arial Rounded MT Bold" panose="020F07040305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489173" y="2963494"/>
            <a:ext cx="7216" cy="629728"/>
          </a:xfrm>
          <a:prstGeom prst="straightConnector1">
            <a:avLst/>
          </a:prstGeom>
          <a:ln>
            <a:solidFill>
              <a:srgbClr val="9B81B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croll: Horizontal 3">
            <a:extLst>
              <a:ext uri="{FF2B5EF4-FFF2-40B4-BE49-F238E27FC236}">
                <a16:creationId xmlns:a16="http://schemas.microsoft.com/office/drawing/2014/main" id="{93B687B0-C27B-513F-D777-B96B5AF904B7}"/>
              </a:ext>
            </a:extLst>
          </p:cNvPr>
          <p:cNvSpPr/>
          <p:nvPr/>
        </p:nvSpPr>
        <p:spPr>
          <a:xfrm>
            <a:off x="5013814" y="418112"/>
            <a:ext cx="2279474" cy="1048515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32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ការចែក</a:t>
            </a:r>
            <a:endParaRPr lang="en-PH" sz="32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2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32" grpId="0" animBg="1"/>
      <p:bldP spid="34" grpId="0" animBg="1"/>
      <p:bldP spid="59" grpId="0" animBg="1"/>
      <p:bldP spid="44" grpId="0" animBg="1"/>
      <p:bldP spid="53" grpId="0"/>
      <p:bldP spid="54" grpId="0"/>
      <p:bldP spid="55" grpId="0"/>
      <p:bldP spid="56" grpId="0"/>
      <p:bldP spid="93" grpId="0"/>
      <p:bldP spid="94" grpId="0" animBg="1"/>
      <p:bldP spid="95" grpId="0"/>
      <p:bldP spid="96" grpId="0"/>
      <p:bldP spid="97" grpId="0"/>
      <p:bldP spid="98" grpId="0" animBg="1"/>
      <p:bldP spid="112" grpId="0"/>
      <p:bldP spid="1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393</Words>
  <Application>Microsoft Office PowerPoint</Application>
  <PresentationFormat>ワイド画面</PresentationFormat>
  <Paragraphs>90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Khmer OS</vt:lpstr>
      <vt:lpstr>Khmer OS Koulen</vt:lpstr>
      <vt:lpstr>Khmer OS Muol</vt:lpstr>
      <vt:lpstr>Khmer OS Muol Light</vt:lpstr>
      <vt:lpstr>Arial</vt:lpstr>
      <vt:lpstr>Arial Rounded MT Bold</vt:lpstr>
      <vt:lpstr>Calibri</vt:lpstr>
      <vt:lpstr>Calibri Light</vt:lpstr>
      <vt:lpstr>Rockwell</vt:lpstr>
      <vt:lpstr>Office Theme</vt:lpstr>
      <vt:lpstr>ការគណនាលេខទាំងអស់ (បូក ដក គុណ និងចែក)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kageto makoto</cp:lastModifiedBy>
  <cp:revision>27</cp:revision>
  <dcterms:created xsi:type="dcterms:W3CDTF">2022-09-03T12:53:49Z</dcterms:created>
  <dcterms:modified xsi:type="dcterms:W3CDTF">2023-02-08T04:19:51Z</dcterms:modified>
</cp:coreProperties>
</file>