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8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1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2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6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0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8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9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1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5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7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4017A-310C-4D46-B48E-A366CE66E11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0E14-00BF-4883-9E87-25815CE7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7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4CF74F-E93A-8D29-42D9-ECDC698BC1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" name="Rectangle: Beveled 4">
            <a:extLst>
              <a:ext uri="{FF2B5EF4-FFF2-40B4-BE49-F238E27FC236}">
                <a16:creationId xmlns:a16="http://schemas.microsoft.com/office/drawing/2014/main" id="{9C0FE0E1-3FED-6FDA-3B23-864998D4CE7E}"/>
              </a:ext>
            </a:extLst>
          </p:cNvPr>
          <p:cNvSpPr/>
          <p:nvPr/>
        </p:nvSpPr>
        <p:spPr>
          <a:xfrm>
            <a:off x="616527" y="574963"/>
            <a:ext cx="10958946" cy="5708073"/>
          </a:xfrm>
          <a:prstGeom prst="bevel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5EC7-FC47-E816-CC75-5FB22A92C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41018"/>
            <a:ext cx="9144000" cy="2387600"/>
          </a:xfrm>
        </p:spPr>
        <p:txBody>
          <a:bodyPr>
            <a:normAutofit/>
          </a:bodyPr>
          <a:lstStyle/>
          <a:p>
            <a:r>
              <a:rPr lang="km-KH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ប្រមាណវិធីបូក</a:t>
            </a:r>
            <a:endParaRPr lang="en-PH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D28E91-9A5B-CCF6-A111-640E01678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0693"/>
            <a:ext cx="9144000" cy="1655762"/>
          </a:xfrm>
        </p:spPr>
        <p:txBody>
          <a:bodyPr>
            <a:normAutofit/>
          </a:bodyPr>
          <a:lstStyle/>
          <a:p>
            <a:r>
              <a:rPr lang="km-KH" sz="60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គណិតវិទ្យា ថ្នាក់ទី៣</a:t>
            </a:r>
            <a:endParaRPr lang="en-PH" sz="60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7DE09E-9D5A-DB03-391E-29A658533229}"/>
              </a:ext>
            </a:extLst>
          </p:cNvPr>
          <p:cNvSpPr/>
          <p:nvPr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そばかすのある男の子のイラスト | かわいいフリー素材集 いらすとや">
            <a:extLst>
              <a:ext uri="{FF2B5EF4-FFF2-40B4-BE49-F238E27FC236}">
                <a16:creationId xmlns:a16="http://schemas.microsoft.com/office/drawing/2014/main" id="{7B6100CC-D89E-6CC5-E4AE-F3472796C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35" y="4186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E5652E5-626B-413D-CD86-0880587CE4AB}"/>
              </a:ext>
            </a:extLst>
          </p:cNvPr>
          <p:cNvSpPr/>
          <p:nvPr/>
        </p:nvSpPr>
        <p:spPr>
          <a:xfrm>
            <a:off x="1479797" y="214749"/>
            <a:ext cx="10377056" cy="706582"/>
          </a:xfrm>
          <a:prstGeom prst="wedgeRoundRectCallout">
            <a:avLst>
              <a:gd name="adj1" fmla="val -54471"/>
              <a:gd name="adj2" fmla="val 30847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AD524A-BA4E-64B0-5348-D3C278C616A4}"/>
              </a:ext>
            </a:extLst>
          </p:cNvPr>
          <p:cNvSpPr/>
          <p:nvPr/>
        </p:nvSpPr>
        <p:spPr>
          <a:xfrm>
            <a:off x="1749885" y="275652"/>
            <a:ext cx="91894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3200" b="1" dirty="0" smtClean="0">
                <a:ln w="0"/>
                <a:latin typeface="Arial Rounded MT Bold" panose="020F0704030504030204" pitchFamily="34" charset="0"/>
              </a:rPr>
              <a:t>នីតា តោះយើងធ្វើប្រមាណវិធីបូកចំនួន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b="1" dirty="0">
                <a:ln w="0"/>
                <a:solidFill>
                  <a:srgbClr val="C00000"/>
                </a:solidFill>
                <a:latin typeface="Arial Rounded MT Bold" panose="020F0704030504030204" pitchFamily="34" charset="0"/>
              </a:rPr>
              <a:t>176+213</a:t>
            </a:r>
            <a:r>
              <a:rPr lang="en-US" sz="3200" b="1" cap="none" spc="0" dirty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!</a:t>
            </a:r>
            <a:endParaRPr lang="en-US" sz="32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8" name="Picture 4" descr="そばかすのある白人の女の子のイラスト | かわいいフリー素材集 いらすとや">
            <a:extLst>
              <a:ext uri="{FF2B5EF4-FFF2-40B4-BE49-F238E27FC236}">
                <a16:creationId xmlns:a16="http://schemas.microsoft.com/office/drawing/2014/main" id="{044A9CE5-3FBF-7181-EAA9-F79F17998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7363" y="95320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472F911D-B20A-E67E-0551-931DF5C4061E}"/>
              </a:ext>
            </a:extLst>
          </p:cNvPr>
          <p:cNvSpPr/>
          <p:nvPr/>
        </p:nvSpPr>
        <p:spPr>
          <a:xfrm>
            <a:off x="1164847" y="1033888"/>
            <a:ext cx="9575065" cy="706582"/>
          </a:xfrm>
          <a:prstGeom prst="wedgeRoundRectCallout">
            <a:avLst>
              <a:gd name="adj1" fmla="val 53088"/>
              <a:gd name="adj2" fmla="val 2089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DA2271-0D9D-9290-382C-24200D3DB2BB}"/>
              </a:ext>
            </a:extLst>
          </p:cNvPr>
          <p:cNvSpPr/>
          <p:nvPr/>
        </p:nvSpPr>
        <p:spPr>
          <a:xfrm>
            <a:off x="1402927" y="1094792"/>
            <a:ext cx="89611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2400" b="1" dirty="0" smtClean="0">
                <a:ln w="0"/>
                <a:latin typeface="Arial Rounded MT Bold" panose="020F0704030504030204" pitchFamily="34" charset="0"/>
              </a:rPr>
              <a:t>ចាស បូណា ! យើងមកសាកល្បងដោះស្រាយតាមរបៀបខាងក្រោម៖</a:t>
            </a:r>
            <a:endParaRPr lang="en-US" sz="24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F11F9F-68A8-6638-03DF-C60D6CFA8DE3}"/>
              </a:ext>
            </a:extLst>
          </p:cNvPr>
          <p:cNvSpPr/>
          <p:nvPr/>
        </p:nvSpPr>
        <p:spPr>
          <a:xfrm>
            <a:off x="1701798" y="2552553"/>
            <a:ext cx="3698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176+213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957892-2B4B-FCAA-FDA4-EA8854A34305}"/>
              </a:ext>
            </a:extLst>
          </p:cNvPr>
          <p:cNvSpPr/>
          <p:nvPr/>
        </p:nvSpPr>
        <p:spPr>
          <a:xfrm>
            <a:off x="2786855" y="2813572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60751D-6155-8837-E055-D4727B05779B}"/>
              </a:ext>
            </a:extLst>
          </p:cNvPr>
          <p:cNvSpPr/>
          <p:nvPr/>
        </p:nvSpPr>
        <p:spPr>
          <a:xfrm>
            <a:off x="7250122" y="2074556"/>
            <a:ext cx="232948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1 7 6 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2B3033-4E0A-B245-6239-50180BB482B7}"/>
              </a:ext>
            </a:extLst>
          </p:cNvPr>
          <p:cNvSpPr/>
          <p:nvPr/>
        </p:nvSpPr>
        <p:spPr>
          <a:xfrm>
            <a:off x="7287259" y="2999025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2 1 3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C03492E5-CA82-9A79-3B80-4B04B611BBE7}"/>
              </a:ext>
            </a:extLst>
          </p:cNvPr>
          <p:cNvSpPr/>
          <p:nvPr/>
        </p:nvSpPr>
        <p:spPr>
          <a:xfrm>
            <a:off x="6614966" y="2804109"/>
            <a:ext cx="7232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72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+</a:t>
            </a:r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5" name="Rounded Rectangle 14">
            <a:extLst>
              <a:ext uri="{FF2B5EF4-FFF2-40B4-BE49-F238E27FC236}">
                <a16:creationId xmlns:a16="http://schemas.microsoft.com/office/drawing/2014/main" id="{A10F5F33-A475-B5BA-FDF0-12CD031848D5}"/>
              </a:ext>
            </a:extLst>
          </p:cNvPr>
          <p:cNvSpPr/>
          <p:nvPr/>
        </p:nvSpPr>
        <p:spPr>
          <a:xfrm>
            <a:off x="7099681" y="4084987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1033" name="Arrow: Right 1032">
            <a:extLst>
              <a:ext uri="{FF2B5EF4-FFF2-40B4-BE49-F238E27FC236}">
                <a16:creationId xmlns:a16="http://schemas.microsoft.com/office/drawing/2014/main" id="{FD27E257-A349-F16F-A35A-84ABD4A428EC}"/>
              </a:ext>
            </a:extLst>
          </p:cNvPr>
          <p:cNvSpPr/>
          <p:nvPr/>
        </p:nvSpPr>
        <p:spPr>
          <a:xfrm>
            <a:off x="5580790" y="2753260"/>
            <a:ext cx="846528" cy="70658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latin typeface="Arial Rounded MT Bold" panose="020F0704030504030204" pitchFamily="34" charset="0"/>
            </a:endParaRP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B4897FF4-CE56-1AF2-F398-99332CE2C76B}"/>
              </a:ext>
            </a:extLst>
          </p:cNvPr>
          <p:cNvSpPr/>
          <p:nvPr/>
        </p:nvSpPr>
        <p:spPr>
          <a:xfrm>
            <a:off x="8635998" y="4109781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9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35C9608-0545-0A46-3A4F-FDBAEE2547B5}"/>
              </a:ext>
            </a:extLst>
          </p:cNvPr>
          <p:cNvSpPr/>
          <p:nvPr/>
        </p:nvSpPr>
        <p:spPr>
          <a:xfrm>
            <a:off x="889497" y="5003895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7AB9173C-2765-151F-5B40-008047B4E426}"/>
              </a:ext>
            </a:extLst>
          </p:cNvPr>
          <p:cNvSpPr txBox="1"/>
          <p:nvPr/>
        </p:nvSpPr>
        <p:spPr>
          <a:xfrm>
            <a:off x="1222448" y="5024912"/>
            <a:ext cx="38520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800" b="1" dirty="0" smtClean="0">
                <a:latin typeface="Arial Rounded MT Bold" panose="020F0704030504030204" pitchFamily="34" charset="0"/>
              </a:rPr>
              <a:t>ល្អណាស់</a:t>
            </a:r>
            <a:r>
              <a:rPr lang="en-PH" sz="2800" b="1" dirty="0" smtClean="0">
                <a:latin typeface="Arial Rounded MT Bold" panose="020F0704030504030204" pitchFamily="34" charset="0"/>
              </a:rPr>
              <a:t>!</a:t>
            </a:r>
            <a:endParaRPr lang="km-KH" sz="28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km-KH" sz="2800" b="1" dirty="0" smtClean="0">
                <a:latin typeface="Arial Rounded MT Bold" panose="020F0704030504030204" pitchFamily="34" charset="0"/>
              </a:rPr>
              <a:t>ចម្លើយត្រឹមត្រូវគឺ</a:t>
            </a:r>
            <a:r>
              <a:rPr lang="en-PH" sz="2800" b="1" dirty="0" smtClean="0">
                <a:latin typeface="Arial Rounded MT Bold" panose="020F0704030504030204" pitchFamily="34" charset="0"/>
              </a:rPr>
              <a:t> </a:t>
            </a:r>
            <a:endParaRPr lang="km-KH" sz="28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PH" sz="2800" b="1" dirty="0" smtClean="0">
                <a:latin typeface="Arial Rounded MT Bold" panose="020F0704030504030204" pitchFamily="34" charset="0"/>
              </a:rPr>
              <a:t>389</a:t>
            </a:r>
            <a:r>
              <a:rPr lang="en-PH" sz="2800" b="1" dirty="0">
                <a:latin typeface="Arial Rounded MT Bold" panose="020F0704030504030204" pitchFamily="34" charset="0"/>
              </a:rPr>
              <a:t>!</a:t>
            </a: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5859713C-4BE2-B9FD-607B-FAB1B8FBCD7E}"/>
              </a:ext>
            </a:extLst>
          </p:cNvPr>
          <p:cNvSpPr txBox="1"/>
          <p:nvPr/>
        </p:nvSpPr>
        <p:spPr>
          <a:xfrm>
            <a:off x="9764442" y="3502731"/>
            <a:ext cx="310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9600" b="1" dirty="0">
                <a:solidFill>
                  <a:srgbClr val="C00000"/>
                </a:solidFill>
              </a:rPr>
              <a:t>✔</a:t>
            </a:r>
            <a:endParaRPr lang="en-PH" sz="138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7C9A26-9893-2352-0800-E3047325C811}"/>
              </a:ext>
            </a:extLst>
          </p:cNvPr>
          <p:cNvSpPr/>
          <p:nvPr/>
        </p:nvSpPr>
        <p:spPr>
          <a:xfrm>
            <a:off x="7947549" y="4121783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8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EC1365-4C54-68A7-EBBA-EF3D40196245}"/>
              </a:ext>
            </a:extLst>
          </p:cNvPr>
          <p:cNvSpPr/>
          <p:nvPr/>
        </p:nvSpPr>
        <p:spPr>
          <a:xfrm>
            <a:off x="7277460" y="4121783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3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DE2BF644-430B-B011-257A-3194793638E5}"/>
              </a:ext>
            </a:extLst>
          </p:cNvPr>
          <p:cNvSpPr/>
          <p:nvPr/>
        </p:nvSpPr>
        <p:spPr>
          <a:xfrm>
            <a:off x="5919953" y="5077712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EC8358AC-7B7F-B7FB-2A18-F4F2CA38750C}"/>
              </a:ext>
            </a:extLst>
          </p:cNvPr>
          <p:cNvSpPr/>
          <p:nvPr/>
        </p:nvSpPr>
        <p:spPr>
          <a:xfrm>
            <a:off x="7522292" y="5454285"/>
            <a:ext cx="1298591" cy="361022"/>
          </a:xfrm>
          <a:prstGeom prst="wedgeRectCallout">
            <a:avLst>
              <a:gd name="adj1" fmla="val 18287"/>
              <a:gd name="adj2" fmla="val -165941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E48D5192-D28D-FC76-3C88-6C695420D753}"/>
              </a:ext>
            </a:extLst>
          </p:cNvPr>
          <p:cNvSpPr/>
          <p:nvPr/>
        </p:nvSpPr>
        <p:spPr>
          <a:xfrm flipH="1">
            <a:off x="9124631" y="5133294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31F92E-FD18-2827-9568-E4321BAD71B7}"/>
              </a:ext>
            </a:extLst>
          </p:cNvPr>
          <p:cNvSpPr/>
          <p:nvPr/>
        </p:nvSpPr>
        <p:spPr>
          <a:xfrm>
            <a:off x="5992411" y="5032651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1+2= 3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2D3191-CB9F-08C9-4AEF-E1212C1044DA}"/>
              </a:ext>
            </a:extLst>
          </p:cNvPr>
          <p:cNvSpPr/>
          <p:nvPr/>
        </p:nvSpPr>
        <p:spPr>
          <a:xfrm>
            <a:off x="7575893" y="541348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7+1= 8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B65A343-ECEA-5575-FD34-6F523FCFA7BC}"/>
              </a:ext>
            </a:extLst>
          </p:cNvPr>
          <p:cNvSpPr/>
          <p:nvPr/>
        </p:nvSpPr>
        <p:spPr>
          <a:xfrm>
            <a:off x="9197474" y="5091574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6+3= 9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15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3" grpId="0"/>
      <p:bldP spid="15" grpId="0"/>
      <p:bldP spid="30" grpId="0"/>
      <p:bldP spid="31" grpId="0"/>
      <p:bldP spid="1024" grpId="0"/>
      <p:bldP spid="1025" grpId="0" animBg="1"/>
      <p:bldP spid="1033" grpId="0" animBg="1"/>
      <p:bldP spid="1036" grpId="0"/>
      <p:bldP spid="1044" grpId="0" animBg="1"/>
      <p:bldP spid="1046" grpId="0"/>
      <p:bldP spid="1047" grpId="0"/>
      <p:bldP spid="2" grpId="0"/>
      <p:bldP spid="3" grpId="0"/>
      <p:bldP spid="5" grpId="0" animBg="1"/>
      <p:bldP spid="9" grpId="0" animBg="1"/>
      <p:bldP spid="19" grpId="0" animBg="1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7DE09E-9D5A-DB03-391E-29A658533229}"/>
              </a:ext>
            </a:extLst>
          </p:cNvPr>
          <p:cNvSpPr/>
          <p:nvPr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そばかすのある男の子のイラスト | かわいいフリー素材集 いらすとや">
            <a:extLst>
              <a:ext uri="{FF2B5EF4-FFF2-40B4-BE49-F238E27FC236}">
                <a16:creationId xmlns:a16="http://schemas.microsoft.com/office/drawing/2014/main" id="{7B6100CC-D89E-6CC5-E4AE-F3472796C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35" y="4186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E5652E5-626B-413D-CD86-0880587CE4AB}"/>
              </a:ext>
            </a:extLst>
          </p:cNvPr>
          <p:cNvSpPr/>
          <p:nvPr/>
        </p:nvSpPr>
        <p:spPr>
          <a:xfrm>
            <a:off x="1479797" y="214749"/>
            <a:ext cx="10377056" cy="706582"/>
          </a:xfrm>
          <a:prstGeom prst="wedgeRoundRectCallout">
            <a:avLst>
              <a:gd name="adj1" fmla="val -54471"/>
              <a:gd name="adj2" fmla="val 30847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AD524A-BA4E-64B0-5348-D3C278C616A4}"/>
              </a:ext>
            </a:extLst>
          </p:cNvPr>
          <p:cNvSpPr/>
          <p:nvPr/>
        </p:nvSpPr>
        <p:spPr>
          <a:xfrm>
            <a:off x="1749885" y="275652"/>
            <a:ext cx="91894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3200" b="1" dirty="0" smtClean="0">
                <a:ln w="0"/>
                <a:latin typeface="Arial Rounded MT Bold" panose="020F0704030504030204" pitchFamily="34" charset="0"/>
              </a:rPr>
              <a:t>នីតា តោះយើងធ្វើប្រមាណវិធីបូកចំនួន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C00000"/>
                </a:solidFill>
                <a:latin typeface="Arial Rounded MT Bold" panose="020F0704030504030204" pitchFamily="34" charset="0"/>
              </a:rPr>
              <a:t>192+702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!</a:t>
            </a:r>
            <a:endParaRPr lang="en-US" sz="32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8" name="Picture 4" descr="そばかすのある白人の女の子のイラスト | かわいいフリー素材集 いらすとや">
            <a:extLst>
              <a:ext uri="{FF2B5EF4-FFF2-40B4-BE49-F238E27FC236}">
                <a16:creationId xmlns:a16="http://schemas.microsoft.com/office/drawing/2014/main" id="{044A9CE5-3FBF-7181-EAA9-F79F17998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7363" y="95320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472F911D-B20A-E67E-0551-931DF5C4061E}"/>
              </a:ext>
            </a:extLst>
          </p:cNvPr>
          <p:cNvSpPr/>
          <p:nvPr/>
        </p:nvSpPr>
        <p:spPr>
          <a:xfrm>
            <a:off x="1164847" y="1033888"/>
            <a:ext cx="9575065" cy="706582"/>
          </a:xfrm>
          <a:prstGeom prst="wedgeRoundRectCallout">
            <a:avLst>
              <a:gd name="adj1" fmla="val 53088"/>
              <a:gd name="adj2" fmla="val 2089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DA2271-0D9D-9290-382C-24200D3DB2BB}"/>
              </a:ext>
            </a:extLst>
          </p:cNvPr>
          <p:cNvSpPr/>
          <p:nvPr/>
        </p:nvSpPr>
        <p:spPr>
          <a:xfrm>
            <a:off x="1402927" y="1094792"/>
            <a:ext cx="89611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2400" b="1" dirty="0" smtClean="0">
                <a:ln w="0"/>
                <a:latin typeface="Arial Rounded MT Bold" panose="020F0704030504030204" pitchFamily="34" charset="0"/>
              </a:rPr>
              <a:t>ចាស បូណា ! យើងមកសាកល្បងដោះស្រាយតាមរបៀបខាងក្រោម៖</a:t>
            </a:r>
            <a:endParaRPr lang="en-US" sz="24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F11F9F-68A8-6638-03DF-C60D6CFA8DE3}"/>
              </a:ext>
            </a:extLst>
          </p:cNvPr>
          <p:cNvSpPr/>
          <p:nvPr/>
        </p:nvSpPr>
        <p:spPr>
          <a:xfrm>
            <a:off x="1701798" y="2552553"/>
            <a:ext cx="3698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192+702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957892-2B4B-FCAA-FDA4-EA8854A34305}"/>
              </a:ext>
            </a:extLst>
          </p:cNvPr>
          <p:cNvSpPr/>
          <p:nvPr/>
        </p:nvSpPr>
        <p:spPr>
          <a:xfrm>
            <a:off x="2786855" y="2813572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60751D-6155-8837-E055-D4727B05779B}"/>
              </a:ext>
            </a:extLst>
          </p:cNvPr>
          <p:cNvSpPr/>
          <p:nvPr/>
        </p:nvSpPr>
        <p:spPr>
          <a:xfrm>
            <a:off x="7250122" y="2074556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1 9 2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2B3033-4E0A-B245-6239-50180BB482B7}"/>
              </a:ext>
            </a:extLst>
          </p:cNvPr>
          <p:cNvSpPr/>
          <p:nvPr/>
        </p:nvSpPr>
        <p:spPr>
          <a:xfrm>
            <a:off x="7287259" y="2999025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7 0 2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C03492E5-CA82-9A79-3B80-4B04B611BBE7}"/>
              </a:ext>
            </a:extLst>
          </p:cNvPr>
          <p:cNvSpPr/>
          <p:nvPr/>
        </p:nvSpPr>
        <p:spPr>
          <a:xfrm>
            <a:off x="6614966" y="2804109"/>
            <a:ext cx="7232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72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+</a:t>
            </a:r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5" name="Rounded Rectangle 14">
            <a:extLst>
              <a:ext uri="{FF2B5EF4-FFF2-40B4-BE49-F238E27FC236}">
                <a16:creationId xmlns:a16="http://schemas.microsoft.com/office/drawing/2014/main" id="{A10F5F33-A475-B5BA-FDF0-12CD031848D5}"/>
              </a:ext>
            </a:extLst>
          </p:cNvPr>
          <p:cNvSpPr/>
          <p:nvPr/>
        </p:nvSpPr>
        <p:spPr>
          <a:xfrm>
            <a:off x="7099681" y="4084987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1033" name="Arrow: Right 1032">
            <a:extLst>
              <a:ext uri="{FF2B5EF4-FFF2-40B4-BE49-F238E27FC236}">
                <a16:creationId xmlns:a16="http://schemas.microsoft.com/office/drawing/2014/main" id="{FD27E257-A349-F16F-A35A-84ABD4A428EC}"/>
              </a:ext>
            </a:extLst>
          </p:cNvPr>
          <p:cNvSpPr/>
          <p:nvPr/>
        </p:nvSpPr>
        <p:spPr>
          <a:xfrm>
            <a:off x="5580790" y="2753260"/>
            <a:ext cx="846528" cy="70658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latin typeface="Arial Rounded MT Bold" panose="020F0704030504030204" pitchFamily="34" charset="0"/>
            </a:endParaRP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B4897FF4-CE56-1AF2-F398-99332CE2C76B}"/>
              </a:ext>
            </a:extLst>
          </p:cNvPr>
          <p:cNvSpPr/>
          <p:nvPr/>
        </p:nvSpPr>
        <p:spPr>
          <a:xfrm>
            <a:off x="8635998" y="4109781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35C9608-0545-0A46-3A4F-FDBAEE2547B5}"/>
              </a:ext>
            </a:extLst>
          </p:cNvPr>
          <p:cNvSpPr/>
          <p:nvPr/>
        </p:nvSpPr>
        <p:spPr>
          <a:xfrm>
            <a:off x="889497" y="5003895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7AB9173C-2765-151F-5B40-008047B4E426}"/>
              </a:ext>
            </a:extLst>
          </p:cNvPr>
          <p:cNvSpPr txBox="1"/>
          <p:nvPr/>
        </p:nvSpPr>
        <p:spPr>
          <a:xfrm>
            <a:off x="1222448" y="5024912"/>
            <a:ext cx="38520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800" b="1" dirty="0" smtClean="0">
                <a:latin typeface="Arial Rounded MT Bold" panose="020F0704030504030204" pitchFamily="34" charset="0"/>
              </a:rPr>
              <a:t>ល្អណាស់</a:t>
            </a:r>
            <a:r>
              <a:rPr lang="en-PH" sz="2800" b="1" dirty="0" smtClean="0">
                <a:latin typeface="Arial Rounded MT Bold" panose="020F0704030504030204" pitchFamily="34" charset="0"/>
              </a:rPr>
              <a:t>!</a:t>
            </a:r>
            <a:endParaRPr lang="km-KH" sz="28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km-KH" sz="2800" b="1" dirty="0" smtClean="0">
                <a:latin typeface="Arial Rounded MT Bold" panose="020F0704030504030204" pitchFamily="34" charset="0"/>
              </a:rPr>
              <a:t>ចម្លើយត្រឹមត្រូវគឺ</a:t>
            </a:r>
            <a:r>
              <a:rPr lang="en-PH" sz="2800" b="1" dirty="0" smtClean="0">
                <a:latin typeface="Arial Rounded MT Bold" panose="020F0704030504030204" pitchFamily="34" charset="0"/>
              </a:rPr>
              <a:t> </a:t>
            </a:r>
            <a:endParaRPr lang="km-KH" sz="28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PH" sz="2800" b="1" dirty="0" smtClean="0">
                <a:latin typeface="Arial Rounded MT Bold" panose="020F0704030504030204" pitchFamily="34" charset="0"/>
              </a:rPr>
              <a:t>894!</a:t>
            </a:r>
            <a:endParaRPr lang="en-PH" sz="2800" b="1" dirty="0">
              <a:latin typeface="Arial Rounded MT Bold" panose="020F0704030504030204" pitchFamily="34" charset="0"/>
            </a:endParaRP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5859713C-4BE2-B9FD-607B-FAB1B8FBCD7E}"/>
              </a:ext>
            </a:extLst>
          </p:cNvPr>
          <p:cNvSpPr txBox="1"/>
          <p:nvPr/>
        </p:nvSpPr>
        <p:spPr>
          <a:xfrm>
            <a:off x="9764442" y="3502731"/>
            <a:ext cx="310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9600" b="1" dirty="0">
                <a:solidFill>
                  <a:srgbClr val="C00000"/>
                </a:solidFill>
              </a:rPr>
              <a:t>✔</a:t>
            </a:r>
            <a:endParaRPr lang="en-PH" sz="138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7C9A26-9893-2352-0800-E3047325C811}"/>
              </a:ext>
            </a:extLst>
          </p:cNvPr>
          <p:cNvSpPr/>
          <p:nvPr/>
        </p:nvSpPr>
        <p:spPr>
          <a:xfrm>
            <a:off x="7897091" y="4121783"/>
            <a:ext cx="7384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9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EC1365-4C54-68A7-EBBA-EF3D40196245}"/>
              </a:ext>
            </a:extLst>
          </p:cNvPr>
          <p:cNvSpPr/>
          <p:nvPr/>
        </p:nvSpPr>
        <p:spPr>
          <a:xfrm>
            <a:off x="7277460" y="4121783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8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DE2BF644-430B-B011-257A-3194793638E5}"/>
              </a:ext>
            </a:extLst>
          </p:cNvPr>
          <p:cNvSpPr/>
          <p:nvPr/>
        </p:nvSpPr>
        <p:spPr>
          <a:xfrm>
            <a:off x="5919953" y="5077712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EC8358AC-7B7F-B7FB-2A18-F4F2CA38750C}"/>
              </a:ext>
            </a:extLst>
          </p:cNvPr>
          <p:cNvSpPr/>
          <p:nvPr/>
        </p:nvSpPr>
        <p:spPr>
          <a:xfrm>
            <a:off x="7522292" y="5454285"/>
            <a:ext cx="1298591" cy="361022"/>
          </a:xfrm>
          <a:prstGeom prst="wedgeRectCallout">
            <a:avLst>
              <a:gd name="adj1" fmla="val 18287"/>
              <a:gd name="adj2" fmla="val -165941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E48D5192-D28D-FC76-3C88-6C695420D753}"/>
              </a:ext>
            </a:extLst>
          </p:cNvPr>
          <p:cNvSpPr/>
          <p:nvPr/>
        </p:nvSpPr>
        <p:spPr>
          <a:xfrm flipH="1">
            <a:off x="9124631" y="5133294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31F92E-FD18-2827-9568-E4321BAD71B7}"/>
              </a:ext>
            </a:extLst>
          </p:cNvPr>
          <p:cNvSpPr/>
          <p:nvPr/>
        </p:nvSpPr>
        <p:spPr>
          <a:xfrm>
            <a:off x="5992411" y="5032651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1+7= </a:t>
            </a:r>
            <a:r>
              <a:rPr lang="en-PH" sz="2400" dirty="0" smtClean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8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2D3191-CB9F-08C9-4AEF-E1212C1044DA}"/>
              </a:ext>
            </a:extLst>
          </p:cNvPr>
          <p:cNvSpPr/>
          <p:nvPr/>
        </p:nvSpPr>
        <p:spPr>
          <a:xfrm>
            <a:off x="7575893" y="541348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9+0= 9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B65A343-ECEA-5575-FD34-6F523FCFA7BC}"/>
              </a:ext>
            </a:extLst>
          </p:cNvPr>
          <p:cNvSpPr/>
          <p:nvPr/>
        </p:nvSpPr>
        <p:spPr>
          <a:xfrm>
            <a:off x="9197474" y="5091574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2+2= 4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54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3" grpId="0"/>
      <p:bldP spid="15" grpId="0"/>
      <p:bldP spid="30" grpId="0"/>
      <p:bldP spid="31" grpId="0"/>
      <p:bldP spid="1024" grpId="0"/>
      <p:bldP spid="1025" grpId="0" animBg="1"/>
      <p:bldP spid="1033" grpId="0" animBg="1"/>
      <p:bldP spid="1036" grpId="0"/>
      <p:bldP spid="1044" grpId="0" animBg="1"/>
      <p:bldP spid="1046" grpId="0"/>
      <p:bldP spid="1047" grpId="0"/>
      <p:bldP spid="2" grpId="0"/>
      <p:bldP spid="3" grpId="0"/>
      <p:bldP spid="5" grpId="0" animBg="1"/>
      <p:bldP spid="9" grpId="0" animBg="1"/>
      <p:bldP spid="19" grpId="0" animBg="1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7DE09E-9D5A-DB03-391E-29A658533229}"/>
              </a:ext>
            </a:extLst>
          </p:cNvPr>
          <p:cNvSpPr/>
          <p:nvPr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そばかすのある男の子のイラスト | かわいいフリー素材集 いらすとや">
            <a:extLst>
              <a:ext uri="{FF2B5EF4-FFF2-40B4-BE49-F238E27FC236}">
                <a16:creationId xmlns:a16="http://schemas.microsoft.com/office/drawing/2014/main" id="{7B6100CC-D89E-6CC5-E4AE-F3472796C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35" y="4186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E5652E5-626B-413D-CD86-0880587CE4AB}"/>
              </a:ext>
            </a:extLst>
          </p:cNvPr>
          <p:cNvSpPr/>
          <p:nvPr/>
        </p:nvSpPr>
        <p:spPr>
          <a:xfrm>
            <a:off x="1479797" y="214749"/>
            <a:ext cx="10377056" cy="706582"/>
          </a:xfrm>
          <a:prstGeom prst="wedgeRoundRectCallout">
            <a:avLst>
              <a:gd name="adj1" fmla="val -54471"/>
              <a:gd name="adj2" fmla="val 30847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AD524A-BA4E-64B0-5348-D3C278C616A4}"/>
              </a:ext>
            </a:extLst>
          </p:cNvPr>
          <p:cNvSpPr/>
          <p:nvPr/>
        </p:nvSpPr>
        <p:spPr>
          <a:xfrm>
            <a:off x="1749885" y="275652"/>
            <a:ext cx="91894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3200" b="1" dirty="0" smtClean="0">
                <a:ln w="0"/>
                <a:latin typeface="Arial Rounded MT Bold" panose="020F0704030504030204" pitchFamily="34" charset="0"/>
              </a:rPr>
              <a:t>នីតា តោះយើងធ្វើប្រមាណវិធីបូកចំនួន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C00000"/>
                </a:solidFill>
                <a:latin typeface="Arial Rounded MT Bold" panose="020F0704030504030204" pitchFamily="34" charset="0"/>
              </a:rPr>
              <a:t>474+222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!</a:t>
            </a:r>
            <a:endParaRPr lang="en-US" sz="32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8" name="Picture 4" descr="そばかすのある白人の女の子のイラスト | かわいいフリー素材集 いらすとや">
            <a:extLst>
              <a:ext uri="{FF2B5EF4-FFF2-40B4-BE49-F238E27FC236}">
                <a16:creationId xmlns:a16="http://schemas.microsoft.com/office/drawing/2014/main" id="{044A9CE5-3FBF-7181-EAA9-F79F17998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7363" y="95320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472F911D-B20A-E67E-0551-931DF5C4061E}"/>
              </a:ext>
            </a:extLst>
          </p:cNvPr>
          <p:cNvSpPr/>
          <p:nvPr/>
        </p:nvSpPr>
        <p:spPr>
          <a:xfrm>
            <a:off x="1164847" y="1033888"/>
            <a:ext cx="9575065" cy="706582"/>
          </a:xfrm>
          <a:prstGeom prst="wedgeRoundRectCallout">
            <a:avLst>
              <a:gd name="adj1" fmla="val 53088"/>
              <a:gd name="adj2" fmla="val 2089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DA2271-0D9D-9290-382C-24200D3DB2BB}"/>
              </a:ext>
            </a:extLst>
          </p:cNvPr>
          <p:cNvSpPr/>
          <p:nvPr/>
        </p:nvSpPr>
        <p:spPr>
          <a:xfrm>
            <a:off x="1402927" y="1094792"/>
            <a:ext cx="89611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2400" b="1" dirty="0" smtClean="0">
                <a:ln w="0"/>
                <a:latin typeface="Arial Rounded MT Bold" panose="020F0704030504030204" pitchFamily="34" charset="0"/>
              </a:rPr>
              <a:t>ចាស បូណា ! យើងមកសាកល្បងដោះស្រាយតាមរបៀបខាងក្រោម៖</a:t>
            </a:r>
            <a:endParaRPr lang="en-US" sz="24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F11F9F-68A8-6638-03DF-C60D6CFA8DE3}"/>
              </a:ext>
            </a:extLst>
          </p:cNvPr>
          <p:cNvSpPr/>
          <p:nvPr/>
        </p:nvSpPr>
        <p:spPr>
          <a:xfrm>
            <a:off x="1701798" y="2552553"/>
            <a:ext cx="3698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474+222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957892-2B4B-FCAA-FDA4-EA8854A34305}"/>
              </a:ext>
            </a:extLst>
          </p:cNvPr>
          <p:cNvSpPr/>
          <p:nvPr/>
        </p:nvSpPr>
        <p:spPr>
          <a:xfrm>
            <a:off x="2786855" y="2813572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60751D-6155-8837-E055-D4727B05779B}"/>
              </a:ext>
            </a:extLst>
          </p:cNvPr>
          <p:cNvSpPr/>
          <p:nvPr/>
        </p:nvSpPr>
        <p:spPr>
          <a:xfrm>
            <a:off x="7250122" y="2074556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4 7 4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2B3033-4E0A-B245-6239-50180BB482B7}"/>
              </a:ext>
            </a:extLst>
          </p:cNvPr>
          <p:cNvSpPr/>
          <p:nvPr/>
        </p:nvSpPr>
        <p:spPr>
          <a:xfrm>
            <a:off x="7287259" y="2999025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2 2 2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C03492E5-CA82-9A79-3B80-4B04B611BBE7}"/>
              </a:ext>
            </a:extLst>
          </p:cNvPr>
          <p:cNvSpPr/>
          <p:nvPr/>
        </p:nvSpPr>
        <p:spPr>
          <a:xfrm>
            <a:off x="6614966" y="2804109"/>
            <a:ext cx="7232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72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+</a:t>
            </a:r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5" name="Rounded Rectangle 14">
            <a:extLst>
              <a:ext uri="{FF2B5EF4-FFF2-40B4-BE49-F238E27FC236}">
                <a16:creationId xmlns:a16="http://schemas.microsoft.com/office/drawing/2014/main" id="{A10F5F33-A475-B5BA-FDF0-12CD031848D5}"/>
              </a:ext>
            </a:extLst>
          </p:cNvPr>
          <p:cNvSpPr/>
          <p:nvPr/>
        </p:nvSpPr>
        <p:spPr>
          <a:xfrm>
            <a:off x="7099681" y="4084987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1033" name="Arrow: Right 1032">
            <a:extLst>
              <a:ext uri="{FF2B5EF4-FFF2-40B4-BE49-F238E27FC236}">
                <a16:creationId xmlns:a16="http://schemas.microsoft.com/office/drawing/2014/main" id="{FD27E257-A349-F16F-A35A-84ABD4A428EC}"/>
              </a:ext>
            </a:extLst>
          </p:cNvPr>
          <p:cNvSpPr/>
          <p:nvPr/>
        </p:nvSpPr>
        <p:spPr>
          <a:xfrm>
            <a:off x="5580790" y="2753260"/>
            <a:ext cx="846528" cy="70658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latin typeface="Arial Rounded MT Bold" panose="020F0704030504030204" pitchFamily="34" charset="0"/>
            </a:endParaRP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B4897FF4-CE56-1AF2-F398-99332CE2C76B}"/>
              </a:ext>
            </a:extLst>
          </p:cNvPr>
          <p:cNvSpPr/>
          <p:nvPr/>
        </p:nvSpPr>
        <p:spPr>
          <a:xfrm>
            <a:off x="8635998" y="4109781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6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35C9608-0545-0A46-3A4F-FDBAEE2547B5}"/>
              </a:ext>
            </a:extLst>
          </p:cNvPr>
          <p:cNvSpPr/>
          <p:nvPr/>
        </p:nvSpPr>
        <p:spPr>
          <a:xfrm>
            <a:off x="889497" y="5003895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7AB9173C-2765-151F-5B40-008047B4E426}"/>
              </a:ext>
            </a:extLst>
          </p:cNvPr>
          <p:cNvSpPr txBox="1"/>
          <p:nvPr/>
        </p:nvSpPr>
        <p:spPr>
          <a:xfrm>
            <a:off x="1222448" y="5024912"/>
            <a:ext cx="385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b="1" dirty="0" smtClean="0">
                <a:latin typeface="Arial Rounded MT Bold" panose="020F0704030504030204" pitchFamily="34" charset="0"/>
              </a:rPr>
              <a:t>ល្អណាស់</a:t>
            </a:r>
            <a:r>
              <a:rPr lang="en-PH" sz="3200" b="1" dirty="0" smtClean="0">
                <a:latin typeface="Arial Rounded MT Bold" panose="020F0704030504030204" pitchFamily="34" charset="0"/>
              </a:rPr>
              <a:t>!</a:t>
            </a:r>
            <a:endParaRPr lang="km-KH" sz="32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km-KH" sz="3200" b="1" dirty="0" smtClean="0">
                <a:latin typeface="Arial Rounded MT Bold" panose="020F0704030504030204" pitchFamily="34" charset="0"/>
              </a:rPr>
              <a:t>ចម្លើយត្រឹមត្រូវគឺ</a:t>
            </a:r>
            <a:r>
              <a:rPr lang="en-PH" sz="3200" b="1" dirty="0" smtClean="0">
                <a:latin typeface="Arial Rounded MT Bold" panose="020F0704030504030204" pitchFamily="34" charset="0"/>
              </a:rPr>
              <a:t> </a:t>
            </a:r>
            <a:endParaRPr lang="km-KH" sz="32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PH" sz="3200" b="1" dirty="0" smtClean="0">
                <a:latin typeface="Arial Rounded MT Bold" panose="020F0704030504030204" pitchFamily="34" charset="0"/>
              </a:rPr>
              <a:t>696!</a:t>
            </a:r>
            <a:endParaRPr lang="en-PH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5859713C-4BE2-B9FD-607B-FAB1B8FBCD7E}"/>
              </a:ext>
            </a:extLst>
          </p:cNvPr>
          <p:cNvSpPr txBox="1"/>
          <p:nvPr/>
        </p:nvSpPr>
        <p:spPr>
          <a:xfrm>
            <a:off x="9764442" y="3502731"/>
            <a:ext cx="310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9600" b="1" dirty="0">
                <a:solidFill>
                  <a:srgbClr val="C00000"/>
                </a:solidFill>
              </a:rPr>
              <a:t>✔</a:t>
            </a:r>
            <a:endParaRPr lang="en-PH" sz="138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7C9A26-9893-2352-0800-E3047325C811}"/>
              </a:ext>
            </a:extLst>
          </p:cNvPr>
          <p:cNvSpPr/>
          <p:nvPr/>
        </p:nvSpPr>
        <p:spPr>
          <a:xfrm>
            <a:off x="7897091" y="4121783"/>
            <a:ext cx="7384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9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EC1365-4C54-68A7-EBBA-EF3D40196245}"/>
              </a:ext>
            </a:extLst>
          </p:cNvPr>
          <p:cNvSpPr/>
          <p:nvPr/>
        </p:nvSpPr>
        <p:spPr>
          <a:xfrm>
            <a:off x="7277460" y="4121783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6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DE2BF644-430B-B011-257A-3194793638E5}"/>
              </a:ext>
            </a:extLst>
          </p:cNvPr>
          <p:cNvSpPr/>
          <p:nvPr/>
        </p:nvSpPr>
        <p:spPr>
          <a:xfrm>
            <a:off x="5919953" y="5077712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EC8358AC-7B7F-B7FB-2A18-F4F2CA38750C}"/>
              </a:ext>
            </a:extLst>
          </p:cNvPr>
          <p:cNvSpPr/>
          <p:nvPr/>
        </p:nvSpPr>
        <p:spPr>
          <a:xfrm>
            <a:off x="7522292" y="5454285"/>
            <a:ext cx="1298591" cy="361022"/>
          </a:xfrm>
          <a:prstGeom prst="wedgeRectCallout">
            <a:avLst>
              <a:gd name="adj1" fmla="val 18287"/>
              <a:gd name="adj2" fmla="val -165941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E48D5192-D28D-FC76-3C88-6C695420D753}"/>
              </a:ext>
            </a:extLst>
          </p:cNvPr>
          <p:cNvSpPr/>
          <p:nvPr/>
        </p:nvSpPr>
        <p:spPr>
          <a:xfrm flipH="1">
            <a:off x="9124631" y="5133294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31F92E-FD18-2827-9568-E4321BAD71B7}"/>
              </a:ext>
            </a:extLst>
          </p:cNvPr>
          <p:cNvSpPr/>
          <p:nvPr/>
        </p:nvSpPr>
        <p:spPr>
          <a:xfrm>
            <a:off x="5992411" y="5032651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4+2= 6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2D3191-CB9F-08C9-4AEF-E1212C1044DA}"/>
              </a:ext>
            </a:extLst>
          </p:cNvPr>
          <p:cNvSpPr/>
          <p:nvPr/>
        </p:nvSpPr>
        <p:spPr>
          <a:xfrm>
            <a:off x="7575893" y="541348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7+2= 9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B65A343-ECEA-5575-FD34-6F523FCFA7BC}"/>
              </a:ext>
            </a:extLst>
          </p:cNvPr>
          <p:cNvSpPr/>
          <p:nvPr/>
        </p:nvSpPr>
        <p:spPr>
          <a:xfrm>
            <a:off x="9197474" y="5091574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4+2= 6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62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3" grpId="0"/>
      <p:bldP spid="15" grpId="0"/>
      <p:bldP spid="30" grpId="0"/>
      <p:bldP spid="31" grpId="0"/>
      <p:bldP spid="1024" grpId="0"/>
      <p:bldP spid="1025" grpId="0" animBg="1"/>
      <p:bldP spid="1033" grpId="0" animBg="1"/>
      <p:bldP spid="1036" grpId="0"/>
      <p:bldP spid="1044" grpId="0" animBg="1"/>
      <p:bldP spid="1046" grpId="0"/>
      <p:bldP spid="1047" grpId="0"/>
      <p:bldP spid="2" grpId="0"/>
      <p:bldP spid="3" grpId="0"/>
      <p:bldP spid="5" grpId="0" animBg="1"/>
      <p:bldP spid="9" grpId="0" animBg="1"/>
      <p:bldP spid="19" grpId="0" animBg="1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7DE09E-9D5A-DB03-391E-29A658533229}"/>
              </a:ext>
            </a:extLst>
          </p:cNvPr>
          <p:cNvSpPr/>
          <p:nvPr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そばかすのある男の子のイラスト | かわいいフリー素材集 いらすとや">
            <a:extLst>
              <a:ext uri="{FF2B5EF4-FFF2-40B4-BE49-F238E27FC236}">
                <a16:creationId xmlns:a16="http://schemas.microsoft.com/office/drawing/2014/main" id="{7B6100CC-D89E-6CC5-E4AE-F3472796C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35" y="4186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E5652E5-626B-413D-CD86-0880587CE4AB}"/>
              </a:ext>
            </a:extLst>
          </p:cNvPr>
          <p:cNvSpPr/>
          <p:nvPr/>
        </p:nvSpPr>
        <p:spPr>
          <a:xfrm>
            <a:off x="1479797" y="214749"/>
            <a:ext cx="10377056" cy="706582"/>
          </a:xfrm>
          <a:prstGeom prst="wedgeRoundRectCallout">
            <a:avLst>
              <a:gd name="adj1" fmla="val -54471"/>
              <a:gd name="adj2" fmla="val 30847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AD524A-BA4E-64B0-5348-D3C278C616A4}"/>
              </a:ext>
            </a:extLst>
          </p:cNvPr>
          <p:cNvSpPr/>
          <p:nvPr/>
        </p:nvSpPr>
        <p:spPr>
          <a:xfrm>
            <a:off x="1749885" y="275652"/>
            <a:ext cx="91894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3200" b="1" dirty="0" smtClean="0">
                <a:ln w="0"/>
                <a:latin typeface="Arial Rounded MT Bold" panose="020F0704030504030204" pitchFamily="34" charset="0"/>
              </a:rPr>
              <a:t>នីតា តោះយើងធ្វើប្រមាណវិធីបូកចំនួន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C00000"/>
                </a:solidFill>
                <a:latin typeface="Arial Rounded MT Bold" panose="020F0704030504030204" pitchFamily="34" charset="0"/>
              </a:rPr>
              <a:t>454+431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!</a:t>
            </a:r>
            <a:endParaRPr lang="en-US" sz="32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8" name="Picture 4" descr="そばかすのある白人の女の子のイラスト | かわいいフリー素材集 いらすとや">
            <a:extLst>
              <a:ext uri="{FF2B5EF4-FFF2-40B4-BE49-F238E27FC236}">
                <a16:creationId xmlns:a16="http://schemas.microsoft.com/office/drawing/2014/main" id="{044A9CE5-3FBF-7181-EAA9-F79F17998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7363" y="95320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472F911D-B20A-E67E-0551-931DF5C4061E}"/>
              </a:ext>
            </a:extLst>
          </p:cNvPr>
          <p:cNvSpPr/>
          <p:nvPr/>
        </p:nvSpPr>
        <p:spPr>
          <a:xfrm>
            <a:off x="1164847" y="1033888"/>
            <a:ext cx="9575065" cy="706582"/>
          </a:xfrm>
          <a:prstGeom prst="wedgeRoundRectCallout">
            <a:avLst>
              <a:gd name="adj1" fmla="val 53088"/>
              <a:gd name="adj2" fmla="val 2089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DA2271-0D9D-9290-382C-24200D3DB2BB}"/>
              </a:ext>
            </a:extLst>
          </p:cNvPr>
          <p:cNvSpPr/>
          <p:nvPr/>
        </p:nvSpPr>
        <p:spPr>
          <a:xfrm>
            <a:off x="1402927" y="1094792"/>
            <a:ext cx="89611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2400" b="1" dirty="0" smtClean="0">
                <a:ln w="0"/>
                <a:latin typeface="Arial Rounded MT Bold" panose="020F0704030504030204" pitchFamily="34" charset="0"/>
              </a:rPr>
              <a:t>ចាស បូណា ! យើងមកសាកល្បងដោះស្រាយតាមរបៀបខាងក្រោម៖</a:t>
            </a:r>
            <a:endParaRPr lang="en-US" sz="24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F11F9F-68A8-6638-03DF-C60D6CFA8DE3}"/>
              </a:ext>
            </a:extLst>
          </p:cNvPr>
          <p:cNvSpPr/>
          <p:nvPr/>
        </p:nvSpPr>
        <p:spPr>
          <a:xfrm>
            <a:off x="1701798" y="2552553"/>
            <a:ext cx="3698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454+431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957892-2B4B-FCAA-FDA4-EA8854A34305}"/>
              </a:ext>
            </a:extLst>
          </p:cNvPr>
          <p:cNvSpPr/>
          <p:nvPr/>
        </p:nvSpPr>
        <p:spPr>
          <a:xfrm>
            <a:off x="2786855" y="2813572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60751D-6155-8837-E055-D4727B05779B}"/>
              </a:ext>
            </a:extLst>
          </p:cNvPr>
          <p:cNvSpPr/>
          <p:nvPr/>
        </p:nvSpPr>
        <p:spPr>
          <a:xfrm>
            <a:off x="7250122" y="2074556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4 5 4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2B3033-4E0A-B245-6239-50180BB482B7}"/>
              </a:ext>
            </a:extLst>
          </p:cNvPr>
          <p:cNvSpPr/>
          <p:nvPr/>
        </p:nvSpPr>
        <p:spPr>
          <a:xfrm>
            <a:off x="7287259" y="2999025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4 3 1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C03492E5-CA82-9A79-3B80-4B04B611BBE7}"/>
              </a:ext>
            </a:extLst>
          </p:cNvPr>
          <p:cNvSpPr/>
          <p:nvPr/>
        </p:nvSpPr>
        <p:spPr>
          <a:xfrm>
            <a:off x="6614966" y="2804109"/>
            <a:ext cx="7232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72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+</a:t>
            </a:r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5" name="Rounded Rectangle 14">
            <a:extLst>
              <a:ext uri="{FF2B5EF4-FFF2-40B4-BE49-F238E27FC236}">
                <a16:creationId xmlns:a16="http://schemas.microsoft.com/office/drawing/2014/main" id="{A10F5F33-A475-B5BA-FDF0-12CD031848D5}"/>
              </a:ext>
            </a:extLst>
          </p:cNvPr>
          <p:cNvSpPr/>
          <p:nvPr/>
        </p:nvSpPr>
        <p:spPr>
          <a:xfrm>
            <a:off x="7099681" y="4084987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1033" name="Arrow: Right 1032">
            <a:extLst>
              <a:ext uri="{FF2B5EF4-FFF2-40B4-BE49-F238E27FC236}">
                <a16:creationId xmlns:a16="http://schemas.microsoft.com/office/drawing/2014/main" id="{FD27E257-A349-F16F-A35A-84ABD4A428EC}"/>
              </a:ext>
            </a:extLst>
          </p:cNvPr>
          <p:cNvSpPr/>
          <p:nvPr/>
        </p:nvSpPr>
        <p:spPr>
          <a:xfrm>
            <a:off x="5580790" y="2753260"/>
            <a:ext cx="846528" cy="70658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latin typeface="Arial Rounded MT Bold" panose="020F0704030504030204" pitchFamily="34" charset="0"/>
            </a:endParaRP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B4897FF4-CE56-1AF2-F398-99332CE2C76B}"/>
              </a:ext>
            </a:extLst>
          </p:cNvPr>
          <p:cNvSpPr/>
          <p:nvPr/>
        </p:nvSpPr>
        <p:spPr>
          <a:xfrm>
            <a:off x="8635998" y="4109781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5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35C9608-0545-0A46-3A4F-FDBAEE2547B5}"/>
              </a:ext>
            </a:extLst>
          </p:cNvPr>
          <p:cNvSpPr/>
          <p:nvPr/>
        </p:nvSpPr>
        <p:spPr>
          <a:xfrm>
            <a:off x="889497" y="5003895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7AB9173C-2765-151F-5B40-008047B4E426}"/>
              </a:ext>
            </a:extLst>
          </p:cNvPr>
          <p:cNvSpPr txBox="1"/>
          <p:nvPr/>
        </p:nvSpPr>
        <p:spPr>
          <a:xfrm>
            <a:off x="1222448" y="5024912"/>
            <a:ext cx="385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b="1" dirty="0" smtClean="0">
                <a:latin typeface="Arial Rounded MT Bold" panose="020F0704030504030204" pitchFamily="34" charset="0"/>
              </a:rPr>
              <a:t>ល្អណាស់</a:t>
            </a:r>
            <a:r>
              <a:rPr lang="en-PH" sz="3200" b="1" dirty="0" smtClean="0">
                <a:latin typeface="Arial Rounded MT Bold" panose="020F0704030504030204" pitchFamily="34" charset="0"/>
              </a:rPr>
              <a:t>!</a:t>
            </a:r>
            <a:endParaRPr lang="km-KH" sz="32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km-KH" sz="3200" b="1" dirty="0" smtClean="0">
                <a:latin typeface="Arial Rounded MT Bold" panose="020F0704030504030204" pitchFamily="34" charset="0"/>
              </a:rPr>
              <a:t>ចម្លើយត្រឹមត្រូវគឺ</a:t>
            </a:r>
            <a:r>
              <a:rPr lang="en-PH" sz="3200" b="1" dirty="0" smtClean="0">
                <a:latin typeface="Arial Rounded MT Bold" panose="020F0704030504030204" pitchFamily="34" charset="0"/>
              </a:rPr>
              <a:t> </a:t>
            </a:r>
            <a:endParaRPr lang="km-KH" sz="32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PH" sz="3200" b="1" dirty="0" smtClean="0">
                <a:latin typeface="Arial Rounded MT Bold" panose="020F0704030504030204" pitchFamily="34" charset="0"/>
              </a:rPr>
              <a:t>885!</a:t>
            </a:r>
            <a:endParaRPr lang="en-PH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5859713C-4BE2-B9FD-607B-FAB1B8FBCD7E}"/>
              </a:ext>
            </a:extLst>
          </p:cNvPr>
          <p:cNvSpPr txBox="1"/>
          <p:nvPr/>
        </p:nvSpPr>
        <p:spPr>
          <a:xfrm>
            <a:off x="9764442" y="3502731"/>
            <a:ext cx="310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9600" b="1" dirty="0">
                <a:solidFill>
                  <a:srgbClr val="C00000"/>
                </a:solidFill>
              </a:rPr>
              <a:t>✔</a:t>
            </a:r>
            <a:endParaRPr lang="en-PH" sz="138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7C9A26-9893-2352-0800-E3047325C811}"/>
              </a:ext>
            </a:extLst>
          </p:cNvPr>
          <p:cNvSpPr/>
          <p:nvPr/>
        </p:nvSpPr>
        <p:spPr>
          <a:xfrm>
            <a:off x="7897091" y="4121783"/>
            <a:ext cx="7384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8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EC1365-4C54-68A7-EBBA-EF3D40196245}"/>
              </a:ext>
            </a:extLst>
          </p:cNvPr>
          <p:cNvSpPr/>
          <p:nvPr/>
        </p:nvSpPr>
        <p:spPr>
          <a:xfrm>
            <a:off x="7277460" y="4121783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8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DE2BF644-430B-B011-257A-3194793638E5}"/>
              </a:ext>
            </a:extLst>
          </p:cNvPr>
          <p:cNvSpPr/>
          <p:nvPr/>
        </p:nvSpPr>
        <p:spPr>
          <a:xfrm>
            <a:off x="5919953" y="5077712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EC8358AC-7B7F-B7FB-2A18-F4F2CA38750C}"/>
              </a:ext>
            </a:extLst>
          </p:cNvPr>
          <p:cNvSpPr/>
          <p:nvPr/>
        </p:nvSpPr>
        <p:spPr>
          <a:xfrm>
            <a:off x="7522292" y="5454285"/>
            <a:ext cx="1298591" cy="361022"/>
          </a:xfrm>
          <a:prstGeom prst="wedgeRectCallout">
            <a:avLst>
              <a:gd name="adj1" fmla="val 18287"/>
              <a:gd name="adj2" fmla="val -165941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E48D5192-D28D-FC76-3C88-6C695420D753}"/>
              </a:ext>
            </a:extLst>
          </p:cNvPr>
          <p:cNvSpPr/>
          <p:nvPr/>
        </p:nvSpPr>
        <p:spPr>
          <a:xfrm flipH="1">
            <a:off x="9124631" y="5133294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31F92E-FD18-2827-9568-E4321BAD71B7}"/>
              </a:ext>
            </a:extLst>
          </p:cNvPr>
          <p:cNvSpPr/>
          <p:nvPr/>
        </p:nvSpPr>
        <p:spPr>
          <a:xfrm>
            <a:off x="5992411" y="5032651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4+4= 8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2D3191-CB9F-08C9-4AEF-E1212C1044DA}"/>
              </a:ext>
            </a:extLst>
          </p:cNvPr>
          <p:cNvSpPr/>
          <p:nvPr/>
        </p:nvSpPr>
        <p:spPr>
          <a:xfrm>
            <a:off x="7575893" y="541348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5+3= 8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B65A343-ECEA-5575-FD34-6F523FCFA7BC}"/>
              </a:ext>
            </a:extLst>
          </p:cNvPr>
          <p:cNvSpPr/>
          <p:nvPr/>
        </p:nvSpPr>
        <p:spPr>
          <a:xfrm>
            <a:off x="9197474" y="5091574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4+1= 5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69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3" grpId="0"/>
      <p:bldP spid="15" grpId="0"/>
      <p:bldP spid="30" grpId="0"/>
      <p:bldP spid="31" grpId="0"/>
      <p:bldP spid="1024" grpId="0"/>
      <p:bldP spid="1025" grpId="0" animBg="1"/>
      <p:bldP spid="1033" grpId="0" animBg="1"/>
      <p:bldP spid="1036" grpId="0"/>
      <p:bldP spid="1044" grpId="0" animBg="1"/>
      <p:bldP spid="1046" grpId="0"/>
      <p:bldP spid="1047" grpId="0"/>
      <p:bldP spid="2" grpId="0"/>
      <p:bldP spid="3" grpId="0"/>
      <p:bldP spid="5" grpId="0" animBg="1"/>
      <p:bldP spid="9" grpId="0" animBg="1"/>
      <p:bldP spid="19" grpId="0" animBg="1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7DE09E-9D5A-DB03-391E-29A658533229}"/>
              </a:ext>
            </a:extLst>
          </p:cNvPr>
          <p:cNvSpPr/>
          <p:nvPr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そばかすのある男の子のイラスト | かわいいフリー素材集 いらすとや">
            <a:extLst>
              <a:ext uri="{FF2B5EF4-FFF2-40B4-BE49-F238E27FC236}">
                <a16:creationId xmlns:a16="http://schemas.microsoft.com/office/drawing/2014/main" id="{7B6100CC-D89E-6CC5-E4AE-F3472796C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35" y="4186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E5652E5-626B-413D-CD86-0880587CE4AB}"/>
              </a:ext>
            </a:extLst>
          </p:cNvPr>
          <p:cNvSpPr/>
          <p:nvPr/>
        </p:nvSpPr>
        <p:spPr>
          <a:xfrm>
            <a:off x="1479797" y="214749"/>
            <a:ext cx="10377056" cy="706582"/>
          </a:xfrm>
          <a:prstGeom prst="wedgeRoundRectCallout">
            <a:avLst>
              <a:gd name="adj1" fmla="val -54471"/>
              <a:gd name="adj2" fmla="val 30847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AD524A-BA4E-64B0-5348-D3C278C616A4}"/>
              </a:ext>
            </a:extLst>
          </p:cNvPr>
          <p:cNvSpPr/>
          <p:nvPr/>
        </p:nvSpPr>
        <p:spPr>
          <a:xfrm>
            <a:off x="1749885" y="275652"/>
            <a:ext cx="91894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3200" b="1" dirty="0" smtClean="0">
                <a:ln w="0"/>
                <a:latin typeface="Arial Rounded MT Bold" panose="020F0704030504030204" pitchFamily="34" charset="0"/>
              </a:rPr>
              <a:t>នីតា តោះយើងធ្វើប្រមាណវិធីបូកចំនួន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b="1" dirty="0" smtClean="0">
                <a:ln w="0"/>
                <a:solidFill>
                  <a:srgbClr val="C00000"/>
                </a:solidFill>
                <a:latin typeface="Arial Rounded MT Bold" panose="020F0704030504030204" pitchFamily="34" charset="0"/>
              </a:rPr>
              <a:t>518+361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latin typeface="Arial Rounded MT Bold" panose="020F0704030504030204" pitchFamily="34" charset="0"/>
              </a:rPr>
              <a:t> !</a:t>
            </a:r>
            <a:endParaRPr lang="en-US" sz="32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8" name="Picture 4" descr="そばかすのある白人の女の子のイラスト | かわいいフリー素材集 いらすとや">
            <a:extLst>
              <a:ext uri="{FF2B5EF4-FFF2-40B4-BE49-F238E27FC236}">
                <a16:creationId xmlns:a16="http://schemas.microsoft.com/office/drawing/2014/main" id="{044A9CE5-3FBF-7181-EAA9-F79F17998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7363" y="953206"/>
            <a:ext cx="1055802" cy="123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472F911D-B20A-E67E-0551-931DF5C4061E}"/>
              </a:ext>
            </a:extLst>
          </p:cNvPr>
          <p:cNvSpPr/>
          <p:nvPr/>
        </p:nvSpPr>
        <p:spPr>
          <a:xfrm>
            <a:off x="1164847" y="1033888"/>
            <a:ext cx="9575065" cy="706582"/>
          </a:xfrm>
          <a:prstGeom prst="wedgeRoundRectCallout">
            <a:avLst>
              <a:gd name="adj1" fmla="val 53088"/>
              <a:gd name="adj2" fmla="val 2089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DA2271-0D9D-9290-382C-24200D3DB2BB}"/>
              </a:ext>
            </a:extLst>
          </p:cNvPr>
          <p:cNvSpPr/>
          <p:nvPr/>
        </p:nvSpPr>
        <p:spPr>
          <a:xfrm>
            <a:off x="1402927" y="1094792"/>
            <a:ext cx="89611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2400" b="1" dirty="0" smtClean="0">
                <a:ln w="0"/>
                <a:latin typeface="Arial Rounded MT Bold" panose="020F0704030504030204" pitchFamily="34" charset="0"/>
              </a:rPr>
              <a:t>ចាស បូណា ! យើងមកសាកល្បងដោះស្រាយតាមរបៀបខាងក្រោម៖</a:t>
            </a:r>
            <a:endParaRPr lang="en-US" sz="2400" b="1" cap="none" spc="0" dirty="0">
              <a:ln w="0"/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F11F9F-68A8-6638-03DF-C60D6CFA8DE3}"/>
              </a:ext>
            </a:extLst>
          </p:cNvPr>
          <p:cNvSpPr/>
          <p:nvPr/>
        </p:nvSpPr>
        <p:spPr>
          <a:xfrm>
            <a:off x="1701798" y="2552553"/>
            <a:ext cx="36984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518+361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957892-2B4B-FCAA-FDA4-EA8854A34305}"/>
              </a:ext>
            </a:extLst>
          </p:cNvPr>
          <p:cNvSpPr/>
          <p:nvPr/>
        </p:nvSpPr>
        <p:spPr>
          <a:xfrm>
            <a:off x="2786855" y="2813572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60751D-6155-8837-E055-D4727B05779B}"/>
              </a:ext>
            </a:extLst>
          </p:cNvPr>
          <p:cNvSpPr/>
          <p:nvPr/>
        </p:nvSpPr>
        <p:spPr>
          <a:xfrm>
            <a:off x="7250122" y="2074556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5 1 8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2B3033-4E0A-B245-6239-50180BB482B7}"/>
              </a:ext>
            </a:extLst>
          </p:cNvPr>
          <p:cNvSpPr/>
          <p:nvPr/>
        </p:nvSpPr>
        <p:spPr>
          <a:xfrm>
            <a:off x="7287259" y="2999025"/>
            <a:ext cx="2117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66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3 6 1</a:t>
            </a:r>
            <a:endParaRPr lang="en-PH" sz="4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C03492E5-CA82-9A79-3B80-4B04B611BBE7}"/>
              </a:ext>
            </a:extLst>
          </p:cNvPr>
          <p:cNvSpPr/>
          <p:nvPr/>
        </p:nvSpPr>
        <p:spPr>
          <a:xfrm>
            <a:off x="6614966" y="2804109"/>
            <a:ext cx="7232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72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+</a:t>
            </a:r>
            <a:endParaRPr lang="en-PH" sz="48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5" name="Rounded Rectangle 14">
            <a:extLst>
              <a:ext uri="{FF2B5EF4-FFF2-40B4-BE49-F238E27FC236}">
                <a16:creationId xmlns:a16="http://schemas.microsoft.com/office/drawing/2014/main" id="{A10F5F33-A475-B5BA-FDF0-12CD031848D5}"/>
              </a:ext>
            </a:extLst>
          </p:cNvPr>
          <p:cNvSpPr/>
          <p:nvPr/>
        </p:nvSpPr>
        <p:spPr>
          <a:xfrm>
            <a:off x="7099681" y="4084987"/>
            <a:ext cx="2078313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Arial Rounded MT Bold" panose="020F0704030504030204" pitchFamily="34" charset="0"/>
            </a:endParaRPr>
          </a:p>
        </p:txBody>
      </p:sp>
      <p:sp>
        <p:nvSpPr>
          <p:cNvPr id="1033" name="Arrow: Right 1032">
            <a:extLst>
              <a:ext uri="{FF2B5EF4-FFF2-40B4-BE49-F238E27FC236}">
                <a16:creationId xmlns:a16="http://schemas.microsoft.com/office/drawing/2014/main" id="{FD27E257-A349-F16F-A35A-84ABD4A428EC}"/>
              </a:ext>
            </a:extLst>
          </p:cNvPr>
          <p:cNvSpPr/>
          <p:nvPr/>
        </p:nvSpPr>
        <p:spPr>
          <a:xfrm>
            <a:off x="5580790" y="2753260"/>
            <a:ext cx="846528" cy="70658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latin typeface="Arial Rounded MT Bold" panose="020F0704030504030204" pitchFamily="34" charset="0"/>
            </a:endParaRP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B4897FF4-CE56-1AF2-F398-99332CE2C76B}"/>
              </a:ext>
            </a:extLst>
          </p:cNvPr>
          <p:cNvSpPr/>
          <p:nvPr/>
        </p:nvSpPr>
        <p:spPr>
          <a:xfrm>
            <a:off x="8635998" y="4109781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9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4" name="Rectangle: Rounded Corners 1043">
            <a:extLst>
              <a:ext uri="{FF2B5EF4-FFF2-40B4-BE49-F238E27FC236}">
                <a16:creationId xmlns:a16="http://schemas.microsoft.com/office/drawing/2014/main" id="{435C9608-0545-0A46-3A4F-FDBAEE2547B5}"/>
              </a:ext>
            </a:extLst>
          </p:cNvPr>
          <p:cNvSpPr/>
          <p:nvPr/>
        </p:nvSpPr>
        <p:spPr>
          <a:xfrm>
            <a:off x="889497" y="5003895"/>
            <a:ext cx="4432825" cy="161169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7AB9173C-2765-151F-5B40-008047B4E426}"/>
              </a:ext>
            </a:extLst>
          </p:cNvPr>
          <p:cNvSpPr txBox="1"/>
          <p:nvPr/>
        </p:nvSpPr>
        <p:spPr>
          <a:xfrm>
            <a:off x="1222448" y="5024912"/>
            <a:ext cx="385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b="1" dirty="0" smtClean="0">
                <a:latin typeface="Arial Rounded MT Bold" panose="020F0704030504030204" pitchFamily="34" charset="0"/>
              </a:rPr>
              <a:t>ល្អណាស់</a:t>
            </a:r>
            <a:r>
              <a:rPr lang="en-PH" sz="3200" b="1" dirty="0" smtClean="0">
                <a:latin typeface="Arial Rounded MT Bold" panose="020F0704030504030204" pitchFamily="34" charset="0"/>
              </a:rPr>
              <a:t>!</a:t>
            </a:r>
            <a:endParaRPr lang="km-KH" sz="32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km-KH" sz="3200" b="1" dirty="0" smtClean="0">
                <a:latin typeface="Arial Rounded MT Bold" panose="020F0704030504030204" pitchFamily="34" charset="0"/>
              </a:rPr>
              <a:t>ចម្លើយត្រឹមត្រូវគឺ</a:t>
            </a:r>
            <a:r>
              <a:rPr lang="en-PH" sz="3200" b="1" dirty="0" smtClean="0">
                <a:latin typeface="Arial Rounded MT Bold" panose="020F0704030504030204" pitchFamily="34" charset="0"/>
              </a:rPr>
              <a:t> </a:t>
            </a:r>
            <a:endParaRPr lang="km-KH" sz="32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sz="3200" b="1" dirty="0" smtClean="0">
                <a:latin typeface="Arial Rounded MT Bold" panose="020F0704030504030204" pitchFamily="34" charset="0"/>
              </a:rPr>
              <a:t>879</a:t>
            </a:r>
            <a:r>
              <a:rPr lang="en-PH" sz="3200" b="1" dirty="0" smtClean="0">
                <a:latin typeface="Arial Rounded MT Bold" panose="020F0704030504030204" pitchFamily="34" charset="0"/>
              </a:rPr>
              <a:t>!</a:t>
            </a:r>
            <a:endParaRPr lang="en-PH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5859713C-4BE2-B9FD-607B-FAB1B8FBCD7E}"/>
              </a:ext>
            </a:extLst>
          </p:cNvPr>
          <p:cNvSpPr txBox="1"/>
          <p:nvPr/>
        </p:nvSpPr>
        <p:spPr>
          <a:xfrm>
            <a:off x="9764442" y="3502731"/>
            <a:ext cx="310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9600" b="1" dirty="0">
                <a:solidFill>
                  <a:srgbClr val="C00000"/>
                </a:solidFill>
              </a:rPr>
              <a:t>✔</a:t>
            </a:r>
            <a:endParaRPr lang="en-PH" sz="138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7C9A26-9893-2352-0800-E3047325C811}"/>
              </a:ext>
            </a:extLst>
          </p:cNvPr>
          <p:cNvSpPr/>
          <p:nvPr/>
        </p:nvSpPr>
        <p:spPr>
          <a:xfrm>
            <a:off x="7897091" y="4121783"/>
            <a:ext cx="7384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7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EC1365-4C54-68A7-EBBA-EF3D40196245}"/>
              </a:ext>
            </a:extLst>
          </p:cNvPr>
          <p:cNvSpPr/>
          <p:nvPr/>
        </p:nvSpPr>
        <p:spPr>
          <a:xfrm>
            <a:off x="7277460" y="4121783"/>
            <a:ext cx="6880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rgbClr val="C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8</a:t>
            </a:r>
            <a:endParaRPr lang="en-PH" sz="4400" dirty="0">
              <a:solidFill>
                <a:srgbClr val="C0000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DE2BF644-430B-B011-257A-3194793638E5}"/>
              </a:ext>
            </a:extLst>
          </p:cNvPr>
          <p:cNvSpPr/>
          <p:nvPr/>
        </p:nvSpPr>
        <p:spPr>
          <a:xfrm>
            <a:off x="5919953" y="5077712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EC8358AC-7B7F-B7FB-2A18-F4F2CA38750C}"/>
              </a:ext>
            </a:extLst>
          </p:cNvPr>
          <p:cNvSpPr/>
          <p:nvPr/>
        </p:nvSpPr>
        <p:spPr>
          <a:xfrm>
            <a:off x="7522292" y="5454285"/>
            <a:ext cx="1298591" cy="361022"/>
          </a:xfrm>
          <a:prstGeom prst="wedgeRectCallout">
            <a:avLst>
              <a:gd name="adj1" fmla="val 18287"/>
              <a:gd name="adj2" fmla="val -165941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E48D5192-D28D-FC76-3C88-6C695420D753}"/>
              </a:ext>
            </a:extLst>
          </p:cNvPr>
          <p:cNvSpPr/>
          <p:nvPr/>
        </p:nvSpPr>
        <p:spPr>
          <a:xfrm flipH="1">
            <a:off x="9124631" y="5133294"/>
            <a:ext cx="1298591" cy="361022"/>
          </a:xfrm>
          <a:prstGeom prst="wedgeRectCallout">
            <a:avLst>
              <a:gd name="adj1" fmla="val 65230"/>
              <a:gd name="adj2" fmla="val -61413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31F92E-FD18-2827-9568-E4321BAD71B7}"/>
              </a:ext>
            </a:extLst>
          </p:cNvPr>
          <p:cNvSpPr/>
          <p:nvPr/>
        </p:nvSpPr>
        <p:spPr>
          <a:xfrm>
            <a:off x="5992411" y="5032651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5+3= 8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2D3191-CB9F-08C9-4AEF-E1212C1044DA}"/>
              </a:ext>
            </a:extLst>
          </p:cNvPr>
          <p:cNvSpPr/>
          <p:nvPr/>
        </p:nvSpPr>
        <p:spPr>
          <a:xfrm>
            <a:off x="7575893" y="541348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1+6= 7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B65A343-ECEA-5575-FD34-6F523FCFA7BC}"/>
              </a:ext>
            </a:extLst>
          </p:cNvPr>
          <p:cNvSpPr/>
          <p:nvPr/>
        </p:nvSpPr>
        <p:spPr>
          <a:xfrm>
            <a:off x="9197474" y="5091574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400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8+1= 9</a:t>
            </a:r>
            <a:endParaRPr lang="en-PH" sz="14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4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3" grpId="0"/>
      <p:bldP spid="15" grpId="0"/>
      <p:bldP spid="30" grpId="0"/>
      <p:bldP spid="31" grpId="0"/>
      <p:bldP spid="1024" grpId="0"/>
      <p:bldP spid="1025" grpId="0" animBg="1"/>
      <p:bldP spid="1033" grpId="0" animBg="1"/>
      <p:bldP spid="1036" grpId="0"/>
      <p:bldP spid="1044" grpId="0" animBg="1"/>
      <p:bldP spid="1046" grpId="0"/>
      <p:bldP spid="1047" grpId="0"/>
      <p:bldP spid="2" grpId="0"/>
      <p:bldP spid="3" grpId="0"/>
      <p:bldP spid="5" grpId="0" animBg="1"/>
      <p:bldP spid="9" grpId="0" animBg="1"/>
      <p:bldP spid="19" grpId="0" animBg="1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289</Words>
  <Application>Microsoft Office PowerPoint</Application>
  <PresentationFormat>Widescreen</PresentationFormat>
  <Paragraphs>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DaunPenh</vt:lpstr>
      <vt:lpstr>MoolBoran</vt:lpstr>
      <vt:lpstr>Times New Roman</vt:lpstr>
      <vt:lpstr>Office Theme</vt:lpstr>
      <vt:lpstr>ប្រមាណវិធីបូក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ប្រមាណវិធីបូក</dc:title>
  <dc:creator>XY-PC</dc:creator>
  <cp:lastModifiedBy>XY-PC</cp:lastModifiedBy>
  <cp:revision>14</cp:revision>
  <dcterms:created xsi:type="dcterms:W3CDTF">2023-03-19T10:29:57Z</dcterms:created>
  <dcterms:modified xsi:type="dcterms:W3CDTF">2023-05-28T07:48:52Z</dcterms:modified>
</cp:coreProperties>
</file>