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B514B-DE88-4FF1-B338-F8E6585E1731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A4BC4-F2AF-4EFD-ACAC-2D52D7E7D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359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B514B-DE88-4FF1-B338-F8E6585E1731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A4BC4-F2AF-4EFD-ACAC-2D52D7E7D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051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B514B-DE88-4FF1-B338-F8E6585E1731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A4BC4-F2AF-4EFD-ACAC-2D52D7E7D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70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B514B-DE88-4FF1-B338-F8E6585E1731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A4BC4-F2AF-4EFD-ACAC-2D52D7E7D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142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B514B-DE88-4FF1-B338-F8E6585E1731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A4BC4-F2AF-4EFD-ACAC-2D52D7E7D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94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B514B-DE88-4FF1-B338-F8E6585E1731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A4BC4-F2AF-4EFD-ACAC-2D52D7E7D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453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B514B-DE88-4FF1-B338-F8E6585E1731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A4BC4-F2AF-4EFD-ACAC-2D52D7E7D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972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B514B-DE88-4FF1-B338-F8E6585E1731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A4BC4-F2AF-4EFD-ACAC-2D52D7E7D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298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B514B-DE88-4FF1-B338-F8E6585E1731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A4BC4-F2AF-4EFD-ACAC-2D52D7E7D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95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B514B-DE88-4FF1-B338-F8E6585E1731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A4BC4-F2AF-4EFD-ACAC-2D52D7E7D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255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B514B-DE88-4FF1-B338-F8E6585E1731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A4BC4-F2AF-4EFD-ACAC-2D52D7E7D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969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B514B-DE88-4FF1-B338-F8E6585E1731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A4BC4-F2AF-4EFD-ACAC-2D52D7E7D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825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38D3C91-3514-8FA7-DA70-CC12C7426F9F}"/>
              </a:ext>
            </a:extLst>
          </p:cNvPr>
          <p:cNvSpPr/>
          <p:nvPr/>
        </p:nvSpPr>
        <p:spPr>
          <a:xfrm>
            <a:off x="0" y="0"/>
            <a:ext cx="12192000" cy="6855505"/>
          </a:xfrm>
          <a:prstGeom prst="rect">
            <a:avLst/>
          </a:prstGeom>
          <a:pattFill prst="pct30">
            <a:fgClr>
              <a:schemeClr val="accent6">
                <a:lumMod val="50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DD570222-756C-B5A2-37B8-294BC843D82C}"/>
              </a:ext>
            </a:extLst>
          </p:cNvPr>
          <p:cNvSpPr/>
          <p:nvPr/>
        </p:nvSpPr>
        <p:spPr>
          <a:xfrm>
            <a:off x="1524000" y="1122363"/>
            <a:ext cx="9144000" cy="4135437"/>
          </a:xfrm>
          <a:prstGeom prst="wedgeRoundRectCallout">
            <a:avLst>
              <a:gd name="adj1" fmla="val 3334"/>
              <a:gd name="adj2" fmla="val 73095"/>
              <a:gd name="adj3" fmla="val 1666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D41772-1410-BEA4-7335-872A45A864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m-KH" sz="8800" dirty="0" smtClean="0">
                <a:solidFill>
                  <a:schemeClr val="accent1">
                    <a:lumMod val="75000"/>
                  </a:schemeClr>
                </a:solidFill>
                <a:latin typeface="Century" panose="02040604050505020304" pitchFamily="18" charset="0"/>
              </a:rPr>
              <a:t>ប្រមាណវិធីបូក មានត្រាទុក</a:t>
            </a:r>
            <a:endParaRPr lang="en-PH" sz="8800" dirty="0">
              <a:solidFill>
                <a:schemeClr val="accent1">
                  <a:lumMod val="75000"/>
                </a:schemeClr>
              </a:solidFill>
              <a:latin typeface="Century" panose="020406040505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E4C3C3-8435-28BB-4B42-5015390B68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m-KH" sz="6600" dirty="0" smtClean="0">
                <a:latin typeface="Century" panose="02040604050505020304" pitchFamily="18" charset="0"/>
              </a:rPr>
              <a:t>គណិតវិទ្យា ថ្នាក់ទី៣</a:t>
            </a:r>
            <a:endParaRPr lang="en-PH" sz="6600" dirty="0">
              <a:latin typeface="Century" panose="02040604050505020304" pitchFamily="18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E3578F3-BD66-27C7-EBE6-1D51D8869F80}"/>
              </a:ext>
            </a:extLst>
          </p:cNvPr>
          <p:cNvCxnSpPr/>
          <p:nvPr/>
        </p:nvCxnSpPr>
        <p:spPr>
          <a:xfrm>
            <a:off x="2222500" y="3543300"/>
            <a:ext cx="7950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284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A007F274-2C5F-559C-29FC-5492498E3149}"/>
              </a:ext>
            </a:extLst>
          </p:cNvPr>
          <p:cNvGraphicFramePr>
            <a:graphicFrameLocks noGrp="1"/>
          </p:cNvGraphicFramePr>
          <p:nvPr/>
        </p:nvGraphicFramePr>
        <p:xfrm>
          <a:off x="582696" y="1558766"/>
          <a:ext cx="11188390" cy="50338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94195">
                  <a:extLst>
                    <a:ext uri="{9D8B030D-6E8A-4147-A177-3AD203B41FA5}">
                      <a16:colId xmlns:a16="http://schemas.microsoft.com/office/drawing/2014/main" val="4055563807"/>
                    </a:ext>
                  </a:extLst>
                </a:gridCol>
                <a:gridCol w="5594195">
                  <a:extLst>
                    <a:ext uri="{9D8B030D-6E8A-4147-A177-3AD203B41FA5}">
                      <a16:colId xmlns:a16="http://schemas.microsoft.com/office/drawing/2014/main" val="1976476978"/>
                    </a:ext>
                  </a:extLst>
                </a:gridCol>
              </a:tblGrid>
              <a:tr h="5033889">
                <a:tc>
                  <a:txBody>
                    <a:bodyPr/>
                    <a:lstStyle/>
                    <a:p>
                      <a:endParaRPr lang="en-P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7320119"/>
                  </a:ext>
                </a:extLst>
              </a:tr>
            </a:tbl>
          </a:graphicData>
        </a:graphic>
      </p:graphicFrame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963EF8EB-FD9F-F096-84C6-5908B7FD876F}"/>
              </a:ext>
            </a:extLst>
          </p:cNvPr>
          <p:cNvSpPr/>
          <p:nvPr/>
        </p:nvSpPr>
        <p:spPr>
          <a:xfrm>
            <a:off x="2199861" y="251791"/>
            <a:ext cx="3619048" cy="1117580"/>
          </a:xfrm>
          <a:prstGeom prst="wedgeRoundRectCallout">
            <a:avLst>
              <a:gd name="adj1" fmla="val -64016"/>
              <a:gd name="adj2" fmla="val 47575"/>
              <a:gd name="adj3" fmla="val 16667"/>
            </a:avLst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57C041-C4BA-586F-282C-196CC7560A2D}"/>
              </a:ext>
            </a:extLst>
          </p:cNvPr>
          <p:cNvSpPr/>
          <p:nvPr/>
        </p:nvSpPr>
        <p:spPr>
          <a:xfrm>
            <a:off x="0" y="0"/>
            <a:ext cx="12192000" cy="145143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1026" name="Picture 2" descr="外国人の先生・講師のイラスト（女性） | かわいいフリー素材集 いらすとや">
            <a:extLst>
              <a:ext uri="{FF2B5EF4-FFF2-40B4-BE49-F238E27FC236}">
                <a16:creationId xmlns:a16="http://schemas.microsoft.com/office/drawing/2014/main" id="{6D4C46D1-DBD7-77C9-769C-378BC8E7F4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-1069976" y="614149"/>
            <a:ext cx="4831677" cy="6388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F69E28CE-C99A-9128-FDD9-4BFB259BCD9A}"/>
              </a:ext>
            </a:extLst>
          </p:cNvPr>
          <p:cNvSpPr/>
          <p:nvPr/>
        </p:nvSpPr>
        <p:spPr>
          <a:xfrm>
            <a:off x="2059708" y="334538"/>
            <a:ext cx="3919717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m-KH" sz="2000" b="1" dirty="0" smtClean="0">
                <a:ln w="0"/>
                <a:latin typeface="Bahnschrift SemiLight" panose="020B0502040204020203" pitchFamily="34" charset="0"/>
              </a:rPr>
              <a:t>ដំបូង យើងសរសេរ </a:t>
            </a:r>
            <a:r>
              <a:rPr lang="km-KH" sz="2000" b="1" dirty="0" smtClean="0">
                <a:ln w="0"/>
                <a:latin typeface="Bahnschrift SemiLight" panose="020B0502040204020203" pitchFamily="34" charset="0"/>
              </a:rPr>
              <a:t>និង</a:t>
            </a:r>
            <a:r>
              <a:rPr lang="km-KH" sz="2000" b="1" dirty="0" smtClean="0">
                <a:ln w="0"/>
                <a:latin typeface="Bahnschrift SemiLight" panose="020B0502040204020203" pitchFamily="34" charset="0"/>
              </a:rPr>
              <a:t>រៀបចំនួនតាម</a:t>
            </a:r>
            <a:r>
              <a:rPr lang="km-KH" sz="2000" b="1" dirty="0" smtClean="0">
                <a:ln w="0"/>
                <a:latin typeface="Bahnschrift SemiLight" panose="020B0502040204020203" pitchFamily="34" charset="0"/>
              </a:rPr>
              <a:t>ខ្ទង់</a:t>
            </a:r>
            <a:r>
              <a:rPr lang="en-US" sz="2000" b="1" dirty="0" smtClean="0">
                <a:ln w="0"/>
                <a:latin typeface="Bahnschrift SemiLight" panose="020B0502040204020203" pitchFamily="34" charset="0"/>
              </a:rPr>
              <a:t> </a:t>
            </a:r>
            <a:r>
              <a:rPr lang="km-KH" sz="2000" b="1" dirty="0" smtClean="0">
                <a:ln w="0"/>
                <a:latin typeface="Bahnschrift SemiLight" panose="020B0502040204020203" pitchFamily="34" charset="0"/>
              </a:rPr>
              <a:t>រួចបូកលេខតាមខ្ទង់</a:t>
            </a:r>
          </a:p>
          <a:p>
            <a:pPr algn="ctr"/>
            <a:r>
              <a:rPr lang="km-KH" sz="2000" b="1" dirty="0" smtClean="0">
                <a:ln w="0"/>
                <a:latin typeface="Bahnschrift SemiLight" panose="020B0502040204020203" pitchFamily="34" charset="0"/>
              </a:rPr>
              <a:t>       ពីខ្ទង់តូចទៅធំ</a:t>
            </a:r>
          </a:p>
        </p:txBody>
      </p:sp>
      <p:pic>
        <p:nvPicPr>
          <p:cNvPr id="1028" name="Picture 4" descr="外国人の先生・講師のイラスト（男性） | かわいいフリー素材集 いらすとや">
            <a:extLst>
              <a:ext uri="{FF2B5EF4-FFF2-40B4-BE49-F238E27FC236}">
                <a16:creationId xmlns:a16="http://schemas.microsoft.com/office/drawing/2014/main" id="{FCAE2CC4-EDF5-D881-16E4-59544B3F9E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3809" y="655093"/>
            <a:ext cx="4632021" cy="6388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51E456A3-78D7-E6BD-A813-DA73B0227A33}"/>
              </a:ext>
            </a:extLst>
          </p:cNvPr>
          <p:cNvSpPr/>
          <p:nvPr/>
        </p:nvSpPr>
        <p:spPr>
          <a:xfrm flipH="1">
            <a:off x="6196084" y="251790"/>
            <a:ext cx="3883152" cy="1200329"/>
          </a:xfrm>
          <a:prstGeom prst="wedgeRoundRectCallout">
            <a:avLst>
              <a:gd name="adj1" fmla="val -60853"/>
              <a:gd name="adj2" fmla="val 39616"/>
              <a:gd name="adj3" fmla="val 16667"/>
            </a:avLst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B39C204-9946-147F-7483-5E0E6821894F}"/>
              </a:ext>
            </a:extLst>
          </p:cNvPr>
          <p:cNvSpPr/>
          <p:nvPr/>
        </p:nvSpPr>
        <p:spPr>
          <a:xfrm flipH="1">
            <a:off x="6287765" y="465106"/>
            <a:ext cx="3713523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m-KH" sz="2000" b="1" dirty="0" smtClean="0">
                <a:ln w="0"/>
                <a:latin typeface="Bahnschrift SemiLight" panose="020B0502040204020203" pitchFamily="34" charset="0"/>
              </a:rPr>
              <a:t>ហើយពេលមានត្រាទុក </a:t>
            </a:r>
          </a:p>
          <a:p>
            <a:pPr algn="ctr"/>
            <a:r>
              <a:rPr lang="km-KH" sz="2000" b="1" dirty="0" smtClean="0">
                <a:ln w="0"/>
                <a:latin typeface="Bahnschrift SemiLight" panose="020B0502040204020203" pitchFamily="34" charset="0"/>
              </a:rPr>
              <a:t>យើងត្រូវត្រាទុកនៅខ្ទង់ធំបន្ទាប់</a:t>
            </a:r>
            <a:endParaRPr lang="en-US" sz="2000" b="1" cap="none" spc="0" dirty="0">
              <a:ln w="0"/>
              <a:solidFill>
                <a:schemeClr val="tx1"/>
              </a:solidFill>
              <a:latin typeface="Bahnschrift SemiLight" panose="020B0502040204020203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CDAF912-E8D2-9189-BB8D-96BAD1A4E4AD}"/>
              </a:ext>
            </a:extLst>
          </p:cNvPr>
          <p:cNvSpPr txBox="1"/>
          <p:nvPr/>
        </p:nvSpPr>
        <p:spPr>
          <a:xfrm>
            <a:off x="3460654" y="2169632"/>
            <a:ext cx="177324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723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B6C7175-FBA4-BAEF-4EFE-44C9CAC33396}"/>
              </a:ext>
            </a:extLst>
          </p:cNvPr>
          <p:cNvSpPr txBox="1"/>
          <p:nvPr/>
        </p:nvSpPr>
        <p:spPr>
          <a:xfrm>
            <a:off x="3414844" y="3176041"/>
            <a:ext cx="180369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879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D4F63CF-B212-C207-74BB-680825B49628}"/>
              </a:ext>
            </a:extLst>
          </p:cNvPr>
          <p:cNvSpPr txBox="1"/>
          <p:nvPr/>
        </p:nvSpPr>
        <p:spPr>
          <a:xfrm>
            <a:off x="2791239" y="2829259"/>
            <a:ext cx="72648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+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9528D91-5F1E-AD32-ABE5-E16D7DEA1F5D}"/>
              </a:ext>
            </a:extLst>
          </p:cNvPr>
          <p:cNvCxnSpPr/>
          <p:nvPr/>
        </p:nvCxnSpPr>
        <p:spPr>
          <a:xfrm flipV="1">
            <a:off x="2946865" y="4328835"/>
            <a:ext cx="2355060" cy="451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7C2AE3A5-0FB7-73B7-A6F1-D9A37575CD70}"/>
              </a:ext>
            </a:extLst>
          </p:cNvPr>
          <p:cNvSpPr txBox="1"/>
          <p:nvPr/>
        </p:nvSpPr>
        <p:spPr>
          <a:xfrm>
            <a:off x="4692559" y="4152698"/>
            <a:ext cx="71526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45BC105-2E9F-764C-97F9-06ED0A18CEB4}"/>
              </a:ext>
            </a:extLst>
          </p:cNvPr>
          <p:cNvSpPr txBox="1"/>
          <p:nvPr/>
        </p:nvSpPr>
        <p:spPr>
          <a:xfrm>
            <a:off x="4093263" y="4166977"/>
            <a:ext cx="75052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DF9415F-B3D8-9370-1B67-FB7004572C1D}"/>
              </a:ext>
            </a:extLst>
          </p:cNvPr>
          <p:cNvSpPr txBox="1"/>
          <p:nvPr/>
        </p:nvSpPr>
        <p:spPr>
          <a:xfrm>
            <a:off x="3531499" y="4177418"/>
            <a:ext cx="71045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6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688A128-94D1-9E0D-0958-7A3EB0782377}"/>
              </a:ext>
            </a:extLst>
          </p:cNvPr>
          <p:cNvSpPr txBox="1"/>
          <p:nvPr/>
        </p:nvSpPr>
        <p:spPr>
          <a:xfrm>
            <a:off x="3133286" y="4177952"/>
            <a:ext cx="52610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79C1E23-E115-F388-C37A-CE5235E4BDA3}"/>
              </a:ext>
            </a:extLst>
          </p:cNvPr>
          <p:cNvSpPr txBox="1"/>
          <p:nvPr/>
        </p:nvSpPr>
        <p:spPr>
          <a:xfrm>
            <a:off x="3714598" y="2026148"/>
            <a:ext cx="303288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PH" sz="2800" dirty="0">
                <a:solidFill>
                  <a:schemeClr val="accent6">
                    <a:lumMod val="50000"/>
                  </a:schemeClr>
                </a:solidFill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04FD394-595A-69A8-85AB-FEE23D0638B5}"/>
              </a:ext>
            </a:extLst>
          </p:cNvPr>
          <p:cNvSpPr txBox="1"/>
          <p:nvPr/>
        </p:nvSpPr>
        <p:spPr>
          <a:xfrm>
            <a:off x="4250592" y="2007561"/>
            <a:ext cx="303288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PH" sz="2800" dirty="0">
                <a:solidFill>
                  <a:schemeClr val="accent6">
                    <a:lumMod val="50000"/>
                  </a:schemeClr>
                </a:solidFill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1</a:t>
            </a:r>
          </a:p>
        </p:txBody>
      </p:sp>
      <p:sp>
        <p:nvSpPr>
          <p:cNvPr id="1034" name="TextBox 1033">
            <a:extLst>
              <a:ext uri="{FF2B5EF4-FFF2-40B4-BE49-F238E27FC236}">
                <a16:creationId xmlns:a16="http://schemas.microsoft.com/office/drawing/2014/main" id="{9188E0FD-12FD-BA7D-EB14-8F34187C3104}"/>
              </a:ext>
            </a:extLst>
          </p:cNvPr>
          <p:cNvSpPr txBox="1"/>
          <p:nvPr/>
        </p:nvSpPr>
        <p:spPr>
          <a:xfrm>
            <a:off x="2885954" y="2163811"/>
            <a:ext cx="303288" cy="52322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PH" sz="2800" dirty="0">
                <a:solidFill>
                  <a:schemeClr val="bg1"/>
                </a:solidFill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1</a:t>
            </a:r>
          </a:p>
        </p:txBody>
      </p:sp>
      <p:sp>
        <p:nvSpPr>
          <p:cNvPr id="1035" name="Oval 1034">
            <a:extLst>
              <a:ext uri="{FF2B5EF4-FFF2-40B4-BE49-F238E27FC236}">
                <a16:creationId xmlns:a16="http://schemas.microsoft.com/office/drawing/2014/main" id="{5DAF56EA-1810-86A9-3E14-CCCE4582830A}"/>
              </a:ext>
            </a:extLst>
          </p:cNvPr>
          <p:cNvSpPr/>
          <p:nvPr/>
        </p:nvSpPr>
        <p:spPr>
          <a:xfrm>
            <a:off x="6482229" y="2091800"/>
            <a:ext cx="539007" cy="539007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sz="2400">
              <a:solidFill>
                <a:schemeClr val="accent4">
                  <a:lumMod val="50000"/>
                </a:schemeClr>
              </a:solidFill>
              <a:latin typeface="Bahnschrift SemiLight" panose="020B0502040204020203" pitchFamily="34" charset="0"/>
            </a:endParaRPr>
          </a:p>
        </p:txBody>
      </p:sp>
      <p:sp>
        <p:nvSpPr>
          <p:cNvPr id="1036" name="TextBox 1035">
            <a:extLst>
              <a:ext uri="{FF2B5EF4-FFF2-40B4-BE49-F238E27FC236}">
                <a16:creationId xmlns:a16="http://schemas.microsoft.com/office/drawing/2014/main" id="{41892C6D-FA9D-EBC8-7CA8-7D66DE007473}"/>
              </a:ext>
            </a:extLst>
          </p:cNvPr>
          <p:cNvSpPr txBox="1"/>
          <p:nvPr/>
        </p:nvSpPr>
        <p:spPr>
          <a:xfrm>
            <a:off x="7242635" y="2169632"/>
            <a:ext cx="187102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468</a:t>
            </a:r>
          </a:p>
        </p:txBody>
      </p:sp>
      <p:sp>
        <p:nvSpPr>
          <p:cNvPr id="1037" name="TextBox 1036">
            <a:extLst>
              <a:ext uri="{FF2B5EF4-FFF2-40B4-BE49-F238E27FC236}">
                <a16:creationId xmlns:a16="http://schemas.microsoft.com/office/drawing/2014/main" id="{CAA50937-71CB-B932-02A6-F7ED752B8FC2}"/>
              </a:ext>
            </a:extLst>
          </p:cNvPr>
          <p:cNvSpPr txBox="1"/>
          <p:nvPr/>
        </p:nvSpPr>
        <p:spPr>
          <a:xfrm>
            <a:off x="7316093" y="3176041"/>
            <a:ext cx="177805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369</a:t>
            </a:r>
          </a:p>
        </p:txBody>
      </p:sp>
      <p:sp>
        <p:nvSpPr>
          <p:cNvPr id="1038" name="TextBox 1037">
            <a:extLst>
              <a:ext uri="{FF2B5EF4-FFF2-40B4-BE49-F238E27FC236}">
                <a16:creationId xmlns:a16="http://schemas.microsoft.com/office/drawing/2014/main" id="{DD6532F4-DA9A-2F5B-E390-3FC73B873CC5}"/>
              </a:ext>
            </a:extLst>
          </p:cNvPr>
          <p:cNvSpPr txBox="1"/>
          <p:nvPr/>
        </p:nvSpPr>
        <p:spPr>
          <a:xfrm>
            <a:off x="6573220" y="2829259"/>
            <a:ext cx="72648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+</a:t>
            </a:r>
          </a:p>
        </p:txBody>
      </p:sp>
      <p:cxnSp>
        <p:nvCxnSpPr>
          <p:cNvPr id="1039" name="Straight Connector 1038">
            <a:extLst>
              <a:ext uri="{FF2B5EF4-FFF2-40B4-BE49-F238E27FC236}">
                <a16:creationId xmlns:a16="http://schemas.microsoft.com/office/drawing/2014/main" id="{D299395F-B97A-4D59-302A-09CE7ED8DED4}"/>
              </a:ext>
            </a:extLst>
          </p:cNvPr>
          <p:cNvCxnSpPr/>
          <p:nvPr/>
        </p:nvCxnSpPr>
        <p:spPr>
          <a:xfrm flipV="1">
            <a:off x="6728846" y="4328835"/>
            <a:ext cx="2355060" cy="451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0" name="TextBox 1039">
            <a:extLst>
              <a:ext uri="{FF2B5EF4-FFF2-40B4-BE49-F238E27FC236}">
                <a16:creationId xmlns:a16="http://schemas.microsoft.com/office/drawing/2014/main" id="{2127DC09-BF79-AB8C-01FA-E2A52F2F1D90}"/>
              </a:ext>
            </a:extLst>
          </p:cNvPr>
          <p:cNvSpPr txBox="1"/>
          <p:nvPr/>
        </p:nvSpPr>
        <p:spPr>
          <a:xfrm>
            <a:off x="8474540" y="4152698"/>
            <a:ext cx="72648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7</a:t>
            </a:r>
          </a:p>
        </p:txBody>
      </p:sp>
      <p:sp>
        <p:nvSpPr>
          <p:cNvPr id="1041" name="TextBox 1040">
            <a:extLst>
              <a:ext uri="{FF2B5EF4-FFF2-40B4-BE49-F238E27FC236}">
                <a16:creationId xmlns:a16="http://schemas.microsoft.com/office/drawing/2014/main" id="{D2E64752-F6A4-13E4-C2D0-9AB54396D7D9}"/>
              </a:ext>
            </a:extLst>
          </p:cNvPr>
          <p:cNvSpPr txBox="1"/>
          <p:nvPr/>
        </p:nvSpPr>
        <p:spPr>
          <a:xfrm>
            <a:off x="7875244" y="4166977"/>
            <a:ext cx="72648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3</a:t>
            </a:r>
          </a:p>
        </p:txBody>
      </p:sp>
      <p:sp>
        <p:nvSpPr>
          <p:cNvPr id="1042" name="TextBox 1041">
            <a:extLst>
              <a:ext uri="{FF2B5EF4-FFF2-40B4-BE49-F238E27FC236}">
                <a16:creationId xmlns:a16="http://schemas.microsoft.com/office/drawing/2014/main" id="{AACCE779-BF31-8060-D590-2045E4B1115F}"/>
              </a:ext>
            </a:extLst>
          </p:cNvPr>
          <p:cNvSpPr txBox="1"/>
          <p:nvPr/>
        </p:nvSpPr>
        <p:spPr>
          <a:xfrm>
            <a:off x="7313480" y="4177418"/>
            <a:ext cx="74251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8000" dirty="0"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8</a:t>
            </a:r>
          </a:p>
        </p:txBody>
      </p:sp>
      <p:sp>
        <p:nvSpPr>
          <p:cNvPr id="1044" name="TextBox 1043">
            <a:extLst>
              <a:ext uri="{FF2B5EF4-FFF2-40B4-BE49-F238E27FC236}">
                <a16:creationId xmlns:a16="http://schemas.microsoft.com/office/drawing/2014/main" id="{63CD631D-BDFC-50E1-30BC-F53F9D7E670D}"/>
              </a:ext>
            </a:extLst>
          </p:cNvPr>
          <p:cNvSpPr txBox="1"/>
          <p:nvPr/>
        </p:nvSpPr>
        <p:spPr>
          <a:xfrm>
            <a:off x="7496579" y="2026148"/>
            <a:ext cx="303288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PH" sz="2800" dirty="0">
                <a:solidFill>
                  <a:schemeClr val="accent6">
                    <a:lumMod val="50000"/>
                  </a:schemeClr>
                </a:solidFill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1</a:t>
            </a:r>
          </a:p>
        </p:txBody>
      </p:sp>
      <p:sp>
        <p:nvSpPr>
          <p:cNvPr id="1045" name="TextBox 1044">
            <a:extLst>
              <a:ext uri="{FF2B5EF4-FFF2-40B4-BE49-F238E27FC236}">
                <a16:creationId xmlns:a16="http://schemas.microsoft.com/office/drawing/2014/main" id="{B3E77E31-1934-4474-8A3A-C17BBD33A100}"/>
              </a:ext>
            </a:extLst>
          </p:cNvPr>
          <p:cNvSpPr txBox="1"/>
          <p:nvPr/>
        </p:nvSpPr>
        <p:spPr>
          <a:xfrm>
            <a:off x="8032573" y="2007561"/>
            <a:ext cx="303288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PH" sz="2800" dirty="0">
                <a:solidFill>
                  <a:schemeClr val="accent6">
                    <a:lumMod val="50000"/>
                  </a:schemeClr>
                </a:solidFill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1</a:t>
            </a:r>
          </a:p>
        </p:txBody>
      </p:sp>
      <p:sp>
        <p:nvSpPr>
          <p:cNvPr id="1046" name="TextBox 1045">
            <a:extLst>
              <a:ext uri="{FF2B5EF4-FFF2-40B4-BE49-F238E27FC236}">
                <a16:creationId xmlns:a16="http://schemas.microsoft.com/office/drawing/2014/main" id="{63C149EA-F5B4-5A1E-33F1-866E524A5C6A}"/>
              </a:ext>
            </a:extLst>
          </p:cNvPr>
          <p:cNvSpPr txBox="1"/>
          <p:nvPr/>
        </p:nvSpPr>
        <p:spPr>
          <a:xfrm>
            <a:off x="6667935" y="2163811"/>
            <a:ext cx="303288" cy="52322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PH" sz="2800" dirty="0">
                <a:solidFill>
                  <a:schemeClr val="bg1"/>
                </a:solidFill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2</a:t>
            </a:r>
          </a:p>
        </p:txBody>
      </p:sp>
      <p:sp>
        <p:nvSpPr>
          <p:cNvPr id="1050" name="TextBox 1049">
            <a:extLst>
              <a:ext uri="{FF2B5EF4-FFF2-40B4-BE49-F238E27FC236}">
                <a16:creationId xmlns:a16="http://schemas.microsoft.com/office/drawing/2014/main" id="{CB529B88-D960-BA9E-E1D6-99DCAC062CF9}"/>
              </a:ext>
            </a:extLst>
          </p:cNvPr>
          <p:cNvSpPr txBox="1"/>
          <p:nvPr/>
        </p:nvSpPr>
        <p:spPr>
          <a:xfrm>
            <a:off x="3030118" y="5665532"/>
            <a:ext cx="21948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m-KH" sz="3600" b="1" u="sng" dirty="0" smtClean="0">
                <a:solidFill>
                  <a:schemeClr val="accent6">
                    <a:lumMod val="50000"/>
                  </a:schemeClr>
                </a:solidFill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ល្អណាស់</a:t>
            </a:r>
            <a:r>
              <a:rPr lang="en-PH" sz="3600" b="1" u="sng" dirty="0" smtClean="0">
                <a:solidFill>
                  <a:schemeClr val="accent6">
                    <a:lumMod val="50000"/>
                  </a:schemeClr>
                </a:solidFill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!</a:t>
            </a:r>
            <a:endParaRPr lang="en-PH" sz="3600" b="1" u="sng" dirty="0">
              <a:solidFill>
                <a:schemeClr val="accent6">
                  <a:lumMod val="50000"/>
                </a:schemeClr>
              </a:solidFill>
              <a:latin typeface="Bahnschrift SemiLight" panose="020B0502040204020203" pitchFamily="34" charset="0"/>
              <a:ea typeface="Kozuka Gothic Pro H" panose="020B0800000000000000" pitchFamily="34" charset="-128"/>
            </a:endParaRPr>
          </a:p>
        </p:txBody>
      </p:sp>
      <p:sp>
        <p:nvSpPr>
          <p:cNvPr id="1051" name="TextBox 1050">
            <a:extLst>
              <a:ext uri="{FF2B5EF4-FFF2-40B4-BE49-F238E27FC236}">
                <a16:creationId xmlns:a16="http://schemas.microsoft.com/office/drawing/2014/main" id="{5D564389-6972-BAB2-E519-DB6FE7A16C99}"/>
              </a:ext>
            </a:extLst>
          </p:cNvPr>
          <p:cNvSpPr txBox="1"/>
          <p:nvPr/>
        </p:nvSpPr>
        <p:spPr>
          <a:xfrm>
            <a:off x="7055126" y="5666679"/>
            <a:ext cx="21948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m-KH" sz="3600" b="1" u="sng" dirty="0" smtClean="0">
                <a:solidFill>
                  <a:schemeClr val="accent6">
                    <a:lumMod val="50000"/>
                  </a:schemeClr>
                </a:solidFill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ល្អណាស់</a:t>
            </a:r>
            <a:r>
              <a:rPr lang="en-PH" sz="3600" b="1" u="sng" dirty="0" smtClean="0">
                <a:solidFill>
                  <a:schemeClr val="accent6">
                    <a:lumMod val="50000"/>
                  </a:schemeClr>
                </a:solidFill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!</a:t>
            </a:r>
            <a:endParaRPr lang="en-PH" sz="3600" b="1" u="sng" dirty="0">
              <a:solidFill>
                <a:schemeClr val="accent6">
                  <a:lumMod val="50000"/>
                </a:schemeClr>
              </a:solidFill>
              <a:latin typeface="Bahnschrift SemiLight" panose="020B0502040204020203" pitchFamily="34" charset="0"/>
              <a:ea typeface="Kozuka Gothic Pro H" panose="020B08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31503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0" grpId="0" animBg="1"/>
      <p:bldP spid="12" grpId="0"/>
      <p:bldP spid="17" grpId="0"/>
      <p:bldP spid="18" grpId="0"/>
      <p:bldP spid="19" grpId="0"/>
      <p:bldP spid="21" grpId="0"/>
      <p:bldP spid="23" grpId="0"/>
      <p:bldP spid="24" grpId="0"/>
      <p:bldP spid="25" grpId="0"/>
      <p:bldP spid="26" grpId="0"/>
      <p:bldP spid="1034" grpId="0" animBg="1"/>
      <p:bldP spid="1036" grpId="0"/>
      <p:bldP spid="1037" grpId="0"/>
      <p:bldP spid="1038" grpId="0"/>
      <p:bldP spid="1040" grpId="0"/>
      <p:bldP spid="1041" grpId="0"/>
      <p:bldP spid="1042" grpId="0"/>
      <p:bldP spid="1045" grpId="0"/>
      <p:bldP spid="1046" grpId="0" animBg="1"/>
      <p:bldP spid="1050" grpId="0"/>
      <p:bldP spid="105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A007F274-2C5F-559C-29FC-5492498E3149}"/>
              </a:ext>
            </a:extLst>
          </p:cNvPr>
          <p:cNvGraphicFramePr>
            <a:graphicFrameLocks noGrp="1"/>
          </p:cNvGraphicFramePr>
          <p:nvPr/>
        </p:nvGraphicFramePr>
        <p:xfrm>
          <a:off x="582696" y="1558766"/>
          <a:ext cx="11188390" cy="50338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94195">
                  <a:extLst>
                    <a:ext uri="{9D8B030D-6E8A-4147-A177-3AD203B41FA5}">
                      <a16:colId xmlns:a16="http://schemas.microsoft.com/office/drawing/2014/main" val="4055563807"/>
                    </a:ext>
                  </a:extLst>
                </a:gridCol>
                <a:gridCol w="5594195">
                  <a:extLst>
                    <a:ext uri="{9D8B030D-6E8A-4147-A177-3AD203B41FA5}">
                      <a16:colId xmlns:a16="http://schemas.microsoft.com/office/drawing/2014/main" val="1976476978"/>
                    </a:ext>
                  </a:extLst>
                </a:gridCol>
              </a:tblGrid>
              <a:tr h="5033889">
                <a:tc>
                  <a:txBody>
                    <a:bodyPr/>
                    <a:lstStyle/>
                    <a:p>
                      <a:endParaRPr lang="en-P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7320119"/>
                  </a:ext>
                </a:extLst>
              </a:tr>
            </a:tbl>
          </a:graphicData>
        </a:graphic>
      </p:graphicFrame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963EF8EB-FD9F-F096-84C6-5908B7FD876F}"/>
              </a:ext>
            </a:extLst>
          </p:cNvPr>
          <p:cNvSpPr/>
          <p:nvPr/>
        </p:nvSpPr>
        <p:spPr>
          <a:xfrm>
            <a:off x="2199861" y="251790"/>
            <a:ext cx="3572866" cy="1225531"/>
          </a:xfrm>
          <a:prstGeom prst="wedgeRoundRectCallout">
            <a:avLst>
              <a:gd name="adj1" fmla="val -64016"/>
              <a:gd name="adj2" fmla="val 47575"/>
              <a:gd name="adj3" fmla="val 16667"/>
            </a:avLst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57C041-C4BA-586F-282C-196CC7560A2D}"/>
              </a:ext>
            </a:extLst>
          </p:cNvPr>
          <p:cNvSpPr/>
          <p:nvPr/>
        </p:nvSpPr>
        <p:spPr>
          <a:xfrm>
            <a:off x="0" y="0"/>
            <a:ext cx="12192000" cy="145143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1026" name="Picture 2" descr="外国人の先生・講師のイラスト（女性） | かわいいフリー素材集 いらすとや">
            <a:extLst>
              <a:ext uri="{FF2B5EF4-FFF2-40B4-BE49-F238E27FC236}">
                <a16:creationId xmlns:a16="http://schemas.microsoft.com/office/drawing/2014/main" id="{6D4C46D1-DBD7-77C9-769C-378BC8E7F4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-1069976" y="614149"/>
            <a:ext cx="4831677" cy="6388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F69E28CE-C99A-9128-FDD9-4BFB259BCD9A}"/>
              </a:ext>
            </a:extLst>
          </p:cNvPr>
          <p:cNvSpPr/>
          <p:nvPr/>
        </p:nvSpPr>
        <p:spPr>
          <a:xfrm>
            <a:off x="2060335" y="334538"/>
            <a:ext cx="3851918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m-KH" sz="2000" b="1" dirty="0">
                <a:ln w="0"/>
                <a:latin typeface="Bahnschrift SemiLight" panose="020B0502040204020203" pitchFamily="34" charset="0"/>
              </a:rPr>
              <a:t>ដំបូង យើងសរសេរ និងរៀបចំនួនតាមខ្ទង់</a:t>
            </a:r>
            <a:r>
              <a:rPr lang="en-US" sz="2000" b="1" dirty="0">
                <a:ln w="0"/>
                <a:latin typeface="Bahnschrift SemiLight" panose="020B0502040204020203" pitchFamily="34" charset="0"/>
              </a:rPr>
              <a:t> </a:t>
            </a:r>
            <a:r>
              <a:rPr lang="km-KH" sz="2000" b="1" dirty="0">
                <a:ln w="0"/>
                <a:latin typeface="Bahnschrift SemiLight" panose="020B0502040204020203" pitchFamily="34" charset="0"/>
              </a:rPr>
              <a:t>រួចបូកលេខតាមខ្ទង់</a:t>
            </a:r>
          </a:p>
          <a:p>
            <a:pPr algn="ctr"/>
            <a:r>
              <a:rPr lang="km-KH" sz="2000" b="1" dirty="0">
                <a:ln w="0"/>
                <a:latin typeface="Bahnschrift SemiLight" panose="020B0502040204020203" pitchFamily="34" charset="0"/>
              </a:rPr>
              <a:t>       ពីខ្ទង់តូចទៅធំ</a:t>
            </a:r>
          </a:p>
        </p:txBody>
      </p:sp>
      <p:pic>
        <p:nvPicPr>
          <p:cNvPr id="1028" name="Picture 4" descr="外国人の先生・講師のイラスト（男性） | かわいいフリー素材集 いらすとや">
            <a:extLst>
              <a:ext uri="{FF2B5EF4-FFF2-40B4-BE49-F238E27FC236}">
                <a16:creationId xmlns:a16="http://schemas.microsoft.com/office/drawing/2014/main" id="{FCAE2CC4-EDF5-D881-16E4-59544B3F9E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3809" y="669608"/>
            <a:ext cx="4632021" cy="6388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51E456A3-78D7-E6BD-A813-DA73B0227A33}"/>
              </a:ext>
            </a:extLst>
          </p:cNvPr>
          <p:cNvSpPr/>
          <p:nvPr/>
        </p:nvSpPr>
        <p:spPr>
          <a:xfrm flipH="1">
            <a:off x="6196084" y="251790"/>
            <a:ext cx="3883152" cy="1200329"/>
          </a:xfrm>
          <a:prstGeom prst="wedgeRoundRectCallout">
            <a:avLst>
              <a:gd name="adj1" fmla="val -60853"/>
              <a:gd name="adj2" fmla="val 39616"/>
              <a:gd name="adj3" fmla="val 16667"/>
            </a:avLst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B39C204-9946-147F-7483-5E0E6821894F}"/>
              </a:ext>
            </a:extLst>
          </p:cNvPr>
          <p:cNvSpPr/>
          <p:nvPr/>
        </p:nvSpPr>
        <p:spPr>
          <a:xfrm flipH="1">
            <a:off x="6290928" y="455173"/>
            <a:ext cx="3713523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m-KH" sz="2000" b="1" dirty="0">
                <a:ln w="0"/>
                <a:latin typeface="Bahnschrift SemiLight" panose="020B0502040204020203" pitchFamily="34" charset="0"/>
              </a:rPr>
              <a:t>ហើយពេលមានត្រាទុក </a:t>
            </a:r>
          </a:p>
          <a:p>
            <a:pPr algn="ctr"/>
            <a:r>
              <a:rPr lang="km-KH" sz="2000" b="1" dirty="0">
                <a:ln w="0"/>
                <a:latin typeface="Bahnschrift SemiLight" panose="020B0502040204020203" pitchFamily="34" charset="0"/>
              </a:rPr>
              <a:t>យើងត្រូវត្រាទុកនៅខ្ទង់ធំបន្ទាប់</a:t>
            </a:r>
            <a:endParaRPr lang="en-US" sz="2000" b="1" dirty="0">
              <a:ln w="0"/>
              <a:latin typeface="Bahnschrift SemiLight" panose="020B0502040204020203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CDAF912-E8D2-9189-BB8D-96BAD1A4E4AD}"/>
              </a:ext>
            </a:extLst>
          </p:cNvPr>
          <p:cNvSpPr txBox="1"/>
          <p:nvPr/>
        </p:nvSpPr>
        <p:spPr>
          <a:xfrm>
            <a:off x="3460654" y="2169632"/>
            <a:ext cx="181011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395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B6C7175-FBA4-BAEF-4EFE-44C9CAC33396}"/>
              </a:ext>
            </a:extLst>
          </p:cNvPr>
          <p:cNvSpPr txBox="1"/>
          <p:nvPr/>
        </p:nvSpPr>
        <p:spPr>
          <a:xfrm>
            <a:off x="3534112" y="3176041"/>
            <a:ext cx="185178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465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D4F63CF-B212-C207-74BB-680825B49628}"/>
              </a:ext>
            </a:extLst>
          </p:cNvPr>
          <p:cNvSpPr txBox="1"/>
          <p:nvPr/>
        </p:nvSpPr>
        <p:spPr>
          <a:xfrm>
            <a:off x="2791239" y="2829259"/>
            <a:ext cx="72648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+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9528D91-5F1E-AD32-ABE5-E16D7DEA1F5D}"/>
              </a:ext>
            </a:extLst>
          </p:cNvPr>
          <p:cNvCxnSpPr/>
          <p:nvPr/>
        </p:nvCxnSpPr>
        <p:spPr>
          <a:xfrm flipV="1">
            <a:off x="2946865" y="4328835"/>
            <a:ext cx="2355060" cy="451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7C2AE3A5-0FB7-73B7-A6F1-D9A37575CD70}"/>
              </a:ext>
            </a:extLst>
          </p:cNvPr>
          <p:cNvSpPr txBox="1"/>
          <p:nvPr/>
        </p:nvSpPr>
        <p:spPr>
          <a:xfrm>
            <a:off x="4692559" y="4152698"/>
            <a:ext cx="75052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45BC105-2E9F-764C-97F9-06ED0A18CEB4}"/>
              </a:ext>
            </a:extLst>
          </p:cNvPr>
          <p:cNvSpPr txBox="1"/>
          <p:nvPr/>
        </p:nvSpPr>
        <p:spPr>
          <a:xfrm>
            <a:off x="4093263" y="4166977"/>
            <a:ext cx="71045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6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DF9415F-B3D8-9370-1B67-FB7004572C1D}"/>
              </a:ext>
            </a:extLst>
          </p:cNvPr>
          <p:cNvSpPr txBox="1"/>
          <p:nvPr/>
        </p:nvSpPr>
        <p:spPr>
          <a:xfrm>
            <a:off x="3531499" y="4177418"/>
            <a:ext cx="76174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8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79C1E23-E115-F388-C37A-CE5235E4BDA3}"/>
              </a:ext>
            </a:extLst>
          </p:cNvPr>
          <p:cNvSpPr txBox="1"/>
          <p:nvPr/>
        </p:nvSpPr>
        <p:spPr>
          <a:xfrm>
            <a:off x="3714598" y="2026148"/>
            <a:ext cx="303288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PH" sz="2800" dirty="0">
                <a:solidFill>
                  <a:schemeClr val="accent6">
                    <a:lumMod val="50000"/>
                  </a:schemeClr>
                </a:solidFill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04FD394-595A-69A8-85AB-FEE23D0638B5}"/>
              </a:ext>
            </a:extLst>
          </p:cNvPr>
          <p:cNvSpPr txBox="1"/>
          <p:nvPr/>
        </p:nvSpPr>
        <p:spPr>
          <a:xfrm>
            <a:off x="4250592" y="2007561"/>
            <a:ext cx="303288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PH" sz="2800" dirty="0">
                <a:solidFill>
                  <a:schemeClr val="accent6">
                    <a:lumMod val="50000"/>
                  </a:schemeClr>
                </a:solidFill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1</a:t>
            </a:r>
          </a:p>
        </p:txBody>
      </p:sp>
      <p:sp>
        <p:nvSpPr>
          <p:cNvPr id="1034" name="TextBox 1033">
            <a:extLst>
              <a:ext uri="{FF2B5EF4-FFF2-40B4-BE49-F238E27FC236}">
                <a16:creationId xmlns:a16="http://schemas.microsoft.com/office/drawing/2014/main" id="{9188E0FD-12FD-BA7D-EB14-8F34187C3104}"/>
              </a:ext>
            </a:extLst>
          </p:cNvPr>
          <p:cNvSpPr txBox="1"/>
          <p:nvPr/>
        </p:nvSpPr>
        <p:spPr>
          <a:xfrm>
            <a:off x="2885954" y="2163811"/>
            <a:ext cx="303288" cy="52322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PH" sz="2800" dirty="0">
                <a:solidFill>
                  <a:schemeClr val="bg1"/>
                </a:solidFill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3</a:t>
            </a:r>
          </a:p>
        </p:txBody>
      </p:sp>
      <p:sp>
        <p:nvSpPr>
          <p:cNvPr id="1035" name="Oval 1034">
            <a:extLst>
              <a:ext uri="{FF2B5EF4-FFF2-40B4-BE49-F238E27FC236}">
                <a16:creationId xmlns:a16="http://schemas.microsoft.com/office/drawing/2014/main" id="{5DAF56EA-1810-86A9-3E14-CCCE4582830A}"/>
              </a:ext>
            </a:extLst>
          </p:cNvPr>
          <p:cNvSpPr/>
          <p:nvPr/>
        </p:nvSpPr>
        <p:spPr>
          <a:xfrm>
            <a:off x="6482229" y="2091800"/>
            <a:ext cx="539007" cy="539007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sz="2400">
              <a:solidFill>
                <a:schemeClr val="accent4">
                  <a:lumMod val="50000"/>
                </a:schemeClr>
              </a:solidFill>
              <a:latin typeface="Bahnschrift SemiLight" panose="020B0502040204020203" pitchFamily="34" charset="0"/>
            </a:endParaRPr>
          </a:p>
        </p:txBody>
      </p:sp>
      <p:sp>
        <p:nvSpPr>
          <p:cNvPr id="1036" name="TextBox 1035">
            <a:extLst>
              <a:ext uri="{FF2B5EF4-FFF2-40B4-BE49-F238E27FC236}">
                <a16:creationId xmlns:a16="http://schemas.microsoft.com/office/drawing/2014/main" id="{41892C6D-FA9D-EBC8-7CA8-7D66DE007473}"/>
              </a:ext>
            </a:extLst>
          </p:cNvPr>
          <p:cNvSpPr txBox="1"/>
          <p:nvPr/>
        </p:nvSpPr>
        <p:spPr>
          <a:xfrm>
            <a:off x="7242635" y="2169632"/>
            <a:ext cx="181011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539</a:t>
            </a:r>
          </a:p>
        </p:txBody>
      </p:sp>
      <p:sp>
        <p:nvSpPr>
          <p:cNvPr id="1037" name="TextBox 1036">
            <a:extLst>
              <a:ext uri="{FF2B5EF4-FFF2-40B4-BE49-F238E27FC236}">
                <a16:creationId xmlns:a16="http://schemas.microsoft.com/office/drawing/2014/main" id="{CAA50937-71CB-B932-02A6-F7ED752B8FC2}"/>
              </a:ext>
            </a:extLst>
          </p:cNvPr>
          <p:cNvSpPr txBox="1"/>
          <p:nvPr/>
        </p:nvSpPr>
        <p:spPr>
          <a:xfrm>
            <a:off x="7316093" y="3176041"/>
            <a:ext cx="182934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386</a:t>
            </a:r>
          </a:p>
        </p:txBody>
      </p:sp>
      <p:sp>
        <p:nvSpPr>
          <p:cNvPr id="1038" name="TextBox 1037">
            <a:extLst>
              <a:ext uri="{FF2B5EF4-FFF2-40B4-BE49-F238E27FC236}">
                <a16:creationId xmlns:a16="http://schemas.microsoft.com/office/drawing/2014/main" id="{DD6532F4-DA9A-2F5B-E390-3FC73B873CC5}"/>
              </a:ext>
            </a:extLst>
          </p:cNvPr>
          <p:cNvSpPr txBox="1"/>
          <p:nvPr/>
        </p:nvSpPr>
        <p:spPr>
          <a:xfrm>
            <a:off x="6573220" y="2829259"/>
            <a:ext cx="72648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+</a:t>
            </a:r>
          </a:p>
        </p:txBody>
      </p:sp>
      <p:cxnSp>
        <p:nvCxnSpPr>
          <p:cNvPr id="1039" name="Straight Connector 1038">
            <a:extLst>
              <a:ext uri="{FF2B5EF4-FFF2-40B4-BE49-F238E27FC236}">
                <a16:creationId xmlns:a16="http://schemas.microsoft.com/office/drawing/2014/main" id="{D299395F-B97A-4D59-302A-09CE7ED8DED4}"/>
              </a:ext>
            </a:extLst>
          </p:cNvPr>
          <p:cNvCxnSpPr/>
          <p:nvPr/>
        </p:nvCxnSpPr>
        <p:spPr>
          <a:xfrm flipV="1">
            <a:off x="6728846" y="4328835"/>
            <a:ext cx="2355060" cy="451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0" name="TextBox 1039">
            <a:extLst>
              <a:ext uri="{FF2B5EF4-FFF2-40B4-BE49-F238E27FC236}">
                <a16:creationId xmlns:a16="http://schemas.microsoft.com/office/drawing/2014/main" id="{2127DC09-BF79-AB8C-01FA-E2A52F2F1D90}"/>
              </a:ext>
            </a:extLst>
          </p:cNvPr>
          <p:cNvSpPr txBox="1"/>
          <p:nvPr/>
        </p:nvSpPr>
        <p:spPr>
          <a:xfrm>
            <a:off x="8474540" y="4152698"/>
            <a:ext cx="74251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5</a:t>
            </a:r>
          </a:p>
        </p:txBody>
      </p:sp>
      <p:sp>
        <p:nvSpPr>
          <p:cNvPr id="1041" name="TextBox 1040">
            <a:extLst>
              <a:ext uri="{FF2B5EF4-FFF2-40B4-BE49-F238E27FC236}">
                <a16:creationId xmlns:a16="http://schemas.microsoft.com/office/drawing/2014/main" id="{D2E64752-F6A4-13E4-C2D0-9AB54396D7D9}"/>
              </a:ext>
            </a:extLst>
          </p:cNvPr>
          <p:cNvSpPr txBox="1"/>
          <p:nvPr/>
        </p:nvSpPr>
        <p:spPr>
          <a:xfrm>
            <a:off x="7875244" y="4166977"/>
            <a:ext cx="71526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2</a:t>
            </a:r>
          </a:p>
        </p:txBody>
      </p:sp>
      <p:sp>
        <p:nvSpPr>
          <p:cNvPr id="1042" name="TextBox 1041">
            <a:extLst>
              <a:ext uri="{FF2B5EF4-FFF2-40B4-BE49-F238E27FC236}">
                <a16:creationId xmlns:a16="http://schemas.microsoft.com/office/drawing/2014/main" id="{AACCE779-BF31-8060-D590-2045E4B1115F}"/>
              </a:ext>
            </a:extLst>
          </p:cNvPr>
          <p:cNvSpPr txBox="1"/>
          <p:nvPr/>
        </p:nvSpPr>
        <p:spPr>
          <a:xfrm>
            <a:off x="7313480" y="4177418"/>
            <a:ext cx="71045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9</a:t>
            </a:r>
          </a:p>
        </p:txBody>
      </p:sp>
      <p:sp>
        <p:nvSpPr>
          <p:cNvPr id="1044" name="TextBox 1043">
            <a:extLst>
              <a:ext uri="{FF2B5EF4-FFF2-40B4-BE49-F238E27FC236}">
                <a16:creationId xmlns:a16="http://schemas.microsoft.com/office/drawing/2014/main" id="{63CD631D-BDFC-50E1-30BC-F53F9D7E670D}"/>
              </a:ext>
            </a:extLst>
          </p:cNvPr>
          <p:cNvSpPr txBox="1"/>
          <p:nvPr/>
        </p:nvSpPr>
        <p:spPr>
          <a:xfrm>
            <a:off x="7496579" y="2026148"/>
            <a:ext cx="303288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PH" sz="2800" dirty="0">
                <a:solidFill>
                  <a:schemeClr val="accent6">
                    <a:lumMod val="50000"/>
                  </a:schemeClr>
                </a:solidFill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1</a:t>
            </a:r>
          </a:p>
        </p:txBody>
      </p:sp>
      <p:sp>
        <p:nvSpPr>
          <p:cNvPr id="1045" name="TextBox 1044">
            <a:extLst>
              <a:ext uri="{FF2B5EF4-FFF2-40B4-BE49-F238E27FC236}">
                <a16:creationId xmlns:a16="http://schemas.microsoft.com/office/drawing/2014/main" id="{B3E77E31-1934-4474-8A3A-C17BBD33A100}"/>
              </a:ext>
            </a:extLst>
          </p:cNvPr>
          <p:cNvSpPr txBox="1"/>
          <p:nvPr/>
        </p:nvSpPr>
        <p:spPr>
          <a:xfrm>
            <a:off x="8032573" y="2007561"/>
            <a:ext cx="303288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PH" sz="2800" dirty="0">
                <a:solidFill>
                  <a:schemeClr val="accent6">
                    <a:lumMod val="50000"/>
                  </a:schemeClr>
                </a:solidFill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1</a:t>
            </a:r>
          </a:p>
        </p:txBody>
      </p:sp>
      <p:sp>
        <p:nvSpPr>
          <p:cNvPr id="1046" name="TextBox 1045">
            <a:extLst>
              <a:ext uri="{FF2B5EF4-FFF2-40B4-BE49-F238E27FC236}">
                <a16:creationId xmlns:a16="http://schemas.microsoft.com/office/drawing/2014/main" id="{63C149EA-F5B4-5A1E-33F1-866E524A5C6A}"/>
              </a:ext>
            </a:extLst>
          </p:cNvPr>
          <p:cNvSpPr txBox="1"/>
          <p:nvPr/>
        </p:nvSpPr>
        <p:spPr>
          <a:xfrm>
            <a:off x="6667935" y="2163811"/>
            <a:ext cx="303288" cy="52322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PH" sz="2800" dirty="0">
                <a:solidFill>
                  <a:schemeClr val="bg1"/>
                </a:solidFill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4</a:t>
            </a:r>
          </a:p>
        </p:txBody>
      </p:sp>
      <p:sp>
        <p:nvSpPr>
          <p:cNvPr id="1050" name="TextBox 1049">
            <a:extLst>
              <a:ext uri="{FF2B5EF4-FFF2-40B4-BE49-F238E27FC236}">
                <a16:creationId xmlns:a16="http://schemas.microsoft.com/office/drawing/2014/main" id="{CB529B88-D960-BA9E-E1D6-99DCAC062CF9}"/>
              </a:ext>
            </a:extLst>
          </p:cNvPr>
          <p:cNvSpPr txBox="1"/>
          <p:nvPr/>
        </p:nvSpPr>
        <p:spPr>
          <a:xfrm>
            <a:off x="3030118" y="5665532"/>
            <a:ext cx="21948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m-KH" sz="3600" b="1" u="sng" dirty="0" smtClean="0">
                <a:solidFill>
                  <a:schemeClr val="accent6">
                    <a:lumMod val="50000"/>
                  </a:schemeClr>
                </a:solidFill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ល្អណាស់</a:t>
            </a:r>
            <a:r>
              <a:rPr lang="en-PH" sz="3600" b="1" u="sng" dirty="0" smtClean="0">
                <a:solidFill>
                  <a:schemeClr val="accent6">
                    <a:lumMod val="50000"/>
                  </a:schemeClr>
                </a:solidFill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!</a:t>
            </a:r>
            <a:endParaRPr lang="en-PH" sz="3600" b="1" u="sng" dirty="0">
              <a:solidFill>
                <a:schemeClr val="accent6">
                  <a:lumMod val="50000"/>
                </a:schemeClr>
              </a:solidFill>
              <a:latin typeface="Bahnschrift SemiLight" panose="020B0502040204020203" pitchFamily="34" charset="0"/>
              <a:ea typeface="Kozuka Gothic Pro H" panose="020B0800000000000000" pitchFamily="34" charset="-128"/>
            </a:endParaRPr>
          </a:p>
        </p:txBody>
      </p:sp>
      <p:sp>
        <p:nvSpPr>
          <p:cNvPr id="1051" name="TextBox 1050">
            <a:extLst>
              <a:ext uri="{FF2B5EF4-FFF2-40B4-BE49-F238E27FC236}">
                <a16:creationId xmlns:a16="http://schemas.microsoft.com/office/drawing/2014/main" id="{5D564389-6972-BAB2-E519-DB6FE7A16C99}"/>
              </a:ext>
            </a:extLst>
          </p:cNvPr>
          <p:cNvSpPr txBox="1"/>
          <p:nvPr/>
        </p:nvSpPr>
        <p:spPr>
          <a:xfrm>
            <a:off x="7055126" y="5666679"/>
            <a:ext cx="21948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m-KH" sz="3600" b="1" u="sng" dirty="0" smtClean="0">
                <a:solidFill>
                  <a:schemeClr val="accent6">
                    <a:lumMod val="50000"/>
                  </a:schemeClr>
                </a:solidFill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ល្អណាស់</a:t>
            </a:r>
            <a:r>
              <a:rPr lang="en-PH" sz="3600" b="1" u="sng" dirty="0" smtClean="0">
                <a:solidFill>
                  <a:schemeClr val="accent6">
                    <a:lumMod val="50000"/>
                  </a:schemeClr>
                </a:solidFill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!</a:t>
            </a:r>
            <a:endParaRPr lang="en-PH" sz="3600" b="1" u="sng" dirty="0">
              <a:solidFill>
                <a:schemeClr val="accent6">
                  <a:lumMod val="50000"/>
                </a:schemeClr>
              </a:solidFill>
              <a:latin typeface="Bahnschrift SemiLight" panose="020B0502040204020203" pitchFamily="34" charset="0"/>
              <a:ea typeface="Kozuka Gothic Pro H" panose="020B08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7646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0" grpId="0" animBg="1"/>
      <p:bldP spid="12" grpId="0"/>
      <p:bldP spid="17" grpId="0"/>
      <p:bldP spid="18" grpId="0"/>
      <p:bldP spid="19" grpId="0"/>
      <p:bldP spid="21" grpId="0"/>
      <p:bldP spid="23" grpId="0"/>
      <p:bldP spid="25" grpId="0"/>
      <p:bldP spid="26" grpId="0"/>
      <p:bldP spid="1034" grpId="0" animBg="1"/>
      <p:bldP spid="1036" grpId="0"/>
      <p:bldP spid="1037" grpId="0"/>
      <p:bldP spid="1038" grpId="0"/>
      <p:bldP spid="1040" grpId="0"/>
      <p:bldP spid="1041" grpId="0"/>
      <p:bldP spid="1042" grpId="0"/>
      <p:bldP spid="1045" grpId="0"/>
      <p:bldP spid="1046" grpId="0" animBg="1"/>
      <p:bldP spid="1050" grpId="0"/>
      <p:bldP spid="105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A007F274-2C5F-559C-29FC-5492498E314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82696" y="1558766"/>
          <a:ext cx="11188390" cy="50338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94195">
                  <a:extLst>
                    <a:ext uri="{9D8B030D-6E8A-4147-A177-3AD203B41FA5}">
                      <a16:colId xmlns:a16="http://schemas.microsoft.com/office/drawing/2014/main" val="4055563807"/>
                    </a:ext>
                  </a:extLst>
                </a:gridCol>
                <a:gridCol w="5594195">
                  <a:extLst>
                    <a:ext uri="{9D8B030D-6E8A-4147-A177-3AD203B41FA5}">
                      <a16:colId xmlns:a16="http://schemas.microsoft.com/office/drawing/2014/main" val="1976476978"/>
                    </a:ext>
                  </a:extLst>
                </a:gridCol>
              </a:tblGrid>
              <a:tr h="5033889">
                <a:tc>
                  <a:txBody>
                    <a:bodyPr/>
                    <a:lstStyle/>
                    <a:p>
                      <a:endParaRPr lang="en-P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7320119"/>
                  </a:ext>
                </a:extLst>
              </a:tr>
            </a:tbl>
          </a:graphicData>
        </a:graphic>
      </p:graphicFrame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963EF8EB-FD9F-F096-84C6-5908B7FD876F}"/>
              </a:ext>
            </a:extLst>
          </p:cNvPr>
          <p:cNvSpPr/>
          <p:nvPr/>
        </p:nvSpPr>
        <p:spPr>
          <a:xfrm>
            <a:off x="2199861" y="251790"/>
            <a:ext cx="3685000" cy="1243935"/>
          </a:xfrm>
          <a:prstGeom prst="wedgeRoundRectCallout">
            <a:avLst>
              <a:gd name="adj1" fmla="val -64016"/>
              <a:gd name="adj2" fmla="val 47575"/>
              <a:gd name="adj3" fmla="val 16667"/>
            </a:avLst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57C041-C4BA-586F-282C-196CC7560A2D}"/>
              </a:ext>
            </a:extLst>
          </p:cNvPr>
          <p:cNvSpPr/>
          <p:nvPr/>
        </p:nvSpPr>
        <p:spPr>
          <a:xfrm>
            <a:off x="0" y="0"/>
            <a:ext cx="12192000" cy="145143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1026" name="Picture 2" descr="外国人の先生・講師のイラスト（女性） | かわいいフリー素材集 いらすとや">
            <a:extLst>
              <a:ext uri="{FF2B5EF4-FFF2-40B4-BE49-F238E27FC236}">
                <a16:creationId xmlns:a16="http://schemas.microsoft.com/office/drawing/2014/main" id="{6D4C46D1-DBD7-77C9-769C-378BC8E7F4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-1069976" y="614149"/>
            <a:ext cx="4831677" cy="6388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F69E28CE-C99A-9128-FDD9-4BFB259BCD9A}"/>
              </a:ext>
            </a:extLst>
          </p:cNvPr>
          <p:cNvSpPr/>
          <p:nvPr/>
        </p:nvSpPr>
        <p:spPr>
          <a:xfrm>
            <a:off x="2106757" y="334538"/>
            <a:ext cx="3871207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m-KH" sz="2000" b="1" dirty="0">
                <a:ln w="0"/>
                <a:latin typeface="Bahnschrift SemiLight" panose="020B0502040204020203" pitchFamily="34" charset="0"/>
              </a:rPr>
              <a:t>ដំបូង យើងសរសេរ និងរៀបចំនួនតាមខ្ទង់</a:t>
            </a:r>
            <a:r>
              <a:rPr lang="en-US" sz="2000" b="1" dirty="0">
                <a:ln w="0"/>
                <a:latin typeface="Bahnschrift SemiLight" panose="020B0502040204020203" pitchFamily="34" charset="0"/>
              </a:rPr>
              <a:t> </a:t>
            </a:r>
            <a:r>
              <a:rPr lang="km-KH" sz="2000" b="1" dirty="0">
                <a:ln w="0"/>
                <a:latin typeface="Bahnschrift SemiLight" panose="020B0502040204020203" pitchFamily="34" charset="0"/>
              </a:rPr>
              <a:t>រួចបូកលេខតាមខ្ទង់</a:t>
            </a:r>
          </a:p>
          <a:p>
            <a:pPr algn="ctr"/>
            <a:r>
              <a:rPr lang="km-KH" sz="2000" b="1" dirty="0">
                <a:ln w="0"/>
                <a:latin typeface="Bahnschrift SemiLight" panose="020B0502040204020203" pitchFamily="34" charset="0"/>
              </a:rPr>
              <a:t>       ពីខ្ទង់តូចទៅធំ</a:t>
            </a:r>
          </a:p>
        </p:txBody>
      </p:sp>
      <p:pic>
        <p:nvPicPr>
          <p:cNvPr id="1028" name="Picture 4" descr="外国人の先生・講師のイラスト（男性） | かわいいフリー素材集 いらすとや">
            <a:extLst>
              <a:ext uri="{FF2B5EF4-FFF2-40B4-BE49-F238E27FC236}">
                <a16:creationId xmlns:a16="http://schemas.microsoft.com/office/drawing/2014/main" id="{FCAE2CC4-EDF5-D881-16E4-59544B3F9E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3809" y="655093"/>
            <a:ext cx="4632021" cy="6388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51E456A3-78D7-E6BD-A813-DA73B0227A33}"/>
              </a:ext>
            </a:extLst>
          </p:cNvPr>
          <p:cNvSpPr/>
          <p:nvPr/>
        </p:nvSpPr>
        <p:spPr>
          <a:xfrm flipH="1">
            <a:off x="6196084" y="251790"/>
            <a:ext cx="3883152" cy="1200329"/>
          </a:xfrm>
          <a:prstGeom prst="wedgeRoundRectCallout">
            <a:avLst>
              <a:gd name="adj1" fmla="val -60853"/>
              <a:gd name="adj2" fmla="val 39616"/>
              <a:gd name="adj3" fmla="val 16667"/>
            </a:avLst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B39C204-9946-147F-7483-5E0E6821894F}"/>
              </a:ext>
            </a:extLst>
          </p:cNvPr>
          <p:cNvSpPr/>
          <p:nvPr/>
        </p:nvSpPr>
        <p:spPr>
          <a:xfrm flipH="1">
            <a:off x="6280898" y="512902"/>
            <a:ext cx="3713523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m-KH" sz="2000" b="1" dirty="0">
                <a:ln w="0"/>
                <a:latin typeface="Bahnschrift SemiLight" panose="020B0502040204020203" pitchFamily="34" charset="0"/>
              </a:rPr>
              <a:t>ហើយពេលមានត្រាទុក </a:t>
            </a:r>
          </a:p>
          <a:p>
            <a:pPr algn="ctr"/>
            <a:r>
              <a:rPr lang="km-KH" sz="2000" b="1" dirty="0">
                <a:ln w="0"/>
                <a:latin typeface="Bahnschrift SemiLight" panose="020B0502040204020203" pitchFamily="34" charset="0"/>
              </a:rPr>
              <a:t>យើងត្រូវត្រាទុកនៅខ្ទង់ធំបន្ទាប់</a:t>
            </a:r>
            <a:endParaRPr lang="en-US" sz="2000" b="1" dirty="0">
              <a:ln w="0"/>
              <a:latin typeface="Bahnschrift SemiLight" panose="020B0502040204020203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CDAF912-E8D2-9189-BB8D-96BAD1A4E4AD}"/>
              </a:ext>
            </a:extLst>
          </p:cNvPr>
          <p:cNvSpPr txBox="1"/>
          <p:nvPr/>
        </p:nvSpPr>
        <p:spPr>
          <a:xfrm>
            <a:off x="3460654" y="2169632"/>
            <a:ext cx="176202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699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B6C7175-FBA4-BAEF-4EFE-44C9CAC33396}"/>
              </a:ext>
            </a:extLst>
          </p:cNvPr>
          <p:cNvSpPr txBox="1"/>
          <p:nvPr/>
        </p:nvSpPr>
        <p:spPr>
          <a:xfrm>
            <a:off x="3534112" y="3176041"/>
            <a:ext cx="180369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987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D4F63CF-B212-C207-74BB-680825B49628}"/>
              </a:ext>
            </a:extLst>
          </p:cNvPr>
          <p:cNvSpPr txBox="1"/>
          <p:nvPr/>
        </p:nvSpPr>
        <p:spPr>
          <a:xfrm>
            <a:off x="2791239" y="2829259"/>
            <a:ext cx="72648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+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9528D91-5F1E-AD32-ABE5-E16D7DEA1F5D}"/>
              </a:ext>
            </a:extLst>
          </p:cNvPr>
          <p:cNvCxnSpPr/>
          <p:nvPr/>
        </p:nvCxnSpPr>
        <p:spPr>
          <a:xfrm flipV="1">
            <a:off x="2946865" y="4328835"/>
            <a:ext cx="2355060" cy="451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7C2AE3A5-0FB7-73B7-A6F1-D9A37575CD70}"/>
              </a:ext>
            </a:extLst>
          </p:cNvPr>
          <p:cNvSpPr txBox="1"/>
          <p:nvPr/>
        </p:nvSpPr>
        <p:spPr>
          <a:xfrm>
            <a:off x="4692559" y="4152698"/>
            <a:ext cx="71045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6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45BC105-2E9F-764C-97F9-06ED0A18CEB4}"/>
              </a:ext>
            </a:extLst>
          </p:cNvPr>
          <p:cNvSpPr txBox="1"/>
          <p:nvPr/>
        </p:nvSpPr>
        <p:spPr>
          <a:xfrm>
            <a:off x="4093263" y="4166977"/>
            <a:ext cx="76174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8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DF9415F-B3D8-9370-1B67-FB7004572C1D}"/>
              </a:ext>
            </a:extLst>
          </p:cNvPr>
          <p:cNvSpPr txBox="1"/>
          <p:nvPr/>
        </p:nvSpPr>
        <p:spPr>
          <a:xfrm>
            <a:off x="3531499" y="4177418"/>
            <a:ext cx="71045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6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688A128-94D1-9E0D-0958-7A3EB0782377}"/>
              </a:ext>
            </a:extLst>
          </p:cNvPr>
          <p:cNvSpPr txBox="1"/>
          <p:nvPr/>
        </p:nvSpPr>
        <p:spPr>
          <a:xfrm>
            <a:off x="3133286" y="4177952"/>
            <a:ext cx="52610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79C1E23-E115-F388-C37A-CE5235E4BDA3}"/>
              </a:ext>
            </a:extLst>
          </p:cNvPr>
          <p:cNvSpPr txBox="1"/>
          <p:nvPr/>
        </p:nvSpPr>
        <p:spPr>
          <a:xfrm>
            <a:off x="3714598" y="2026148"/>
            <a:ext cx="303288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PH" sz="2800" dirty="0">
                <a:solidFill>
                  <a:schemeClr val="accent6">
                    <a:lumMod val="50000"/>
                  </a:schemeClr>
                </a:solidFill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04FD394-595A-69A8-85AB-FEE23D0638B5}"/>
              </a:ext>
            </a:extLst>
          </p:cNvPr>
          <p:cNvSpPr txBox="1"/>
          <p:nvPr/>
        </p:nvSpPr>
        <p:spPr>
          <a:xfrm>
            <a:off x="4250592" y="2007561"/>
            <a:ext cx="303288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PH" sz="2800" dirty="0">
                <a:solidFill>
                  <a:schemeClr val="accent6">
                    <a:lumMod val="50000"/>
                  </a:schemeClr>
                </a:solidFill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1</a:t>
            </a:r>
          </a:p>
        </p:txBody>
      </p:sp>
      <p:sp>
        <p:nvSpPr>
          <p:cNvPr id="1034" name="TextBox 1033">
            <a:extLst>
              <a:ext uri="{FF2B5EF4-FFF2-40B4-BE49-F238E27FC236}">
                <a16:creationId xmlns:a16="http://schemas.microsoft.com/office/drawing/2014/main" id="{9188E0FD-12FD-BA7D-EB14-8F34187C3104}"/>
              </a:ext>
            </a:extLst>
          </p:cNvPr>
          <p:cNvSpPr txBox="1"/>
          <p:nvPr/>
        </p:nvSpPr>
        <p:spPr>
          <a:xfrm>
            <a:off x="2885954" y="2163811"/>
            <a:ext cx="303288" cy="52322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PH" sz="2800" dirty="0">
                <a:solidFill>
                  <a:schemeClr val="bg1"/>
                </a:solidFill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5</a:t>
            </a:r>
          </a:p>
        </p:txBody>
      </p:sp>
      <p:sp>
        <p:nvSpPr>
          <p:cNvPr id="1035" name="Oval 1034">
            <a:extLst>
              <a:ext uri="{FF2B5EF4-FFF2-40B4-BE49-F238E27FC236}">
                <a16:creationId xmlns:a16="http://schemas.microsoft.com/office/drawing/2014/main" id="{5DAF56EA-1810-86A9-3E14-CCCE4582830A}"/>
              </a:ext>
            </a:extLst>
          </p:cNvPr>
          <p:cNvSpPr/>
          <p:nvPr/>
        </p:nvSpPr>
        <p:spPr>
          <a:xfrm>
            <a:off x="6482229" y="2091800"/>
            <a:ext cx="539007" cy="539007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sz="2400">
              <a:solidFill>
                <a:schemeClr val="accent4">
                  <a:lumMod val="50000"/>
                </a:schemeClr>
              </a:solidFill>
              <a:latin typeface="Bahnschrift SemiLight" panose="020B0502040204020203" pitchFamily="34" charset="0"/>
            </a:endParaRPr>
          </a:p>
        </p:txBody>
      </p:sp>
      <p:sp>
        <p:nvSpPr>
          <p:cNvPr id="1036" name="TextBox 1035">
            <a:extLst>
              <a:ext uri="{FF2B5EF4-FFF2-40B4-BE49-F238E27FC236}">
                <a16:creationId xmlns:a16="http://schemas.microsoft.com/office/drawing/2014/main" id="{41892C6D-FA9D-EBC8-7CA8-7D66DE007473}"/>
              </a:ext>
            </a:extLst>
          </p:cNvPr>
          <p:cNvSpPr txBox="1"/>
          <p:nvPr/>
        </p:nvSpPr>
        <p:spPr>
          <a:xfrm>
            <a:off x="7242635" y="2169632"/>
            <a:ext cx="184537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895</a:t>
            </a:r>
          </a:p>
        </p:txBody>
      </p:sp>
      <p:sp>
        <p:nvSpPr>
          <p:cNvPr id="1037" name="TextBox 1036">
            <a:extLst>
              <a:ext uri="{FF2B5EF4-FFF2-40B4-BE49-F238E27FC236}">
                <a16:creationId xmlns:a16="http://schemas.microsoft.com/office/drawing/2014/main" id="{CAA50937-71CB-B932-02A6-F7ED752B8FC2}"/>
              </a:ext>
            </a:extLst>
          </p:cNvPr>
          <p:cNvSpPr txBox="1"/>
          <p:nvPr/>
        </p:nvSpPr>
        <p:spPr>
          <a:xfrm>
            <a:off x="7316093" y="3176041"/>
            <a:ext cx="181331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698</a:t>
            </a:r>
          </a:p>
        </p:txBody>
      </p:sp>
      <p:sp>
        <p:nvSpPr>
          <p:cNvPr id="1038" name="TextBox 1037">
            <a:extLst>
              <a:ext uri="{FF2B5EF4-FFF2-40B4-BE49-F238E27FC236}">
                <a16:creationId xmlns:a16="http://schemas.microsoft.com/office/drawing/2014/main" id="{DD6532F4-DA9A-2F5B-E390-3FC73B873CC5}"/>
              </a:ext>
            </a:extLst>
          </p:cNvPr>
          <p:cNvSpPr txBox="1"/>
          <p:nvPr/>
        </p:nvSpPr>
        <p:spPr>
          <a:xfrm>
            <a:off x="6573220" y="2829259"/>
            <a:ext cx="72648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+</a:t>
            </a:r>
          </a:p>
        </p:txBody>
      </p:sp>
      <p:cxnSp>
        <p:nvCxnSpPr>
          <p:cNvPr id="1039" name="Straight Connector 1038">
            <a:extLst>
              <a:ext uri="{FF2B5EF4-FFF2-40B4-BE49-F238E27FC236}">
                <a16:creationId xmlns:a16="http://schemas.microsoft.com/office/drawing/2014/main" id="{D299395F-B97A-4D59-302A-09CE7ED8DED4}"/>
              </a:ext>
            </a:extLst>
          </p:cNvPr>
          <p:cNvCxnSpPr/>
          <p:nvPr/>
        </p:nvCxnSpPr>
        <p:spPr>
          <a:xfrm flipV="1">
            <a:off x="6728846" y="4328835"/>
            <a:ext cx="2355060" cy="451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0" name="TextBox 1039">
            <a:extLst>
              <a:ext uri="{FF2B5EF4-FFF2-40B4-BE49-F238E27FC236}">
                <a16:creationId xmlns:a16="http://schemas.microsoft.com/office/drawing/2014/main" id="{2127DC09-BF79-AB8C-01FA-E2A52F2F1D90}"/>
              </a:ext>
            </a:extLst>
          </p:cNvPr>
          <p:cNvSpPr txBox="1"/>
          <p:nvPr/>
        </p:nvSpPr>
        <p:spPr>
          <a:xfrm>
            <a:off x="8474540" y="4152698"/>
            <a:ext cx="72648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3</a:t>
            </a:r>
          </a:p>
        </p:txBody>
      </p:sp>
      <p:sp>
        <p:nvSpPr>
          <p:cNvPr id="1041" name="TextBox 1040">
            <a:extLst>
              <a:ext uri="{FF2B5EF4-FFF2-40B4-BE49-F238E27FC236}">
                <a16:creationId xmlns:a16="http://schemas.microsoft.com/office/drawing/2014/main" id="{D2E64752-F6A4-13E4-C2D0-9AB54396D7D9}"/>
              </a:ext>
            </a:extLst>
          </p:cNvPr>
          <p:cNvSpPr txBox="1"/>
          <p:nvPr/>
        </p:nvSpPr>
        <p:spPr>
          <a:xfrm>
            <a:off x="7875244" y="4166977"/>
            <a:ext cx="71045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9</a:t>
            </a:r>
          </a:p>
        </p:txBody>
      </p:sp>
      <p:sp>
        <p:nvSpPr>
          <p:cNvPr id="1042" name="TextBox 1041">
            <a:extLst>
              <a:ext uri="{FF2B5EF4-FFF2-40B4-BE49-F238E27FC236}">
                <a16:creationId xmlns:a16="http://schemas.microsoft.com/office/drawing/2014/main" id="{AACCE779-BF31-8060-D590-2045E4B1115F}"/>
              </a:ext>
            </a:extLst>
          </p:cNvPr>
          <p:cNvSpPr txBox="1"/>
          <p:nvPr/>
        </p:nvSpPr>
        <p:spPr>
          <a:xfrm>
            <a:off x="7313480" y="4177418"/>
            <a:ext cx="74251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5</a:t>
            </a:r>
          </a:p>
        </p:txBody>
      </p:sp>
      <p:sp>
        <p:nvSpPr>
          <p:cNvPr id="1043" name="TextBox 1042">
            <a:extLst>
              <a:ext uri="{FF2B5EF4-FFF2-40B4-BE49-F238E27FC236}">
                <a16:creationId xmlns:a16="http://schemas.microsoft.com/office/drawing/2014/main" id="{CF1A30D4-5F21-48DF-EE57-C7CDEDE9A513}"/>
              </a:ext>
            </a:extLst>
          </p:cNvPr>
          <p:cNvSpPr txBox="1"/>
          <p:nvPr/>
        </p:nvSpPr>
        <p:spPr>
          <a:xfrm>
            <a:off x="6919189" y="4163139"/>
            <a:ext cx="52610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1</a:t>
            </a:r>
          </a:p>
        </p:txBody>
      </p:sp>
      <p:sp>
        <p:nvSpPr>
          <p:cNvPr id="1044" name="TextBox 1043">
            <a:extLst>
              <a:ext uri="{FF2B5EF4-FFF2-40B4-BE49-F238E27FC236}">
                <a16:creationId xmlns:a16="http://schemas.microsoft.com/office/drawing/2014/main" id="{63CD631D-BDFC-50E1-30BC-F53F9D7E670D}"/>
              </a:ext>
            </a:extLst>
          </p:cNvPr>
          <p:cNvSpPr txBox="1"/>
          <p:nvPr/>
        </p:nvSpPr>
        <p:spPr>
          <a:xfrm>
            <a:off x="7496579" y="2026148"/>
            <a:ext cx="303288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PH" sz="2800" dirty="0">
                <a:solidFill>
                  <a:schemeClr val="accent6">
                    <a:lumMod val="50000"/>
                  </a:schemeClr>
                </a:solidFill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1</a:t>
            </a:r>
          </a:p>
        </p:txBody>
      </p:sp>
      <p:sp>
        <p:nvSpPr>
          <p:cNvPr id="1045" name="TextBox 1044">
            <a:extLst>
              <a:ext uri="{FF2B5EF4-FFF2-40B4-BE49-F238E27FC236}">
                <a16:creationId xmlns:a16="http://schemas.microsoft.com/office/drawing/2014/main" id="{B3E77E31-1934-4474-8A3A-C17BBD33A100}"/>
              </a:ext>
            </a:extLst>
          </p:cNvPr>
          <p:cNvSpPr txBox="1"/>
          <p:nvPr/>
        </p:nvSpPr>
        <p:spPr>
          <a:xfrm>
            <a:off x="8032573" y="2007561"/>
            <a:ext cx="303288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PH" sz="2800" dirty="0">
                <a:solidFill>
                  <a:schemeClr val="accent6">
                    <a:lumMod val="50000"/>
                  </a:schemeClr>
                </a:solidFill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1</a:t>
            </a:r>
          </a:p>
        </p:txBody>
      </p:sp>
      <p:sp>
        <p:nvSpPr>
          <p:cNvPr id="1046" name="TextBox 1045">
            <a:extLst>
              <a:ext uri="{FF2B5EF4-FFF2-40B4-BE49-F238E27FC236}">
                <a16:creationId xmlns:a16="http://schemas.microsoft.com/office/drawing/2014/main" id="{63C149EA-F5B4-5A1E-33F1-866E524A5C6A}"/>
              </a:ext>
            </a:extLst>
          </p:cNvPr>
          <p:cNvSpPr txBox="1"/>
          <p:nvPr/>
        </p:nvSpPr>
        <p:spPr>
          <a:xfrm>
            <a:off x="6667935" y="2163811"/>
            <a:ext cx="303288" cy="52322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PH" sz="2800" dirty="0">
                <a:solidFill>
                  <a:schemeClr val="bg1"/>
                </a:solidFill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6</a:t>
            </a:r>
          </a:p>
        </p:txBody>
      </p:sp>
      <p:sp>
        <p:nvSpPr>
          <p:cNvPr id="1050" name="TextBox 1049">
            <a:extLst>
              <a:ext uri="{FF2B5EF4-FFF2-40B4-BE49-F238E27FC236}">
                <a16:creationId xmlns:a16="http://schemas.microsoft.com/office/drawing/2014/main" id="{CB529B88-D960-BA9E-E1D6-99DCAC062CF9}"/>
              </a:ext>
            </a:extLst>
          </p:cNvPr>
          <p:cNvSpPr txBox="1"/>
          <p:nvPr/>
        </p:nvSpPr>
        <p:spPr>
          <a:xfrm>
            <a:off x="3030118" y="5665532"/>
            <a:ext cx="21948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m-KH" sz="3600" b="1" u="sng" dirty="0" smtClean="0">
                <a:solidFill>
                  <a:schemeClr val="accent6">
                    <a:lumMod val="50000"/>
                  </a:schemeClr>
                </a:solidFill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ល្អណាស់</a:t>
            </a:r>
            <a:r>
              <a:rPr lang="en-PH" sz="3600" b="1" u="sng" dirty="0" smtClean="0">
                <a:solidFill>
                  <a:schemeClr val="accent6">
                    <a:lumMod val="50000"/>
                  </a:schemeClr>
                </a:solidFill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!</a:t>
            </a:r>
            <a:endParaRPr lang="en-PH" sz="3600" b="1" u="sng" dirty="0">
              <a:solidFill>
                <a:schemeClr val="accent6">
                  <a:lumMod val="50000"/>
                </a:schemeClr>
              </a:solidFill>
              <a:latin typeface="Bahnschrift SemiLight" panose="020B0502040204020203" pitchFamily="34" charset="0"/>
              <a:ea typeface="Kozuka Gothic Pro H" panose="020B0800000000000000" pitchFamily="34" charset="-128"/>
            </a:endParaRPr>
          </a:p>
        </p:txBody>
      </p:sp>
      <p:sp>
        <p:nvSpPr>
          <p:cNvPr id="1051" name="TextBox 1050">
            <a:extLst>
              <a:ext uri="{FF2B5EF4-FFF2-40B4-BE49-F238E27FC236}">
                <a16:creationId xmlns:a16="http://schemas.microsoft.com/office/drawing/2014/main" id="{5D564389-6972-BAB2-E519-DB6FE7A16C99}"/>
              </a:ext>
            </a:extLst>
          </p:cNvPr>
          <p:cNvSpPr txBox="1"/>
          <p:nvPr/>
        </p:nvSpPr>
        <p:spPr>
          <a:xfrm>
            <a:off x="7055126" y="5666679"/>
            <a:ext cx="21948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m-KH" sz="3600" b="1" u="sng" dirty="0" smtClean="0">
                <a:solidFill>
                  <a:schemeClr val="accent6">
                    <a:lumMod val="50000"/>
                  </a:schemeClr>
                </a:solidFill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ល្អណាស់</a:t>
            </a:r>
            <a:r>
              <a:rPr lang="en-PH" sz="3600" b="1" u="sng" dirty="0" smtClean="0">
                <a:solidFill>
                  <a:schemeClr val="accent6">
                    <a:lumMod val="50000"/>
                  </a:schemeClr>
                </a:solidFill>
                <a:latin typeface="Bahnschrift SemiLight" panose="020B0502040204020203" pitchFamily="34" charset="0"/>
                <a:ea typeface="Kozuka Gothic Pro H" panose="020B0800000000000000" pitchFamily="34" charset="-128"/>
              </a:rPr>
              <a:t>!</a:t>
            </a:r>
            <a:endParaRPr lang="en-PH" sz="3600" b="1" u="sng" dirty="0">
              <a:solidFill>
                <a:schemeClr val="accent6">
                  <a:lumMod val="50000"/>
                </a:schemeClr>
              </a:solidFill>
              <a:latin typeface="Bahnschrift SemiLight" panose="020B0502040204020203" pitchFamily="34" charset="0"/>
              <a:ea typeface="Kozuka Gothic Pro H" panose="020B08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1709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0" grpId="0" animBg="1"/>
      <p:bldP spid="12" grpId="0"/>
      <p:bldP spid="17" grpId="0"/>
      <p:bldP spid="18" grpId="0"/>
      <p:bldP spid="19" grpId="0"/>
      <p:bldP spid="21" grpId="0"/>
      <p:bldP spid="23" grpId="0"/>
      <p:bldP spid="24" grpId="0"/>
      <p:bldP spid="25" grpId="0"/>
      <p:bldP spid="26" grpId="0"/>
      <p:bldP spid="1034" grpId="0" animBg="1"/>
      <p:bldP spid="1036" grpId="0"/>
      <p:bldP spid="1037" grpId="0"/>
      <p:bldP spid="1038" grpId="0"/>
      <p:bldP spid="1040" grpId="0"/>
      <p:bldP spid="1041" grpId="0"/>
      <p:bldP spid="1042" grpId="0"/>
      <p:bldP spid="1043" grpId="0"/>
      <p:bldP spid="1045" grpId="0"/>
      <p:bldP spid="1046" grpId="0" animBg="1"/>
      <p:bldP spid="1050" grpId="0"/>
      <p:bldP spid="105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186</Words>
  <Application>Microsoft Office PowerPoint</Application>
  <PresentationFormat>Widescreen</PresentationFormat>
  <Paragraphs>77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Bahnschrift SemiLight</vt:lpstr>
      <vt:lpstr>Calibri</vt:lpstr>
      <vt:lpstr>Calibri Light</vt:lpstr>
      <vt:lpstr>Century</vt:lpstr>
      <vt:lpstr>DaunPenh</vt:lpstr>
      <vt:lpstr>Kozuka Gothic Pro H</vt:lpstr>
      <vt:lpstr>MoolBoran</vt:lpstr>
      <vt:lpstr>Office Theme</vt:lpstr>
      <vt:lpstr>ប្រមាណវិធីបូក មានត្រាទុក</vt:lpstr>
      <vt:lpstr>PowerPoint Presentation</vt:lpstr>
      <vt:lpstr>PowerPoint Presentation</vt:lpstr>
      <vt:lpstr>PowerPoint Presentation</vt:lpstr>
    </vt:vector>
  </TitlesOfParts>
  <Company>TEMAOS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Vertical Calculation: Addition with Regrouping</dc:title>
  <dc:creator>XY-PC</dc:creator>
  <cp:lastModifiedBy>XY-PC</cp:lastModifiedBy>
  <cp:revision>23</cp:revision>
  <dcterms:created xsi:type="dcterms:W3CDTF">2023-03-19T11:32:29Z</dcterms:created>
  <dcterms:modified xsi:type="dcterms:W3CDTF">2023-06-25T03:46:07Z</dcterms:modified>
</cp:coreProperties>
</file>