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AE274-3451-49A1-ABB4-04D8490A3621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0428-C00F-4770-A758-D6723D55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0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71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636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67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14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35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E58-585A-4A10-AC6C-31F6EC4A8B5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AF1-7BAA-4CF0-A946-638EAB47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1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E58-585A-4A10-AC6C-31F6EC4A8B5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AF1-7BAA-4CF0-A946-638EAB47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E58-585A-4A10-AC6C-31F6EC4A8B5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AF1-7BAA-4CF0-A946-638EAB47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5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E58-585A-4A10-AC6C-31F6EC4A8B5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AF1-7BAA-4CF0-A946-638EAB47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E58-585A-4A10-AC6C-31F6EC4A8B5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AF1-7BAA-4CF0-A946-638EAB47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5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E58-585A-4A10-AC6C-31F6EC4A8B5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AF1-7BAA-4CF0-A946-638EAB47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5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E58-585A-4A10-AC6C-31F6EC4A8B5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AF1-7BAA-4CF0-A946-638EAB47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2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E58-585A-4A10-AC6C-31F6EC4A8B5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AF1-7BAA-4CF0-A946-638EAB47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2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E58-585A-4A10-AC6C-31F6EC4A8B5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AF1-7BAA-4CF0-A946-638EAB47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8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E58-585A-4A10-AC6C-31F6EC4A8B5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AF1-7BAA-4CF0-A946-638EAB47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E58-585A-4A10-AC6C-31F6EC4A8B5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AF1-7BAA-4CF0-A946-638EAB47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7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9E58-585A-4A10-AC6C-31F6EC4A8B5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65AF1-7BAA-4CF0-A946-638EAB47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1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74171" y="154565"/>
            <a:ext cx="11843658" cy="653256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524000" y="128202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km-KH" sz="13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sym typeface="Arial Black"/>
              </a:rPr>
              <a:t>វិធីគុណ</a:t>
            </a:r>
            <a:endParaRPr sz="13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1524000" y="3669619"/>
            <a:ext cx="9144000" cy="1457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km-KH" sz="28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គណិតវិទ្យា ថ្នាក់ទី៣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km-KH" sz="2800" b="1" dirty="0">
              <a:solidFill>
                <a:schemeClr val="accent6">
                  <a:lumMod val="50000"/>
                </a:schemeClr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4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74171" y="173038"/>
            <a:ext cx="11843658" cy="653256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977457" y="274636"/>
            <a:ext cx="9535670" cy="654203"/>
          </a:xfrm>
          <a:prstGeom prst="wedgeRoundRectCallout">
            <a:avLst>
              <a:gd name="adj1" fmla="val -55361"/>
              <a:gd name="adj2" fmla="val 21464"/>
              <a:gd name="adj3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2060584" y="239005"/>
            <a:ext cx="945254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នីកា និង វណ្ណា រកឃើញក្រដាសរូបបិតចំនួន </a:t>
            </a:r>
            <a:r>
              <a:rPr lang="en-US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54</a:t>
            </a:r>
            <a:r>
              <a:rPr lang="km-KH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។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ពួកគេរកចំនួនរូបបិតសរុបតាមវិធីគុណ ឥឡូវយើងមកមើលពីរបៀបគុណរបស់ពួកគេទាំងពីរ៖</a:t>
            </a:r>
            <a:endParaRPr dirty="0">
              <a:latin typeface="Ang DaunTeav" panose="020B0503020102020204" pitchFamily="34" charset="0"/>
              <a:cs typeface="Ang DaunTeav" panose="020B0503020102020204" pitchFamily="34" charset="0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378024" y="994856"/>
            <a:ext cx="11435952" cy="56395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5403302" y="1286875"/>
            <a:ext cx="20669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</a:rPr>
              <a:t>របៀបរបស់</a:t>
            </a:r>
            <a:r>
              <a:rPr lang="km-KH" sz="20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</a:rPr>
              <a:t>វណ្ណា</a:t>
            </a:r>
            <a:endParaRPr sz="20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6765531" y="2334277"/>
            <a:ext cx="515540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km-KH" sz="28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ល្បះលេខ គឺ </a:t>
            </a:r>
            <a:r>
              <a:rPr lang="en-PH" sz="28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6×9 </a:t>
            </a:r>
            <a:endParaRPr sz="28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PH" sz="28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6 </a:t>
            </a:r>
            <a:r>
              <a:rPr lang="km-KH" sz="28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ចំនួន </a:t>
            </a:r>
            <a:r>
              <a:rPr lang="en-PH" sz="28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9</a:t>
            </a:r>
            <a:r>
              <a:rPr lang="km-KH" sz="28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 ដង</a:t>
            </a:r>
            <a:endParaRPr sz="28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PH" sz="28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6+6+6+6+6+6+6+6+6= </a:t>
            </a:r>
            <a:r>
              <a:rPr lang="en-PH" sz="2800" dirty="0">
                <a:solidFill>
                  <a:srgbClr val="C00000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54</a:t>
            </a:r>
            <a:endParaRPr sz="2800" dirty="0">
              <a:solidFill>
                <a:srgbClr val="C00000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924346" y="2327219"/>
            <a:ext cx="4585568" cy="4249087"/>
            <a:chOff x="3119687" y="3121237"/>
            <a:chExt cx="2762728" cy="2009265"/>
          </a:xfrm>
        </p:grpSpPr>
        <p:sp>
          <p:nvSpPr>
            <p:cNvPr id="100" name="Google Shape;100;p2"/>
            <p:cNvSpPr/>
            <p:nvPr/>
          </p:nvSpPr>
          <p:spPr>
            <a:xfrm>
              <a:off x="4377679" y="3121237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683388" y="3121237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987973" y="3121237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293682" y="3121237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597573" y="3121237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57785" y="3126681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62370" y="3126681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768079" y="3126681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071970" y="3126681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377679" y="3453026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683388" y="3453026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987973" y="3453026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293682" y="3453026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597573" y="3453026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157785" y="3458470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370" y="3458470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768079" y="3458470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71970" y="3458470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358630" y="3794428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64339" y="3794428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968924" y="3794428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274633" y="3794428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578524" y="3794428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138736" y="3799872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443321" y="3799872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749030" y="3799872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52921" y="3799872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358630" y="4126217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4339" y="4126217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968924" y="4126217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274633" y="4126217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578524" y="4126217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138736" y="4131661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443321" y="4131661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49030" y="4131661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52921" y="4131661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339581" y="4486655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645290" y="4486655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949875" y="4486655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255584" y="4486655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559475" y="4486655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119687" y="4492099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424272" y="4492099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729981" y="4492099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033872" y="4492099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339581" y="4818444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645290" y="4818444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949875" y="4818444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255584" y="4818444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559475" y="4818444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119687" y="4823888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424272" y="4823888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29981" y="4823888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033872" y="4823888"/>
              <a:ext cx="284842" cy="3066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2"/>
          <p:cNvSpPr/>
          <p:nvPr/>
        </p:nvSpPr>
        <p:spPr>
          <a:xfrm>
            <a:off x="1509212" y="2471201"/>
            <a:ext cx="335612" cy="3937055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" descr="机で勉強をする生徒のイラスト（女子） | かわいいフリー素材集 いらすとや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995" y="223616"/>
            <a:ext cx="1180511" cy="1180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"/>
          <p:cNvSpPr txBox="1"/>
          <p:nvPr/>
        </p:nvSpPr>
        <p:spPr>
          <a:xfrm>
            <a:off x="365855" y="4140853"/>
            <a:ext cx="14244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PH" sz="24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6 </a:t>
            </a:r>
            <a:r>
              <a:rPr lang="km-KH" sz="24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ក្រុម</a:t>
            </a:r>
            <a:endParaRPr sz="24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sp>
        <p:nvSpPr>
          <p:cNvPr id="157" name="Google Shape;157;p2"/>
          <p:cNvSpPr/>
          <p:nvPr/>
        </p:nvSpPr>
        <p:spPr>
          <a:xfrm rot="5400000">
            <a:off x="4037770" y="97589"/>
            <a:ext cx="369333" cy="3976808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"/>
          <p:cNvSpPr txBox="1"/>
          <p:nvPr/>
        </p:nvSpPr>
        <p:spPr>
          <a:xfrm>
            <a:off x="3662247" y="1248057"/>
            <a:ext cx="133030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PH" sz="20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9 </a:t>
            </a:r>
            <a:r>
              <a:rPr lang="km-KH" sz="20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រូបបិត</a:t>
            </a:r>
            <a:endParaRPr sz="20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pic>
        <p:nvPicPr>
          <p:cNvPr id="159" name="Google Shape;159;p2" descr="いろいろな考え事をしている人たちのイラスト（ふきだし） | かわいい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0921" y="4294107"/>
            <a:ext cx="2727277" cy="272727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 txBox="1"/>
          <p:nvPr/>
        </p:nvSpPr>
        <p:spPr>
          <a:xfrm>
            <a:off x="8128914" y="5652578"/>
            <a:ext cx="264619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km-KH" sz="2800" b="1" dirty="0">
                <a:solidFill>
                  <a:srgbClr val="002060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វណ្ណាបាន</a:t>
            </a:r>
            <a:r>
              <a:rPr lang="km-KH" sz="2800" b="1" dirty="0" smtClean="0">
                <a:solidFill>
                  <a:srgbClr val="002060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ចំនួន </a:t>
            </a:r>
            <a:r>
              <a:rPr lang="en-PH" sz="2800" b="1" dirty="0" smtClean="0">
                <a:solidFill>
                  <a:srgbClr val="002060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54</a:t>
            </a:r>
            <a:endParaRPr sz="2800" b="1" dirty="0">
              <a:solidFill>
                <a:srgbClr val="002060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pic>
        <p:nvPicPr>
          <p:cNvPr id="161" name="Google Shape;161;p2" descr="親指を立てているイラスト「GOOD!」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7172" y="5049908"/>
            <a:ext cx="1407731" cy="1559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6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174171" y="173038"/>
            <a:ext cx="11843658" cy="653256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8024" y="1048489"/>
            <a:ext cx="11435952" cy="558589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3" descr="机で勉強をする生徒のイラスト（女子） | かわいいフリー素材集 いらすとや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995" y="223616"/>
            <a:ext cx="1180511" cy="118051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/>
          <p:nvPr/>
        </p:nvSpPr>
        <p:spPr>
          <a:xfrm>
            <a:off x="1977457" y="274636"/>
            <a:ext cx="9535670" cy="654203"/>
          </a:xfrm>
          <a:prstGeom prst="wedgeRoundRectCallout">
            <a:avLst>
              <a:gd name="adj1" fmla="val -55361"/>
              <a:gd name="adj2" fmla="val 21464"/>
              <a:gd name="adj3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2060584" y="239005"/>
            <a:ext cx="94525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km-KH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នីកា និង វណ្ណា រកឃើញក្រដាសរូបបិតចំនួន 54។ </a:t>
            </a:r>
          </a:p>
          <a:p>
            <a:pPr lvl="0"/>
            <a:r>
              <a:rPr lang="km-KH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ពួកគេរកចំនួនរូបបិតសរុបតាមវិធីគុណ ឥឡូវយើងមកមើលពីរបៀបគុណរបស់ពួកគេទាំងពីរ៖</a:t>
            </a:r>
            <a:endParaRPr lang="km-KH" sz="2000" dirty="0">
              <a:latin typeface="Ang DaunTeav" panose="020B0503020102020204" pitchFamily="34" charset="0"/>
              <a:cs typeface="Ang DaunTeav" panose="020B0503020102020204" pitchFamily="34" charset="0"/>
            </a:endParaRPr>
          </a:p>
        </p:txBody>
      </p:sp>
      <p:pic>
        <p:nvPicPr>
          <p:cNvPr id="172" name="Google Shape;172;p3" descr="いろいろな考え事をしている人たちのイラスト（ふきだし） | かわいい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866" y="4102285"/>
            <a:ext cx="2875365" cy="287536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"/>
          <p:cNvSpPr txBox="1"/>
          <p:nvPr/>
        </p:nvSpPr>
        <p:spPr>
          <a:xfrm>
            <a:off x="5171452" y="1319648"/>
            <a:ext cx="20669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km-KH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</a:rPr>
              <a:t>របៀបរបស់នីកា</a:t>
            </a:r>
            <a:endParaRPr lang="km-KH" sz="20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900862" y="2273548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5519546" y="2273548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319000" y="5193652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2937684" y="5193652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552690" y="5193652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2432081" y="2281363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3048491" y="2281363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667174" y="2281363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4282180" y="2281363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4900862" y="2749857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5519546" y="2749857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2319000" y="5669960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937684" y="5669960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3552690" y="5669960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432081" y="2757672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8491" y="2757672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3667174" y="2757672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4282179" y="2757672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4862313" y="3239966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5480996" y="3239966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2280450" y="6160069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2899134" y="6160069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514139" y="6160069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2393531" y="3247781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009940" y="3247781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628624" y="3247781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4243628" y="3247781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4862313" y="3716275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80996" y="3716275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4150820" y="6173289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769504" y="6173289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5441771" y="6173289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393531" y="3724089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009940" y="3724089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3628624" y="3724089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4243628" y="3724089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4823762" y="4233710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5499706" y="4233710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4170768" y="5199636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789452" y="5199636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5461719" y="5199636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2354980" y="4241526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2971388" y="4241526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3590073" y="4241526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4205078" y="4241526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4823762" y="4710020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499706" y="4710020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4170768" y="5675944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4789452" y="5675944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5461719" y="5675944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354980" y="4717834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2971388" y="4717834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3590073" y="4717834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4205078" y="4717834"/>
            <a:ext cx="576454" cy="4401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"/>
          <p:cNvSpPr/>
          <p:nvPr/>
        </p:nvSpPr>
        <p:spPr>
          <a:xfrm rot="10800000" flipH="1">
            <a:off x="1828357" y="2368710"/>
            <a:ext cx="445126" cy="4250285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"/>
          <p:cNvSpPr/>
          <p:nvPr/>
        </p:nvSpPr>
        <p:spPr>
          <a:xfrm rot="5400000">
            <a:off x="3929686" y="678130"/>
            <a:ext cx="401610" cy="2818106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540621" y="4091172"/>
            <a:ext cx="144794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km-KH" sz="24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9 រូបបិត</a:t>
            </a:r>
            <a:endParaRPr lang="km-KH" sz="24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sp>
        <p:nvSpPr>
          <p:cNvPr id="231" name="Google Shape;231;p3"/>
          <p:cNvSpPr txBox="1"/>
          <p:nvPr/>
        </p:nvSpPr>
        <p:spPr>
          <a:xfrm>
            <a:off x="3341509" y="1269635"/>
            <a:ext cx="14479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km-KH" sz="24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6 ក្រុម</a:t>
            </a:r>
            <a:endParaRPr lang="km-KH" sz="24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6589968" y="2273548"/>
            <a:ext cx="461728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km-KH" sz="32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ល្បះលេខ គឺ </a:t>
            </a:r>
            <a:r>
              <a:rPr lang="en-PH" sz="32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9×6 </a:t>
            </a:r>
            <a:endParaRPr lang="km-KH" sz="32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  <a:sym typeface="Arial Narrow"/>
            </a:endParaRP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9</a:t>
            </a:r>
            <a:r>
              <a:rPr lang="km-KH" sz="32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 ចំនួន </a:t>
            </a:r>
            <a:r>
              <a:rPr lang="en-US" sz="32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6</a:t>
            </a:r>
            <a:r>
              <a:rPr lang="km-KH" sz="32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 ដង</a:t>
            </a:r>
            <a:endParaRPr lang="km-KH" sz="32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PH" sz="32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9+9+9+9+9+9= </a:t>
            </a:r>
            <a:r>
              <a:rPr lang="en-PH" sz="3200" dirty="0">
                <a:solidFill>
                  <a:srgbClr val="C00000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54</a:t>
            </a:r>
            <a:endParaRPr lang="en-PH" sz="3200" dirty="0">
              <a:solidFill>
                <a:srgbClr val="C00000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pic>
        <p:nvPicPr>
          <p:cNvPr id="233" name="Google Shape;233;p3" descr="親指を立てているイラスト「GOOD!」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2372" y="5048735"/>
            <a:ext cx="1407731" cy="155973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"/>
          <p:cNvSpPr txBox="1"/>
          <p:nvPr/>
        </p:nvSpPr>
        <p:spPr>
          <a:xfrm>
            <a:off x="7743323" y="5539967"/>
            <a:ext cx="265020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km-KH" sz="2800" b="1" dirty="0" smtClean="0">
                <a:solidFill>
                  <a:srgbClr val="002060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នីកាបានចំនួន 54</a:t>
            </a:r>
            <a:endParaRPr lang="km-KH" sz="2800" b="1" dirty="0">
              <a:solidFill>
                <a:srgbClr val="002060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174171" y="173038"/>
            <a:ext cx="11843658" cy="653256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"/>
          <p:cNvSpPr/>
          <p:nvPr/>
        </p:nvSpPr>
        <p:spPr>
          <a:xfrm>
            <a:off x="1977457" y="274636"/>
            <a:ext cx="9535670" cy="654203"/>
          </a:xfrm>
          <a:prstGeom prst="wedgeRoundRectCallout">
            <a:avLst>
              <a:gd name="adj1" fmla="val -55361"/>
              <a:gd name="adj2" fmla="val 21464"/>
              <a:gd name="adj3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2060584" y="248359"/>
            <a:ext cx="94525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km-KH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សុជាតិ និង សុខា បានឃើញសៀវភៅចំនួន </a:t>
            </a:r>
            <a:r>
              <a:rPr lang="en-US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21</a:t>
            </a:r>
            <a:r>
              <a:rPr lang="km-KH" sz="20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 </a:t>
            </a:r>
            <a:r>
              <a:rPr lang="km-KH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លើទូក្នុងហាងលក់សៀវភៅមួយ។ </a:t>
            </a:r>
          </a:p>
          <a:p>
            <a:pPr lvl="0"/>
            <a:r>
              <a:rPr lang="km-KH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ពួកគេរកចំនួនសៀវភៅសរុបតាមវិធីគុណ ឥឡូវយើងមកមើលពីរបៀបគុណរបស់ពួកគេទាំងពីរ៖</a:t>
            </a:r>
            <a:endParaRPr lang="km-KH" sz="2000" dirty="0">
              <a:latin typeface="Ang DaunTeav" panose="020B0503020102020204" pitchFamily="34" charset="0"/>
              <a:cs typeface="Ang DaunTeav" panose="020B0503020102020204" pitchFamily="34" charset="0"/>
            </a:endParaRPr>
          </a:p>
        </p:txBody>
      </p:sp>
      <p:sp>
        <p:nvSpPr>
          <p:cNvPr id="243" name="Google Shape;243;p4"/>
          <p:cNvSpPr/>
          <p:nvPr/>
        </p:nvSpPr>
        <p:spPr>
          <a:xfrm>
            <a:off x="378024" y="994856"/>
            <a:ext cx="11435952" cy="56395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"/>
          <p:cNvSpPr txBox="1"/>
          <p:nvPr/>
        </p:nvSpPr>
        <p:spPr>
          <a:xfrm>
            <a:off x="5315845" y="1212917"/>
            <a:ext cx="20669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km-KH" sz="20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</a:rPr>
              <a:t>របៀប</a:t>
            </a:r>
            <a:r>
              <a:rPr lang="km-KH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</a:rPr>
              <a:t>របស់សុជាតិ</a:t>
            </a:r>
            <a:endParaRPr lang="km-KH" sz="20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sp>
        <p:nvSpPr>
          <p:cNvPr id="245" name="Google Shape;245;p4"/>
          <p:cNvSpPr txBox="1"/>
          <p:nvPr/>
        </p:nvSpPr>
        <p:spPr>
          <a:xfrm>
            <a:off x="6969046" y="2203711"/>
            <a:ext cx="515540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km-KH" sz="32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ល្បះលេខ គឺ </a:t>
            </a:r>
            <a:r>
              <a:rPr lang="en-US" sz="32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3</a:t>
            </a:r>
            <a:r>
              <a:rPr lang="en-PH" sz="32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×7</a:t>
            </a:r>
            <a:r>
              <a:rPr lang="km-KH" sz="32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 </a:t>
            </a:r>
            <a:endParaRPr lang="km-KH" sz="32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3</a:t>
            </a:r>
            <a:r>
              <a:rPr lang="km-KH" sz="32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 </a:t>
            </a:r>
            <a:r>
              <a:rPr lang="km-KH" sz="32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ចំនួន </a:t>
            </a:r>
            <a:r>
              <a:rPr lang="en-US" sz="32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7</a:t>
            </a:r>
            <a:r>
              <a:rPr lang="km-KH" sz="32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ដង</a:t>
            </a:r>
            <a:endParaRPr lang="km-KH" sz="32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PH" sz="32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3+3+3+3+3+3+3= </a:t>
            </a:r>
            <a:r>
              <a:rPr lang="en-PH" sz="3200" dirty="0">
                <a:solidFill>
                  <a:srgbClr val="C00000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21</a:t>
            </a:r>
            <a:endParaRPr lang="en-PH" sz="3200" dirty="0">
              <a:solidFill>
                <a:srgbClr val="C00000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sp>
        <p:nvSpPr>
          <p:cNvPr id="246" name="Google Shape;246;p4"/>
          <p:cNvSpPr/>
          <p:nvPr/>
        </p:nvSpPr>
        <p:spPr>
          <a:xfrm>
            <a:off x="1406331" y="2559160"/>
            <a:ext cx="332927" cy="3101412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"/>
          <p:cNvSpPr txBox="1"/>
          <p:nvPr/>
        </p:nvSpPr>
        <p:spPr>
          <a:xfrm>
            <a:off x="283639" y="3836470"/>
            <a:ext cx="14244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3</a:t>
            </a:r>
            <a:r>
              <a:rPr lang="km-KH" sz="24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 ក្រុម</a:t>
            </a:r>
            <a:endParaRPr lang="km-KH" sz="24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sp>
        <p:nvSpPr>
          <p:cNvPr id="248" name="Google Shape;248;p4"/>
          <p:cNvSpPr/>
          <p:nvPr/>
        </p:nvSpPr>
        <p:spPr>
          <a:xfrm rot="5400000">
            <a:off x="4112037" y="-172139"/>
            <a:ext cx="369333" cy="4382367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"/>
          <p:cNvSpPr txBox="1"/>
          <p:nvPr/>
        </p:nvSpPr>
        <p:spPr>
          <a:xfrm>
            <a:off x="3528006" y="1240931"/>
            <a:ext cx="16174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km-KH" sz="24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សៀវភៅ</a:t>
            </a:r>
            <a:r>
              <a:rPr lang="en-US" sz="24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 7</a:t>
            </a:r>
            <a:endParaRPr lang="km-KH" sz="24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pic>
        <p:nvPicPr>
          <p:cNvPr id="250" name="Google Shape;250;p4" descr="親指を立てているイラスト「GOOD!」 | かわいいフリー素材集 いらすとや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7172" y="5049908"/>
            <a:ext cx="1407731" cy="155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" descr="机で勉強をする生徒のイラスト（男子） | かわいいフリー素材集 いらすとや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651" y="255134"/>
            <a:ext cx="1180511" cy="1180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1777157" y="2271238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1724098" y="3465271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1713922" y="4677136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2522349" y="2271238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2469290" y="3465271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2459114" y="4677136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3300910" y="2302078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3247851" y="3496111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3237675" y="4707976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4032906" y="2302078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3979847" y="3496111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3969671" y="4707976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" descr="いろいろな考え事をしている人たちのイラスト（ふきだし） | かわいい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92866" y="4102285"/>
            <a:ext cx="2875365" cy="287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"/>
          <p:cNvSpPr txBox="1"/>
          <p:nvPr/>
        </p:nvSpPr>
        <p:spPr>
          <a:xfrm>
            <a:off x="7958327" y="5514079"/>
            <a:ext cx="280192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km-KH" sz="2800" b="1" dirty="0" smtClean="0">
                <a:solidFill>
                  <a:srgbClr val="002060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សុជាតិបានចំនួន </a:t>
            </a:r>
            <a:r>
              <a:rPr lang="en-US" sz="2800" b="1" dirty="0" smtClean="0">
                <a:solidFill>
                  <a:srgbClr val="002060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21</a:t>
            </a:r>
            <a:endParaRPr lang="km-KH" sz="2800" b="1" dirty="0">
              <a:solidFill>
                <a:srgbClr val="002060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pic>
        <p:nvPicPr>
          <p:cNvPr id="266" name="Google Shape;266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4751867" y="2314991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4698808" y="3509024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4688632" y="4720889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5471562" y="2314991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5418503" y="3509024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5408327" y="4720889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6145563" y="2314991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6092504" y="3509024"/>
            <a:ext cx="734121" cy="1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" descr="並んだ本のイラスト（バラバラ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6082328" y="4720889"/>
            <a:ext cx="734121" cy="1412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33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5"/>
          <p:cNvSpPr/>
          <p:nvPr/>
        </p:nvSpPr>
        <p:spPr>
          <a:xfrm>
            <a:off x="174171" y="173038"/>
            <a:ext cx="11843658" cy="653256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5"/>
          <p:cNvSpPr/>
          <p:nvPr/>
        </p:nvSpPr>
        <p:spPr>
          <a:xfrm>
            <a:off x="1911259" y="274636"/>
            <a:ext cx="9535670" cy="654203"/>
          </a:xfrm>
          <a:prstGeom prst="wedgeRoundRectCallout">
            <a:avLst>
              <a:gd name="adj1" fmla="val -55361"/>
              <a:gd name="adj2" fmla="val 21464"/>
              <a:gd name="adj3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5"/>
          <p:cNvSpPr txBox="1"/>
          <p:nvPr/>
        </p:nvSpPr>
        <p:spPr>
          <a:xfrm>
            <a:off x="1994386" y="248359"/>
            <a:ext cx="94525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km-KH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សុជាតិ និង សុខា បានឃើញសៀវភៅចំនួន </a:t>
            </a:r>
            <a:r>
              <a:rPr lang="en-US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21</a:t>
            </a:r>
            <a:r>
              <a:rPr lang="km-KH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 លើទូក្នុងហាងលក់សៀវភៅមួយ។ </a:t>
            </a:r>
          </a:p>
          <a:p>
            <a:pPr lvl="0"/>
            <a:r>
              <a:rPr lang="km-KH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ពួកគេរកចំនួនសៀវភៅសរុបតាមវិធីគុណ ឥឡូវយើងមកមើលពីរបៀបគុណរបស់ពួកគេទាំងពីរ៖</a:t>
            </a:r>
            <a:endParaRPr lang="km-KH" sz="2000" dirty="0">
              <a:latin typeface="Ang DaunTeav" panose="020B0503020102020204" pitchFamily="34" charset="0"/>
              <a:cs typeface="Ang DaunTeav" panose="020B0503020102020204" pitchFamily="34" charset="0"/>
            </a:endParaRPr>
          </a:p>
        </p:txBody>
      </p:sp>
      <p:sp>
        <p:nvSpPr>
          <p:cNvPr id="283" name="Google Shape;283;p5"/>
          <p:cNvSpPr/>
          <p:nvPr/>
        </p:nvSpPr>
        <p:spPr>
          <a:xfrm>
            <a:off x="378024" y="982522"/>
            <a:ext cx="11435952" cy="56395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5"/>
          <p:cNvSpPr txBox="1"/>
          <p:nvPr/>
        </p:nvSpPr>
        <p:spPr>
          <a:xfrm>
            <a:off x="5206978" y="1295108"/>
            <a:ext cx="20669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km-KH" sz="20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</a:rPr>
              <a:t>របៀប</a:t>
            </a:r>
            <a:r>
              <a:rPr lang="km-KH" sz="20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</a:rPr>
              <a:t>របស់សុខា</a:t>
            </a:r>
            <a:endParaRPr lang="km-KH" sz="20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sp>
        <p:nvSpPr>
          <p:cNvPr id="285" name="Google Shape;285;p5"/>
          <p:cNvSpPr txBox="1"/>
          <p:nvPr/>
        </p:nvSpPr>
        <p:spPr>
          <a:xfrm>
            <a:off x="6495612" y="2146667"/>
            <a:ext cx="515540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km-KH" sz="32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ល្បះលេខ គឺ </a:t>
            </a:r>
            <a:r>
              <a:rPr lang="en-US" sz="32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7</a:t>
            </a:r>
            <a:r>
              <a:rPr lang="en-PH" sz="32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×3 </a:t>
            </a:r>
            <a:endParaRPr lang="en-PH" sz="32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  <a:sym typeface="Arial Narrow"/>
            </a:endParaRP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7</a:t>
            </a:r>
            <a:r>
              <a:rPr lang="km-KH" sz="32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 </a:t>
            </a:r>
            <a:r>
              <a:rPr lang="km-KH" sz="32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ចំនួន </a:t>
            </a:r>
            <a:r>
              <a:rPr lang="en-US" sz="32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3</a:t>
            </a:r>
            <a:r>
              <a:rPr lang="km-KH" sz="32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 </a:t>
            </a:r>
            <a:r>
              <a:rPr lang="km-KH" sz="32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ដង</a:t>
            </a:r>
            <a:endParaRPr lang="km-KH" sz="32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PH" sz="32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7+7+7= </a:t>
            </a:r>
            <a:r>
              <a:rPr lang="en-PH" sz="3200" dirty="0">
                <a:solidFill>
                  <a:srgbClr val="C00000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21</a:t>
            </a:r>
            <a:endParaRPr sz="3200" dirty="0">
              <a:solidFill>
                <a:srgbClr val="C00000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sp>
        <p:nvSpPr>
          <p:cNvPr id="286" name="Google Shape;286;p5"/>
          <p:cNvSpPr/>
          <p:nvPr/>
        </p:nvSpPr>
        <p:spPr>
          <a:xfrm>
            <a:off x="2333611" y="2506814"/>
            <a:ext cx="332927" cy="3772367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5"/>
          <p:cNvSpPr txBox="1"/>
          <p:nvPr/>
        </p:nvSpPr>
        <p:spPr>
          <a:xfrm>
            <a:off x="658632" y="4136248"/>
            <a:ext cx="17939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4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សៀវភៅ </a:t>
            </a:r>
            <a:r>
              <a:rPr lang="en-US" sz="24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7</a:t>
            </a:r>
            <a:endParaRPr sz="24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sp>
        <p:nvSpPr>
          <p:cNvPr id="288" name="Google Shape;288;p5"/>
          <p:cNvSpPr/>
          <p:nvPr/>
        </p:nvSpPr>
        <p:spPr>
          <a:xfrm rot="5400000">
            <a:off x="3811691" y="1073503"/>
            <a:ext cx="369333" cy="2093393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5"/>
          <p:cNvSpPr txBox="1"/>
          <p:nvPr/>
        </p:nvSpPr>
        <p:spPr>
          <a:xfrm>
            <a:off x="3268905" y="1274570"/>
            <a:ext cx="16174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3</a:t>
            </a:r>
            <a:r>
              <a:rPr lang="km-KH" sz="2400" dirty="0" smtClean="0">
                <a:solidFill>
                  <a:schemeClr val="dk1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 ក្រុម</a:t>
            </a:r>
            <a:endParaRPr lang="km-KH" sz="2400" dirty="0">
              <a:solidFill>
                <a:schemeClr val="dk1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pic>
        <p:nvPicPr>
          <p:cNvPr id="290" name="Google Shape;290;p5" descr="いろいろな考え事をしている人たちのイラスト（ふきだし） | かわいい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4723" y="4294107"/>
            <a:ext cx="2727277" cy="272727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"/>
          <p:cNvSpPr txBox="1"/>
          <p:nvPr/>
        </p:nvSpPr>
        <p:spPr>
          <a:xfrm>
            <a:off x="7472019" y="5562058"/>
            <a:ext cx="251680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km-KH" sz="2800" b="1" dirty="0" smtClean="0">
                <a:solidFill>
                  <a:srgbClr val="002060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សុខាបានចំនួន </a:t>
            </a:r>
            <a:r>
              <a:rPr lang="en-US" sz="2800" b="1" dirty="0" smtClean="0">
                <a:solidFill>
                  <a:srgbClr val="002060"/>
                </a:solidFill>
                <a:latin typeface="Ang DaunTeav" panose="020B0503020102020204" pitchFamily="34" charset="0"/>
                <a:ea typeface="Arial Narrow"/>
                <a:cs typeface="Ang DaunTeav" panose="020B0503020102020204" pitchFamily="34" charset="0"/>
                <a:sym typeface="Arial Narrow"/>
              </a:rPr>
              <a:t>21</a:t>
            </a:r>
            <a:endParaRPr lang="km-KH" sz="2800" b="1" dirty="0">
              <a:solidFill>
                <a:srgbClr val="002060"/>
              </a:solidFill>
              <a:latin typeface="Ang DaunTeav" panose="020B0503020102020204" pitchFamily="34" charset="0"/>
              <a:ea typeface="Arial Narrow"/>
              <a:cs typeface="Ang DaunTeav" panose="020B0503020102020204" pitchFamily="34" charset="0"/>
            </a:endParaRPr>
          </a:p>
        </p:txBody>
      </p:sp>
      <p:pic>
        <p:nvPicPr>
          <p:cNvPr id="292" name="Google Shape;292;p5" descr="親指を立てているイラスト「GOOD!」 | かわいいフリー素材集 いらすとや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6538" y="5049908"/>
            <a:ext cx="1407731" cy="155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5" descr="机で勉強をする生徒のイラスト（男子）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453" y="255134"/>
            <a:ext cx="1180511" cy="1180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2780637" y="2340672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2780637" y="2950178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2780637" y="3526742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2780637" y="4136248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2769952" y="4712812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2769952" y="5289376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2769952" y="5898882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3669530" y="2380389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3669530" y="2989895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3669530" y="3566459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3669530" y="4175965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3658845" y="4752529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3658845" y="5329093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3658845" y="5938599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4556561" y="2401215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4556561" y="3010721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4556561" y="3587285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4556561" y="4196791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4545876" y="4773355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4545876" y="5349919"/>
            <a:ext cx="997908" cy="65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" descr="並んだ本のイラスト（バラバラ） | かわいいフリー素材集 いらすとや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4545876" y="5959425"/>
            <a:ext cx="997908" cy="650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6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264</Words>
  <Application>Microsoft Office PowerPoint</Application>
  <PresentationFormat>Widescreen</PresentationFormat>
  <Paragraphs>38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Ang DaunTeav</vt:lpstr>
      <vt:lpstr>Arial</vt:lpstr>
      <vt:lpstr>Arial Black</vt:lpstr>
      <vt:lpstr>Arial Narrow</vt:lpstr>
      <vt:lpstr>Calibri</vt:lpstr>
      <vt:lpstr>Calibri Light</vt:lpstr>
      <vt:lpstr>DaunPenh</vt:lpstr>
      <vt:lpstr>MoolBoran</vt:lpstr>
      <vt:lpstr>Office Theme</vt:lpstr>
      <vt:lpstr>វិធីគុណ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</dc:title>
  <dc:creator>XY-PC</dc:creator>
  <cp:lastModifiedBy>XY-PC</cp:lastModifiedBy>
  <cp:revision>45</cp:revision>
  <dcterms:created xsi:type="dcterms:W3CDTF">2023-03-19T11:49:19Z</dcterms:created>
  <dcterms:modified xsi:type="dcterms:W3CDTF">2023-05-10T01:44:29Z</dcterms:modified>
</cp:coreProperties>
</file>