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D7DF-E54E-4847-8076-B31C91D5137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E772-C232-42EA-9B65-2CD3BB9A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2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D7DF-E54E-4847-8076-B31C91D5137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E772-C232-42EA-9B65-2CD3BB9A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D7DF-E54E-4847-8076-B31C91D5137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E772-C232-42EA-9B65-2CD3BB9A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8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D7DF-E54E-4847-8076-B31C91D5137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E772-C232-42EA-9B65-2CD3BB9A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8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D7DF-E54E-4847-8076-B31C91D5137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E772-C232-42EA-9B65-2CD3BB9A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7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D7DF-E54E-4847-8076-B31C91D5137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E772-C232-42EA-9B65-2CD3BB9A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D7DF-E54E-4847-8076-B31C91D5137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E772-C232-42EA-9B65-2CD3BB9A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D7DF-E54E-4847-8076-B31C91D5137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E772-C232-42EA-9B65-2CD3BB9A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D7DF-E54E-4847-8076-B31C91D5137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E772-C232-42EA-9B65-2CD3BB9A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5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D7DF-E54E-4847-8076-B31C91D5137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E772-C232-42EA-9B65-2CD3BB9A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6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D7DF-E54E-4847-8076-B31C91D5137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E772-C232-42EA-9B65-2CD3BB9A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AD7DF-E54E-4847-8076-B31C91D5137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7E772-C232-42EA-9B65-2CD3BB9A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8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59268" y="-96578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04981" y="4444672"/>
            <a:ext cx="5700574" cy="875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67"/>
              </a:lnSpc>
              <a:spcBef>
                <a:spcPct val="0"/>
              </a:spcBef>
            </a:pPr>
            <a:endParaRPr lang="en-US" sz="4000" b="1" dirty="0">
              <a:solidFill>
                <a:srgbClr val="3E3D49"/>
              </a:solidFill>
              <a:latin typeface="Kristen ITC" panose="03050502040202030202" pitchFamily="66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94100" y="6203951"/>
            <a:ext cx="1137661" cy="7818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1796" y="6203951"/>
            <a:ext cx="1137661" cy="7818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97692" y="6203951"/>
            <a:ext cx="1137661" cy="7818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43588" y="6203951"/>
            <a:ext cx="1137661" cy="7818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989483" y="6203951"/>
            <a:ext cx="1137661" cy="7818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35378" y="6203951"/>
            <a:ext cx="1137661" cy="78188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681274" y="6203951"/>
            <a:ext cx="1137661" cy="7818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527170" y="6203951"/>
            <a:ext cx="1137661" cy="7818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373065" y="6203951"/>
            <a:ext cx="1137661" cy="7818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18961" y="6203951"/>
            <a:ext cx="1137661" cy="78188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064856" y="6203951"/>
            <a:ext cx="1137661" cy="7818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10752" y="6203951"/>
            <a:ext cx="1137661" cy="78188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756648" y="6203951"/>
            <a:ext cx="1137661" cy="78188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02543" y="6203951"/>
            <a:ext cx="1137661" cy="7818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48439" y="6203951"/>
            <a:ext cx="1137661" cy="78188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08703" y="-145123"/>
            <a:ext cx="1428953" cy="91452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97580" y="602193"/>
            <a:ext cx="1428953" cy="91452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9415776" y="-145123"/>
            <a:ext cx="1428953" cy="9145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1060628" y="602193"/>
            <a:ext cx="1428953" cy="91452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47105BA-12E0-74E5-C9A7-AFDD4CA7D5D5}"/>
              </a:ext>
            </a:extLst>
          </p:cNvPr>
          <p:cNvSpPr/>
          <p:nvPr/>
        </p:nvSpPr>
        <p:spPr>
          <a:xfrm>
            <a:off x="2016263" y="428547"/>
            <a:ext cx="8713604" cy="301621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km-KH" sz="9600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វិធី</a:t>
            </a:r>
            <a:r>
              <a:rPr lang="km-KH" sz="9600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គុណ</a:t>
            </a:r>
          </a:p>
          <a:p>
            <a:pPr algn="ctr"/>
            <a:r>
              <a:rPr lang="km-KH" sz="9600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ការគុណចំនួនដែលមានលេខមួយខ្ទង់</a:t>
            </a:r>
            <a:endParaRPr lang="en-US" sz="5400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CD6489-1041-9080-1D0A-66EAF9B02806}"/>
              </a:ext>
            </a:extLst>
          </p:cNvPr>
          <p:cNvSpPr/>
          <p:nvPr/>
        </p:nvSpPr>
        <p:spPr>
          <a:xfrm>
            <a:off x="-351671" y="3828551"/>
            <a:ext cx="13449472" cy="1415772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km-KH" sz="8800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គណិ</a:t>
            </a:r>
            <a:r>
              <a:rPr lang="km-KH" sz="8800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តវិទ្យា </a:t>
            </a:r>
            <a:r>
              <a:rPr lang="km-KH" sz="4000" b="1" dirty="0">
                <a:solidFill>
                  <a:srgbClr val="3E3D49"/>
                </a:solidFill>
                <a:latin typeface="Kristen ITC" panose="03050502040202030202" pitchFamily="66" charset="0"/>
              </a:rPr>
              <a:t>ថ្នាក់ទី</a:t>
            </a:r>
            <a:r>
              <a:rPr lang="km-KH" sz="4000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៣</a:t>
            </a:r>
            <a:endParaRPr lang="en-US" sz="4800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75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31279B6-D8E0-0A1B-43AB-04FF39C7BA5C}"/>
              </a:ext>
            </a:extLst>
          </p:cNvPr>
          <p:cNvGrpSpPr/>
          <p:nvPr/>
        </p:nvGrpSpPr>
        <p:grpSpPr>
          <a:xfrm>
            <a:off x="-394100" y="-145123"/>
            <a:ext cx="12980200" cy="7130956"/>
            <a:chOff x="-591150" y="-217684"/>
            <a:chExt cx="19470300" cy="10696434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t="21875" b="21875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591150" y="9305925"/>
              <a:ext cx="1706492" cy="117282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7694" y="9305925"/>
              <a:ext cx="1706492" cy="117282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946537" y="9305925"/>
              <a:ext cx="1706492" cy="117282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5381" y="9305925"/>
              <a:ext cx="1706492" cy="117282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484224" y="9305925"/>
              <a:ext cx="1706492" cy="117282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753067" y="9305925"/>
              <a:ext cx="1706492" cy="117282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021911" y="9305925"/>
              <a:ext cx="1706492" cy="117282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8290754" y="9305925"/>
              <a:ext cx="1706492" cy="117282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9559597" y="9305925"/>
              <a:ext cx="1706492" cy="117282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828441" y="9305925"/>
              <a:ext cx="1706492" cy="117282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2097284" y="9305925"/>
              <a:ext cx="1706492" cy="117282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366128" y="9305925"/>
              <a:ext cx="1706492" cy="117282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4634971" y="9305925"/>
              <a:ext cx="1706492" cy="117282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5903814" y="9305925"/>
              <a:ext cx="1706492" cy="117282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7172658" y="9305925"/>
              <a:ext cx="1706492" cy="117282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263054" y="-217684"/>
              <a:ext cx="2143429" cy="1371794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446370" y="903289"/>
              <a:ext cx="2143429" cy="1371794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23663" y="-217684"/>
              <a:ext cx="2143429" cy="1371794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16590942" y="903289"/>
              <a:ext cx="2143429" cy="1371794"/>
            </a:xfrm>
            <a:prstGeom prst="rect">
              <a:avLst/>
            </a:prstGeom>
          </p:spPr>
        </p:pic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D15AD370-11CD-3655-40D3-611FF1715543}"/>
              </a:ext>
            </a:extLst>
          </p:cNvPr>
          <p:cNvSpPr txBox="1"/>
          <p:nvPr/>
        </p:nvSpPr>
        <p:spPr>
          <a:xfrm>
            <a:off x="416896" y="553007"/>
            <a:ext cx="11154014" cy="1354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km-KH" sz="2933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យើងមានផ្លែប៉ោម </a:t>
            </a:r>
            <a:r>
              <a:rPr lang="en-US" sz="2933" b="1" dirty="0" smtClean="0">
                <a:solidFill>
                  <a:srgbClr val="0070C0"/>
                </a:solidFill>
                <a:highlight>
                  <a:srgbClr val="FFFF00"/>
                </a:highlight>
                <a:latin typeface="Kristen ITC" panose="03050502040202030202" pitchFamily="66" charset="0"/>
              </a:rPr>
              <a:t>3 </a:t>
            </a:r>
            <a:r>
              <a:rPr lang="km-KH" sz="2933" b="1" dirty="0" smtClean="0">
                <a:solidFill>
                  <a:srgbClr val="0070C0"/>
                </a:solidFill>
                <a:highlight>
                  <a:srgbClr val="FFFF00"/>
                </a:highlight>
                <a:latin typeface="Kristen ITC" panose="03050502040202030202" pitchFamily="66" charset="0"/>
              </a:rPr>
              <a:t>ផ្លែ</a:t>
            </a:r>
            <a:r>
              <a:rPr lang="en-US" sz="2933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 </a:t>
            </a:r>
            <a:r>
              <a:rPr lang="km-KH" sz="2933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នៅក្នុងកន្ត្រកនីមួយៗ។ តោះយើងមករកចំនួនផ្លែប៉ោមសរុបនៅក្នុងកន្ត្រកពី </a:t>
            </a:r>
            <a:r>
              <a:rPr lang="en-US" sz="2933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1</a:t>
            </a:r>
            <a:r>
              <a:rPr lang="km-KH" sz="2933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កន្ត្រកទៅ</a:t>
            </a:r>
            <a:r>
              <a:rPr lang="en-US" sz="2933" b="1" dirty="0">
                <a:solidFill>
                  <a:srgbClr val="3E3D49"/>
                </a:solidFill>
                <a:latin typeface="Kristen ITC" panose="03050502040202030202" pitchFamily="66" charset="0"/>
              </a:rPr>
              <a:t> </a:t>
            </a:r>
            <a:r>
              <a:rPr lang="en-US" sz="2933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3</a:t>
            </a:r>
            <a:r>
              <a:rPr lang="km-KH" sz="2933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កន្ត្រក តាមវិធីគុណ</a:t>
            </a:r>
            <a:endParaRPr lang="en-US" sz="2933" b="1" dirty="0">
              <a:solidFill>
                <a:srgbClr val="3E3D49"/>
              </a:solidFill>
              <a:latin typeface="Kristen ITC" panose="03050502040202030202" pitchFamily="66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05C050-5622-FB85-272E-3B08433B1019}"/>
              </a:ext>
            </a:extLst>
          </p:cNvPr>
          <p:cNvGrpSpPr/>
          <p:nvPr/>
        </p:nvGrpSpPr>
        <p:grpSpPr>
          <a:xfrm>
            <a:off x="397108" y="1848148"/>
            <a:ext cx="1702163" cy="1478725"/>
            <a:chOff x="3429000" y="4076700"/>
            <a:chExt cx="3407523" cy="2971800"/>
          </a:xfrm>
        </p:grpSpPr>
        <p:pic>
          <p:nvPicPr>
            <p:cNvPr id="25" name="Picture 24" descr="いろいろな買い物かごのイラスト | かわいいフリー素材集 いらすとや">
              <a:extLst>
                <a:ext uri="{FF2B5EF4-FFF2-40B4-BE49-F238E27FC236}">
                  <a16:creationId xmlns:a16="http://schemas.microsoft.com/office/drawing/2014/main" id="{5DC306DC-3A4D-D3DA-1B2B-2A674449A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076700"/>
              <a:ext cx="3407523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EC68E1D2-67FB-AD53-3CA5-121DB590F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915" y="49911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CEE044B9-10D6-10B8-7DA6-7813466562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9574" y="49911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953DE71B-F9DA-A819-8118-65361B1B7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042" y="5600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3F6A8662-A76B-01AA-1008-611A3AA7AA15}"/>
              </a:ext>
            </a:extLst>
          </p:cNvPr>
          <p:cNvGrpSpPr/>
          <p:nvPr/>
        </p:nvGrpSpPr>
        <p:grpSpPr>
          <a:xfrm>
            <a:off x="397108" y="3326873"/>
            <a:ext cx="3479214" cy="1497683"/>
            <a:chOff x="595661" y="4990309"/>
            <a:chExt cx="5218821" cy="2246524"/>
          </a:xfrm>
        </p:grpSpPr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8B1BFBB7-7C15-580D-3BE3-48149ED8FDF2}"/>
                </a:ext>
              </a:extLst>
            </p:cNvPr>
            <p:cNvGrpSpPr/>
            <p:nvPr/>
          </p:nvGrpSpPr>
          <p:grpSpPr>
            <a:xfrm>
              <a:off x="595661" y="4990309"/>
              <a:ext cx="2553245" cy="2218088"/>
              <a:chOff x="3429000" y="4076700"/>
              <a:chExt cx="3407523" cy="2971800"/>
            </a:xfrm>
          </p:grpSpPr>
          <p:pic>
            <p:nvPicPr>
              <p:cNvPr id="1028" name="Picture 1027" descr="いろいろな買い物かごのイラスト | かわいいフリー素材集 いらすとや">
                <a:extLst>
                  <a:ext uri="{FF2B5EF4-FFF2-40B4-BE49-F238E27FC236}">
                    <a16:creationId xmlns:a16="http://schemas.microsoft.com/office/drawing/2014/main" id="{8A733834-DD1A-B07F-B31F-E30653756A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0" y="4076700"/>
                <a:ext cx="3407523" cy="2819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27DA696F-37CC-2D50-1B62-4640E0CFA5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8915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3CA1885E-AE1C-9773-94FA-48A157A437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9574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1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1CCC3A54-571C-69A1-C260-8422FCB505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1042" y="56007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37" name="Group 1036">
              <a:extLst>
                <a:ext uri="{FF2B5EF4-FFF2-40B4-BE49-F238E27FC236}">
                  <a16:creationId xmlns:a16="http://schemas.microsoft.com/office/drawing/2014/main" id="{BDF54624-91B0-659F-8B77-58F805CB088E}"/>
                </a:ext>
              </a:extLst>
            </p:cNvPr>
            <p:cNvGrpSpPr/>
            <p:nvPr/>
          </p:nvGrpSpPr>
          <p:grpSpPr>
            <a:xfrm>
              <a:off x="3261237" y="5018745"/>
              <a:ext cx="2553245" cy="2218088"/>
              <a:chOff x="3429000" y="4076700"/>
              <a:chExt cx="3407523" cy="2971800"/>
            </a:xfrm>
          </p:grpSpPr>
          <p:pic>
            <p:nvPicPr>
              <p:cNvPr id="1038" name="Picture 1037" descr="いろいろな買い物かごのイラスト | かわいいフリー素材集 いらすとや">
                <a:extLst>
                  <a:ext uri="{FF2B5EF4-FFF2-40B4-BE49-F238E27FC236}">
                    <a16:creationId xmlns:a16="http://schemas.microsoft.com/office/drawing/2014/main" id="{3421C94A-B502-CAB8-652D-0ECD644979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0" y="4076700"/>
                <a:ext cx="3407523" cy="2819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9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2A3A7526-3EF3-DC62-9C61-C83F6DE136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8915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3914278E-C449-665A-8D5B-F3C70451BC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9574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1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268235C2-AEF1-71AA-3272-6D6076BC4A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1042" y="56007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A02ED4EC-E2D5-9874-2AE4-78795CE6AC30}"/>
              </a:ext>
            </a:extLst>
          </p:cNvPr>
          <p:cNvGrpSpPr/>
          <p:nvPr/>
        </p:nvGrpSpPr>
        <p:grpSpPr>
          <a:xfrm>
            <a:off x="397108" y="4887554"/>
            <a:ext cx="5421827" cy="1554557"/>
            <a:chOff x="595661" y="7331330"/>
            <a:chExt cx="8132741" cy="2331835"/>
          </a:xfrm>
        </p:grpSpPr>
        <p:grpSp>
          <p:nvGrpSpPr>
            <p:cNvPr id="1032" name="Group 1031">
              <a:extLst>
                <a:ext uri="{FF2B5EF4-FFF2-40B4-BE49-F238E27FC236}">
                  <a16:creationId xmlns:a16="http://schemas.microsoft.com/office/drawing/2014/main" id="{B6EBBEF5-ACAB-FED0-EBC8-49515997A984}"/>
                </a:ext>
              </a:extLst>
            </p:cNvPr>
            <p:cNvGrpSpPr/>
            <p:nvPr/>
          </p:nvGrpSpPr>
          <p:grpSpPr>
            <a:xfrm>
              <a:off x="595661" y="7331330"/>
              <a:ext cx="2553245" cy="2218088"/>
              <a:chOff x="3429000" y="4076700"/>
              <a:chExt cx="3407523" cy="2971800"/>
            </a:xfrm>
          </p:grpSpPr>
          <p:pic>
            <p:nvPicPr>
              <p:cNvPr id="1033" name="Picture 1032" descr="いろいろな買い物かごのイラスト | かわいいフリー素材集 いらすとや">
                <a:extLst>
                  <a:ext uri="{FF2B5EF4-FFF2-40B4-BE49-F238E27FC236}">
                    <a16:creationId xmlns:a16="http://schemas.microsoft.com/office/drawing/2014/main" id="{5E186A6E-74A5-D7AC-9DF7-8CFC1A1C06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0" y="4076700"/>
                <a:ext cx="3407523" cy="2819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175C1B69-D12A-628B-26F9-5A5BE97659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8915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5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C5E25ECF-BF9D-AD1B-FA6B-F1B7D313A1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9574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CF6FA425-BDBA-750B-D061-4ECB854B54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1042" y="56007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35E12CD0-2C21-CBEC-6EB9-06301403AF0B}"/>
                </a:ext>
              </a:extLst>
            </p:cNvPr>
            <p:cNvGrpSpPr/>
            <p:nvPr/>
          </p:nvGrpSpPr>
          <p:grpSpPr>
            <a:xfrm>
              <a:off x="3365391" y="7445077"/>
              <a:ext cx="2553245" cy="2218088"/>
              <a:chOff x="3429000" y="4076700"/>
              <a:chExt cx="3407523" cy="2971800"/>
            </a:xfrm>
          </p:grpSpPr>
          <p:pic>
            <p:nvPicPr>
              <p:cNvPr id="1043" name="Picture 1042" descr="いろいろな買い物かごのイラスト | かわいいフリー素材集 いらすとや">
                <a:extLst>
                  <a:ext uri="{FF2B5EF4-FFF2-40B4-BE49-F238E27FC236}">
                    <a16:creationId xmlns:a16="http://schemas.microsoft.com/office/drawing/2014/main" id="{635CF4B6-33D2-A771-0A68-F59ADD395E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0" y="4076700"/>
                <a:ext cx="3407523" cy="2819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4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CBD5152A-BF31-80BF-B17A-214BD3DED7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8915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5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23CECD09-CCC1-4BF7-D35C-8CC06AD51C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9574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52142559-D6A4-A6B3-D601-07A2A221E6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1042" y="56007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E7B51EFD-630F-B862-8EE0-1AEE188EB855}"/>
                </a:ext>
              </a:extLst>
            </p:cNvPr>
            <p:cNvGrpSpPr/>
            <p:nvPr/>
          </p:nvGrpSpPr>
          <p:grpSpPr>
            <a:xfrm>
              <a:off x="6175157" y="7445077"/>
              <a:ext cx="2553245" cy="2218088"/>
              <a:chOff x="3429000" y="4076700"/>
              <a:chExt cx="3407523" cy="2971800"/>
            </a:xfrm>
          </p:grpSpPr>
          <p:pic>
            <p:nvPicPr>
              <p:cNvPr id="1048" name="Picture 1047" descr="いろいろな買い物かごのイラスト | かわいいフリー素材集 いらすとや">
                <a:extLst>
                  <a:ext uri="{FF2B5EF4-FFF2-40B4-BE49-F238E27FC236}">
                    <a16:creationId xmlns:a16="http://schemas.microsoft.com/office/drawing/2014/main" id="{D84D0AB6-1CC6-B407-949D-AA06F79A80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0" y="4076700"/>
                <a:ext cx="3407523" cy="2819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9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8488F1E7-7DF9-48C4-2CB7-49472B7480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8915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0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FC6BD8B5-DC3C-FFC5-22C3-C152C48429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9574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1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40A38C63-F39E-51CF-1C51-2EE402B59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1042" y="56007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056" name="Straight Arrow Connector 1055">
            <a:extLst>
              <a:ext uri="{FF2B5EF4-FFF2-40B4-BE49-F238E27FC236}">
                <a16:creationId xmlns:a16="http://schemas.microsoft.com/office/drawing/2014/main" id="{EEB015BC-C907-198E-7A4B-13C67C603B4C}"/>
              </a:ext>
            </a:extLst>
          </p:cNvPr>
          <p:cNvCxnSpPr>
            <a:cxnSpLocks/>
          </p:cNvCxnSpPr>
          <p:nvPr/>
        </p:nvCxnSpPr>
        <p:spPr>
          <a:xfrm flipV="1">
            <a:off x="2712418" y="2476500"/>
            <a:ext cx="4945682" cy="15135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Straight Arrow Connector 1060">
            <a:extLst>
              <a:ext uri="{FF2B5EF4-FFF2-40B4-BE49-F238E27FC236}">
                <a16:creationId xmlns:a16="http://schemas.microsoft.com/office/drawing/2014/main" id="{9B00B933-80AE-9594-0C0F-271D59D9A317}"/>
              </a:ext>
            </a:extLst>
          </p:cNvPr>
          <p:cNvCxnSpPr>
            <a:cxnSpLocks/>
          </p:cNvCxnSpPr>
          <p:nvPr/>
        </p:nvCxnSpPr>
        <p:spPr>
          <a:xfrm flipV="1">
            <a:off x="4116771" y="4030002"/>
            <a:ext cx="3481267" cy="19977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Straight Arrow Connector 1062">
            <a:extLst>
              <a:ext uri="{FF2B5EF4-FFF2-40B4-BE49-F238E27FC236}">
                <a16:creationId xmlns:a16="http://schemas.microsoft.com/office/drawing/2014/main" id="{9DF675FA-53B6-3806-CF8A-E59FF089B107}"/>
              </a:ext>
            </a:extLst>
          </p:cNvPr>
          <p:cNvCxnSpPr>
            <a:cxnSpLocks/>
          </p:cNvCxnSpPr>
          <p:nvPr/>
        </p:nvCxnSpPr>
        <p:spPr>
          <a:xfrm>
            <a:off x="6156062" y="5342546"/>
            <a:ext cx="1502038" cy="0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6" name="TextBox 3">
            <a:extLst>
              <a:ext uri="{FF2B5EF4-FFF2-40B4-BE49-F238E27FC236}">
                <a16:creationId xmlns:a16="http://schemas.microsoft.com/office/drawing/2014/main" id="{0C3F351A-9CB4-109C-B6FD-18B0C363775B}"/>
              </a:ext>
            </a:extLst>
          </p:cNvPr>
          <p:cNvSpPr txBox="1"/>
          <p:nvPr/>
        </p:nvSpPr>
        <p:spPr>
          <a:xfrm>
            <a:off x="6661870" y="1932118"/>
            <a:ext cx="575455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70C0"/>
                </a:solidFill>
                <a:latin typeface="Kristen ITC" panose="03050502040202030202" pitchFamily="66" charset="0"/>
              </a:rPr>
              <a:t>1 x 3 = 3</a:t>
            </a:r>
          </a:p>
          <a:p>
            <a:pPr algn="ctr">
              <a:spcBef>
                <a:spcPct val="0"/>
              </a:spcBef>
            </a:pPr>
            <a:r>
              <a:rPr lang="en-US" sz="2400" i="1" dirty="0">
                <a:solidFill>
                  <a:srgbClr val="3E3D49"/>
                </a:solidFill>
                <a:latin typeface="Kristen ITC" panose="03050502040202030202" pitchFamily="66" charset="0"/>
              </a:rPr>
              <a:t>1 </a:t>
            </a:r>
            <a:r>
              <a:rPr lang="km-KH" sz="24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គុណនឹង </a:t>
            </a:r>
            <a:r>
              <a:rPr lang="en-US" sz="24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3 </a:t>
            </a:r>
            <a:r>
              <a:rPr lang="km-KH" sz="24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ស្មើនឹង</a:t>
            </a:r>
            <a:r>
              <a:rPr lang="en-US" sz="24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 3</a:t>
            </a:r>
            <a:endParaRPr lang="en-US" sz="2400" i="1" dirty="0">
              <a:solidFill>
                <a:srgbClr val="3E3D49"/>
              </a:solidFill>
              <a:latin typeface="Kristen ITC" panose="03050502040202030202" pitchFamily="66" charset="0"/>
            </a:endParaRPr>
          </a:p>
        </p:txBody>
      </p:sp>
      <p:sp>
        <p:nvSpPr>
          <p:cNvPr id="1067" name="TextBox 3">
            <a:extLst>
              <a:ext uri="{FF2B5EF4-FFF2-40B4-BE49-F238E27FC236}">
                <a16:creationId xmlns:a16="http://schemas.microsoft.com/office/drawing/2014/main" id="{188381FF-23B9-6FD2-85BB-A3ADA310AC43}"/>
              </a:ext>
            </a:extLst>
          </p:cNvPr>
          <p:cNvSpPr txBox="1"/>
          <p:nvPr/>
        </p:nvSpPr>
        <p:spPr>
          <a:xfrm>
            <a:off x="6688046" y="3379382"/>
            <a:ext cx="575455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70C0"/>
                </a:solidFill>
                <a:latin typeface="Kristen ITC" panose="03050502040202030202" pitchFamily="66" charset="0"/>
              </a:rPr>
              <a:t>2 x 3 = 6</a:t>
            </a:r>
          </a:p>
          <a:p>
            <a:pPr algn="ctr">
              <a:spcBef>
                <a:spcPct val="0"/>
              </a:spcBef>
            </a:pPr>
            <a:r>
              <a:rPr lang="en-US" sz="2400" i="1" dirty="0">
                <a:solidFill>
                  <a:srgbClr val="3E3D49"/>
                </a:solidFill>
                <a:latin typeface="Kristen ITC" panose="03050502040202030202" pitchFamily="66" charset="0"/>
              </a:rPr>
              <a:t>2 </a:t>
            </a:r>
            <a:r>
              <a:rPr lang="km-KH" sz="24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គុណនឹង </a:t>
            </a:r>
            <a:r>
              <a:rPr lang="en-US" sz="24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3 </a:t>
            </a:r>
            <a:r>
              <a:rPr lang="km-KH" sz="24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ស្មើនឹង</a:t>
            </a:r>
            <a:r>
              <a:rPr lang="en-US" sz="24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 </a:t>
            </a:r>
            <a:r>
              <a:rPr lang="en-US" sz="2400" i="1" dirty="0">
                <a:solidFill>
                  <a:srgbClr val="3E3D49"/>
                </a:solidFill>
                <a:latin typeface="Kristen ITC" panose="03050502040202030202" pitchFamily="66" charset="0"/>
              </a:rPr>
              <a:t>6</a:t>
            </a:r>
          </a:p>
        </p:txBody>
      </p:sp>
      <p:sp>
        <p:nvSpPr>
          <p:cNvPr id="1068" name="TextBox 3">
            <a:extLst>
              <a:ext uri="{FF2B5EF4-FFF2-40B4-BE49-F238E27FC236}">
                <a16:creationId xmlns:a16="http://schemas.microsoft.com/office/drawing/2014/main" id="{050A20F8-F37E-BFA7-FEEB-2B0CEA9AED8D}"/>
              </a:ext>
            </a:extLst>
          </p:cNvPr>
          <p:cNvSpPr txBox="1"/>
          <p:nvPr/>
        </p:nvSpPr>
        <p:spPr>
          <a:xfrm>
            <a:off x="6938644" y="4725880"/>
            <a:ext cx="575455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70C0"/>
                </a:solidFill>
                <a:latin typeface="Kristen ITC" panose="03050502040202030202" pitchFamily="66" charset="0"/>
              </a:rPr>
              <a:t>3 x 3 = 9</a:t>
            </a:r>
          </a:p>
          <a:p>
            <a:pPr algn="ctr">
              <a:spcBef>
                <a:spcPct val="0"/>
              </a:spcBef>
            </a:pPr>
            <a:r>
              <a:rPr lang="en-US" sz="2400" i="1" dirty="0">
                <a:solidFill>
                  <a:srgbClr val="3E3D49"/>
                </a:solidFill>
                <a:latin typeface="Kristen ITC" panose="03050502040202030202" pitchFamily="66" charset="0"/>
              </a:rPr>
              <a:t>3 </a:t>
            </a:r>
            <a:r>
              <a:rPr lang="km-KH" sz="24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គុណនឹង </a:t>
            </a:r>
            <a:r>
              <a:rPr lang="en-US" sz="24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3 </a:t>
            </a:r>
            <a:r>
              <a:rPr lang="km-KH" sz="24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ស្មើនឹង</a:t>
            </a:r>
            <a:r>
              <a:rPr lang="en-US" sz="24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 </a:t>
            </a:r>
            <a:r>
              <a:rPr lang="en-US" sz="2400" i="1" dirty="0">
                <a:solidFill>
                  <a:srgbClr val="3E3D49"/>
                </a:solidFill>
                <a:latin typeface="Kristen ITC" panose="03050502040202030202" pitchFamily="66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6486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6" grpId="0"/>
      <p:bldP spid="1067" grpId="0"/>
      <p:bldP spid="10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427D223-F944-EAE6-172C-CB40602856EA}"/>
              </a:ext>
            </a:extLst>
          </p:cNvPr>
          <p:cNvGrpSpPr/>
          <p:nvPr/>
        </p:nvGrpSpPr>
        <p:grpSpPr>
          <a:xfrm>
            <a:off x="-394100" y="-401876"/>
            <a:ext cx="12980200" cy="7387710"/>
            <a:chOff x="-591150" y="-602815"/>
            <a:chExt cx="19470300" cy="1108156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t="21875" b="21875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591150" y="9305925"/>
              <a:ext cx="1706492" cy="117282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7694" y="9305925"/>
              <a:ext cx="1706492" cy="117282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946537" y="9305925"/>
              <a:ext cx="1706492" cy="117282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5381" y="9305925"/>
              <a:ext cx="1706492" cy="117282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484224" y="9305925"/>
              <a:ext cx="1706492" cy="117282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753067" y="9305925"/>
              <a:ext cx="1706492" cy="117282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021911" y="9305925"/>
              <a:ext cx="1706492" cy="117282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8290754" y="9305925"/>
              <a:ext cx="1706492" cy="117282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9559597" y="9305925"/>
              <a:ext cx="1706492" cy="117282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828441" y="9305925"/>
              <a:ext cx="1706492" cy="117282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2097284" y="9305925"/>
              <a:ext cx="1706492" cy="117282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366128" y="9305925"/>
              <a:ext cx="1706492" cy="117282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4634971" y="9305925"/>
              <a:ext cx="1706492" cy="117282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5903814" y="9305925"/>
              <a:ext cx="1706492" cy="117282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7172658" y="9305925"/>
              <a:ext cx="1706492" cy="117282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49294" y="-602815"/>
              <a:ext cx="2143429" cy="1371794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446370" y="903289"/>
              <a:ext cx="2143429" cy="1371794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15166991" y="-594294"/>
              <a:ext cx="2143429" cy="1371794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16590942" y="903289"/>
              <a:ext cx="2143429" cy="1371794"/>
            </a:xfrm>
            <a:prstGeom prst="rect">
              <a:avLst/>
            </a:prstGeom>
          </p:spPr>
        </p:pic>
      </p:grpSp>
      <p:sp>
        <p:nvSpPr>
          <p:cNvPr id="23" name="TextBox 3">
            <a:extLst>
              <a:ext uri="{FF2B5EF4-FFF2-40B4-BE49-F238E27FC236}">
                <a16:creationId xmlns:a16="http://schemas.microsoft.com/office/drawing/2014/main" id="{0E693242-CABE-A906-AED7-85497C5AD4A7}"/>
              </a:ext>
            </a:extLst>
          </p:cNvPr>
          <p:cNvSpPr txBox="1"/>
          <p:nvPr/>
        </p:nvSpPr>
        <p:spPr>
          <a:xfrm>
            <a:off x="434338" y="254260"/>
            <a:ext cx="11154014" cy="1354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km-KH" sz="2933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យើងមានផ្លែប៉ោម </a:t>
            </a:r>
            <a:r>
              <a:rPr lang="en-US" sz="2933" b="1" dirty="0" smtClean="0">
                <a:solidFill>
                  <a:srgbClr val="0070C0"/>
                </a:solidFill>
                <a:highlight>
                  <a:srgbClr val="FFFF00"/>
                </a:highlight>
                <a:latin typeface="Kristen ITC" panose="03050502040202030202" pitchFamily="66" charset="0"/>
              </a:rPr>
              <a:t>2 </a:t>
            </a:r>
            <a:r>
              <a:rPr lang="km-KH" sz="2933" b="1" dirty="0" smtClean="0">
                <a:solidFill>
                  <a:srgbClr val="0070C0"/>
                </a:solidFill>
                <a:highlight>
                  <a:srgbClr val="FFFF00"/>
                </a:highlight>
                <a:latin typeface="Kristen ITC" panose="03050502040202030202" pitchFamily="66" charset="0"/>
              </a:rPr>
              <a:t>ផ្លែ</a:t>
            </a:r>
            <a:r>
              <a:rPr lang="en-US" sz="2933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 </a:t>
            </a:r>
            <a:r>
              <a:rPr lang="km-KH" sz="2933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នៅក្នុងកន្ត្រកនីមួយៗ។ តោះយើងមករកចំនួនផ្លែប៉ោមសរុបនៅក្នុងកន្ត្រកពី </a:t>
            </a:r>
            <a:r>
              <a:rPr lang="en-US" sz="2933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1</a:t>
            </a:r>
            <a:r>
              <a:rPr lang="km-KH" sz="2933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កន្ត្រកទៅ</a:t>
            </a:r>
            <a:r>
              <a:rPr lang="en-US" sz="2933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 </a:t>
            </a:r>
            <a:r>
              <a:rPr lang="en-US" sz="2933" b="1" dirty="0">
                <a:solidFill>
                  <a:srgbClr val="3E3D49"/>
                </a:solidFill>
                <a:latin typeface="Kristen ITC" panose="03050502040202030202" pitchFamily="66" charset="0"/>
              </a:rPr>
              <a:t>5</a:t>
            </a:r>
            <a:r>
              <a:rPr lang="km-KH" sz="2933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កន្ត្រក តាមវិធីគុណ</a:t>
            </a:r>
            <a:endParaRPr lang="en-US" sz="2933" b="1" dirty="0">
              <a:solidFill>
                <a:srgbClr val="3E3D49"/>
              </a:solidFill>
              <a:latin typeface="Kristen ITC" panose="03050502040202030202" pitchFamily="66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53CF59-DBEB-6FF4-5418-41105145B389}"/>
              </a:ext>
            </a:extLst>
          </p:cNvPr>
          <p:cNvGrpSpPr/>
          <p:nvPr/>
        </p:nvGrpSpPr>
        <p:grpSpPr>
          <a:xfrm>
            <a:off x="451796" y="1704814"/>
            <a:ext cx="914400" cy="863600"/>
            <a:chOff x="3429000" y="4076700"/>
            <a:chExt cx="3407523" cy="2819400"/>
          </a:xfrm>
        </p:grpSpPr>
        <p:pic>
          <p:nvPicPr>
            <p:cNvPr id="25" name="Picture 24" descr="いろいろな買い物かごのイラスト | かわいいフリー素材集 いらすとや">
              <a:extLst>
                <a:ext uri="{FF2B5EF4-FFF2-40B4-BE49-F238E27FC236}">
                  <a16:creationId xmlns:a16="http://schemas.microsoft.com/office/drawing/2014/main" id="{8FCC2BF0-4B47-E965-8C99-C43BD57B65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076700"/>
              <a:ext cx="3407523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0E0C2D6D-FE22-B1C2-EFBB-33F7A7A28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061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5ED747DC-6B60-6867-0AD0-E96DB2CD1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7CEAECA-75B3-7BEA-5BAA-D5854D123484}"/>
              </a:ext>
            </a:extLst>
          </p:cNvPr>
          <p:cNvGrpSpPr/>
          <p:nvPr/>
        </p:nvGrpSpPr>
        <p:grpSpPr>
          <a:xfrm>
            <a:off x="472917" y="2666429"/>
            <a:ext cx="914400" cy="863600"/>
            <a:chOff x="3429000" y="4076700"/>
            <a:chExt cx="3407523" cy="2819400"/>
          </a:xfrm>
        </p:grpSpPr>
        <p:pic>
          <p:nvPicPr>
            <p:cNvPr id="29" name="Picture 28" descr="いろいろな買い物かごのイラスト | かわいいフリー素材集 いらすとや">
              <a:extLst>
                <a:ext uri="{FF2B5EF4-FFF2-40B4-BE49-F238E27FC236}">
                  <a16:creationId xmlns:a16="http://schemas.microsoft.com/office/drawing/2014/main" id="{64496DA0-5ABD-DBDA-26A8-79BB2869A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076700"/>
              <a:ext cx="3407523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DD8DF910-13D8-1718-273D-EA1B3871D8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061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6903FD53-BAB9-036C-9DEB-1DDA51110B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428402-3953-604D-6823-EE38A1DB04FA}"/>
              </a:ext>
            </a:extLst>
          </p:cNvPr>
          <p:cNvGrpSpPr/>
          <p:nvPr/>
        </p:nvGrpSpPr>
        <p:grpSpPr>
          <a:xfrm>
            <a:off x="451796" y="3628043"/>
            <a:ext cx="914400" cy="863600"/>
            <a:chOff x="3429000" y="4076700"/>
            <a:chExt cx="3407523" cy="2819400"/>
          </a:xfrm>
        </p:grpSpPr>
        <p:pic>
          <p:nvPicPr>
            <p:cNvPr id="33" name="Picture 32" descr="いろいろな買い物かごのイラスト | かわいいフリー素材集 いらすとや">
              <a:extLst>
                <a:ext uri="{FF2B5EF4-FFF2-40B4-BE49-F238E27FC236}">
                  <a16:creationId xmlns:a16="http://schemas.microsoft.com/office/drawing/2014/main" id="{ACDC6A94-329D-4413-CD6B-D9AB3E6B37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076700"/>
              <a:ext cx="3407523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122A9A08-85FA-1135-AD60-59D0CE2716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061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401F769B-68E0-31AB-D78D-0E5DEEFC6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CBFAB7-24D3-6565-4ED9-53E0EE786549}"/>
              </a:ext>
            </a:extLst>
          </p:cNvPr>
          <p:cNvGrpSpPr/>
          <p:nvPr/>
        </p:nvGrpSpPr>
        <p:grpSpPr>
          <a:xfrm>
            <a:off x="451796" y="4578243"/>
            <a:ext cx="914400" cy="863600"/>
            <a:chOff x="3429000" y="4076700"/>
            <a:chExt cx="3407523" cy="2819400"/>
          </a:xfrm>
        </p:grpSpPr>
        <p:pic>
          <p:nvPicPr>
            <p:cNvPr id="37" name="Picture 36" descr="いろいろな買い物かごのイラスト | かわいいフリー素材集 いらすとや">
              <a:extLst>
                <a:ext uri="{FF2B5EF4-FFF2-40B4-BE49-F238E27FC236}">
                  <a16:creationId xmlns:a16="http://schemas.microsoft.com/office/drawing/2014/main" id="{FECAFCE6-51B1-4899-F58F-3834D6FA8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076700"/>
              <a:ext cx="3407523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0A0BEE7D-E360-0C5A-F4B0-66AEE7516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061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0C996D14-F691-DA44-C88F-CD0B22F1E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E73718B-C24C-103F-9CB3-0A9AB1257AA1}"/>
              </a:ext>
            </a:extLst>
          </p:cNvPr>
          <p:cNvGrpSpPr/>
          <p:nvPr/>
        </p:nvGrpSpPr>
        <p:grpSpPr>
          <a:xfrm>
            <a:off x="434337" y="5511800"/>
            <a:ext cx="914400" cy="863600"/>
            <a:chOff x="3429000" y="4076700"/>
            <a:chExt cx="3407523" cy="2819400"/>
          </a:xfrm>
        </p:grpSpPr>
        <p:pic>
          <p:nvPicPr>
            <p:cNvPr id="41" name="Picture 40" descr="いろいろな買い物かごのイラスト | かわいいフリー素材集 いらすとや">
              <a:extLst>
                <a:ext uri="{FF2B5EF4-FFF2-40B4-BE49-F238E27FC236}">
                  <a16:creationId xmlns:a16="http://schemas.microsoft.com/office/drawing/2014/main" id="{6C84E907-F632-70AA-565C-8FCAAB4E1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076700"/>
              <a:ext cx="3407523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E1B1774C-FBFA-BAFF-D959-E861CB723D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061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8BF6437D-F975-9FA8-BFB5-164D8C498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EAFE6E1-77B0-8090-16E1-A099FFC0AE26}"/>
              </a:ext>
            </a:extLst>
          </p:cNvPr>
          <p:cNvGrpSpPr/>
          <p:nvPr/>
        </p:nvGrpSpPr>
        <p:grpSpPr>
          <a:xfrm>
            <a:off x="1381400" y="2661482"/>
            <a:ext cx="914400" cy="863600"/>
            <a:chOff x="3429000" y="4076700"/>
            <a:chExt cx="3407523" cy="2819400"/>
          </a:xfrm>
        </p:grpSpPr>
        <p:pic>
          <p:nvPicPr>
            <p:cNvPr id="45" name="Picture 44" descr="いろいろな買い物かごのイラスト | かわいいフリー素材集 いらすとや">
              <a:extLst>
                <a:ext uri="{FF2B5EF4-FFF2-40B4-BE49-F238E27FC236}">
                  <a16:creationId xmlns:a16="http://schemas.microsoft.com/office/drawing/2014/main" id="{51ED4F88-014C-84FC-AD8F-1A6EB201EF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076700"/>
              <a:ext cx="3407523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0ED434CA-9E23-AC62-8490-A7CA4161E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061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4BB00E05-48EA-7554-A6CB-3DD695C381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668B5F5-FFBE-FA43-77CE-36C7A3E8CD62}"/>
              </a:ext>
            </a:extLst>
          </p:cNvPr>
          <p:cNvGrpSpPr/>
          <p:nvPr/>
        </p:nvGrpSpPr>
        <p:grpSpPr>
          <a:xfrm>
            <a:off x="1391624" y="3628043"/>
            <a:ext cx="914400" cy="863600"/>
            <a:chOff x="3429000" y="4076700"/>
            <a:chExt cx="3407523" cy="2819400"/>
          </a:xfrm>
        </p:grpSpPr>
        <p:pic>
          <p:nvPicPr>
            <p:cNvPr id="49" name="Picture 48" descr="いろいろな買い物かごのイラスト | かわいいフリー素材集 いらすとや">
              <a:extLst>
                <a:ext uri="{FF2B5EF4-FFF2-40B4-BE49-F238E27FC236}">
                  <a16:creationId xmlns:a16="http://schemas.microsoft.com/office/drawing/2014/main" id="{90078AC5-37DB-0EAC-1E69-D37CC2D30B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076700"/>
              <a:ext cx="3407523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C341DF35-8140-05BC-93C2-2E53E9F3C9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061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C2A0A3AF-7FFC-AE1F-E9C9-A8CB0346E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A61E836-30F3-B476-FA55-C1045C2B5B8B}"/>
              </a:ext>
            </a:extLst>
          </p:cNvPr>
          <p:cNvGrpSpPr/>
          <p:nvPr/>
        </p:nvGrpSpPr>
        <p:grpSpPr>
          <a:xfrm>
            <a:off x="2331452" y="3628043"/>
            <a:ext cx="914400" cy="863600"/>
            <a:chOff x="3429000" y="4076700"/>
            <a:chExt cx="3407523" cy="2819400"/>
          </a:xfrm>
        </p:grpSpPr>
        <p:pic>
          <p:nvPicPr>
            <p:cNvPr id="53" name="Picture 52" descr="いろいろな買い物かごのイラスト | かわいいフリー素材集 いらすとや">
              <a:extLst>
                <a:ext uri="{FF2B5EF4-FFF2-40B4-BE49-F238E27FC236}">
                  <a16:creationId xmlns:a16="http://schemas.microsoft.com/office/drawing/2014/main" id="{BDBC2075-5E32-94CF-B2C1-91E880833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076700"/>
              <a:ext cx="3407523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29072A74-5762-8C17-3EB1-664CCF6C4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061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29B11515-D5AD-7C43-5E2A-9FBF80BBF0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1619AC8-DAA2-628E-33A0-FD56C8DBA7E1}"/>
              </a:ext>
            </a:extLst>
          </p:cNvPr>
          <p:cNvGrpSpPr/>
          <p:nvPr/>
        </p:nvGrpSpPr>
        <p:grpSpPr>
          <a:xfrm>
            <a:off x="1389187" y="4578321"/>
            <a:ext cx="914400" cy="863600"/>
            <a:chOff x="3429000" y="4076700"/>
            <a:chExt cx="3407523" cy="2819400"/>
          </a:xfrm>
        </p:grpSpPr>
        <p:pic>
          <p:nvPicPr>
            <p:cNvPr id="57" name="Picture 56" descr="いろいろな買い物かごのイラスト | かわいいフリー素材集 いらすとや">
              <a:extLst>
                <a:ext uri="{FF2B5EF4-FFF2-40B4-BE49-F238E27FC236}">
                  <a16:creationId xmlns:a16="http://schemas.microsoft.com/office/drawing/2014/main" id="{303304E5-FE54-19F9-0E70-7FD6848E8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076700"/>
              <a:ext cx="3407523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BEA81191-AD48-9012-CB2F-EE2AA9D2F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061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ADEB2214-9A82-5F11-AF5D-8867707E9C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A7FD7A3-B226-B1E7-1398-BC3AFDC5E552}"/>
              </a:ext>
            </a:extLst>
          </p:cNvPr>
          <p:cNvGrpSpPr/>
          <p:nvPr/>
        </p:nvGrpSpPr>
        <p:grpSpPr>
          <a:xfrm>
            <a:off x="2366849" y="4578243"/>
            <a:ext cx="914400" cy="863600"/>
            <a:chOff x="3429000" y="4076700"/>
            <a:chExt cx="3407523" cy="2819400"/>
          </a:xfrm>
        </p:grpSpPr>
        <p:pic>
          <p:nvPicPr>
            <p:cNvPr id="61" name="Picture 60" descr="いろいろな買い物かごのイラスト | かわいいフリー素材集 いらすとや">
              <a:extLst>
                <a:ext uri="{FF2B5EF4-FFF2-40B4-BE49-F238E27FC236}">
                  <a16:creationId xmlns:a16="http://schemas.microsoft.com/office/drawing/2014/main" id="{AC93BA17-C076-A547-A13D-D713DA39A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076700"/>
              <a:ext cx="3407523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C5A7A060-0F67-B197-AE08-D89144B98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061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3CF58666-E26E-1532-4A11-17F7431F44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E060C3B-0810-2BA0-49B0-2871CE4FD28E}"/>
              </a:ext>
            </a:extLst>
          </p:cNvPr>
          <p:cNvGrpSpPr/>
          <p:nvPr/>
        </p:nvGrpSpPr>
        <p:grpSpPr>
          <a:xfrm>
            <a:off x="1333161" y="5500833"/>
            <a:ext cx="914400" cy="863600"/>
            <a:chOff x="3429000" y="4076700"/>
            <a:chExt cx="3407523" cy="2819400"/>
          </a:xfrm>
        </p:grpSpPr>
        <p:pic>
          <p:nvPicPr>
            <p:cNvPr id="65" name="Picture 64" descr="いろいろな買い物かごのイラスト | かわいいフリー素材集 いらすとや">
              <a:extLst>
                <a:ext uri="{FF2B5EF4-FFF2-40B4-BE49-F238E27FC236}">
                  <a16:creationId xmlns:a16="http://schemas.microsoft.com/office/drawing/2014/main" id="{F070A581-9703-3E3D-9FE4-958D4419A3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076700"/>
              <a:ext cx="3407523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C3EABDE5-2C6C-82AD-5AF4-DDFF91B23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061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4CC8ADBA-A5A2-A4E5-9FC5-2743902B8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177044A-5A27-7B29-03A7-30EDEE65B715}"/>
              </a:ext>
            </a:extLst>
          </p:cNvPr>
          <p:cNvGrpSpPr/>
          <p:nvPr/>
        </p:nvGrpSpPr>
        <p:grpSpPr>
          <a:xfrm>
            <a:off x="3283727" y="4590377"/>
            <a:ext cx="914400" cy="863600"/>
            <a:chOff x="3429000" y="4076700"/>
            <a:chExt cx="3407523" cy="2819400"/>
          </a:xfrm>
        </p:grpSpPr>
        <p:pic>
          <p:nvPicPr>
            <p:cNvPr id="69" name="Picture 68" descr="いろいろな買い物かごのイラスト | かわいいフリー素材集 いらすとや">
              <a:extLst>
                <a:ext uri="{FF2B5EF4-FFF2-40B4-BE49-F238E27FC236}">
                  <a16:creationId xmlns:a16="http://schemas.microsoft.com/office/drawing/2014/main" id="{3479F85A-88EA-92E8-FC97-9F2C763B2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076700"/>
              <a:ext cx="3407523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2FAC6FFC-5735-7AD7-14D2-8B5F51894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061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56598BD8-863E-D662-F5CD-656762E77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DE30768-6F80-558A-D8FC-2E7D89E65133}"/>
              </a:ext>
            </a:extLst>
          </p:cNvPr>
          <p:cNvGrpSpPr/>
          <p:nvPr/>
        </p:nvGrpSpPr>
        <p:grpSpPr>
          <a:xfrm>
            <a:off x="2348911" y="5473246"/>
            <a:ext cx="914400" cy="863600"/>
            <a:chOff x="3429000" y="4076700"/>
            <a:chExt cx="3407523" cy="2819400"/>
          </a:xfrm>
        </p:grpSpPr>
        <p:pic>
          <p:nvPicPr>
            <p:cNvPr id="73" name="Picture 72" descr="いろいろな買い物かごのイラスト | かわいいフリー素材集 いらすとや">
              <a:extLst>
                <a:ext uri="{FF2B5EF4-FFF2-40B4-BE49-F238E27FC236}">
                  <a16:creationId xmlns:a16="http://schemas.microsoft.com/office/drawing/2014/main" id="{5A301C3B-AA89-A202-AC55-A4B6384BC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076700"/>
              <a:ext cx="3407523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45B57971-A604-0F5E-DFD1-236948B31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061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5D51500D-1E0B-E68E-0E85-F3DFB61B5C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47B9680-8A31-90D2-1BFA-8BEB515865CB}"/>
              </a:ext>
            </a:extLst>
          </p:cNvPr>
          <p:cNvGrpSpPr/>
          <p:nvPr/>
        </p:nvGrpSpPr>
        <p:grpSpPr>
          <a:xfrm>
            <a:off x="3317165" y="5511800"/>
            <a:ext cx="914400" cy="863600"/>
            <a:chOff x="3429000" y="4076700"/>
            <a:chExt cx="3407523" cy="2819400"/>
          </a:xfrm>
        </p:grpSpPr>
        <p:pic>
          <p:nvPicPr>
            <p:cNvPr id="77" name="Picture 76" descr="いろいろな買い物かごのイラスト | かわいいフリー素材集 いらすとや">
              <a:extLst>
                <a:ext uri="{FF2B5EF4-FFF2-40B4-BE49-F238E27FC236}">
                  <a16:creationId xmlns:a16="http://schemas.microsoft.com/office/drawing/2014/main" id="{81E07B72-4227-9A4B-6D65-53E240EC96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076700"/>
              <a:ext cx="3407523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2A9D0BBA-2946-F307-3271-1D2FC07BD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061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5CEE11AB-7840-0B23-5485-1376A4501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8605FF7-77CC-F685-6D38-4A70DBF6EBEB}"/>
              </a:ext>
            </a:extLst>
          </p:cNvPr>
          <p:cNvCxnSpPr>
            <a:cxnSpLocks/>
          </p:cNvCxnSpPr>
          <p:nvPr/>
        </p:nvCxnSpPr>
        <p:spPr>
          <a:xfrm>
            <a:off x="1936380" y="2190057"/>
            <a:ext cx="6128477" cy="0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3">
            <a:extLst>
              <a:ext uri="{FF2B5EF4-FFF2-40B4-BE49-F238E27FC236}">
                <a16:creationId xmlns:a16="http://schemas.microsoft.com/office/drawing/2014/main" id="{A4B4978A-F539-07F9-4CE0-91AB2AF2A2F2}"/>
              </a:ext>
            </a:extLst>
          </p:cNvPr>
          <p:cNvSpPr txBox="1"/>
          <p:nvPr/>
        </p:nvSpPr>
        <p:spPr>
          <a:xfrm>
            <a:off x="6941896" y="1415088"/>
            <a:ext cx="5754553" cy="1138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70C0"/>
                </a:solidFill>
                <a:latin typeface="Kristen ITC" panose="03050502040202030202" pitchFamily="66" charset="0"/>
              </a:rPr>
              <a:t>1 x 2 = 2</a:t>
            </a:r>
          </a:p>
          <a:p>
            <a:pPr algn="ctr">
              <a:spcBef>
                <a:spcPct val="0"/>
              </a:spcBef>
            </a:pPr>
            <a:r>
              <a:rPr lang="en-US" sz="1867" i="1" dirty="0">
                <a:solidFill>
                  <a:srgbClr val="3E3D49"/>
                </a:solidFill>
                <a:latin typeface="Kristen ITC" panose="03050502040202030202" pitchFamily="66" charset="0"/>
              </a:rPr>
              <a:t>1 </a:t>
            </a:r>
            <a:r>
              <a:rPr lang="km-KH" sz="20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គុណនឹង </a:t>
            </a:r>
            <a:r>
              <a:rPr lang="en-US" sz="1867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2 </a:t>
            </a:r>
            <a:r>
              <a:rPr lang="km-KH" sz="20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ស្មើនឹង</a:t>
            </a:r>
            <a:r>
              <a:rPr lang="en-US" sz="1867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 </a:t>
            </a:r>
            <a:r>
              <a:rPr lang="en-US" sz="1867" i="1" dirty="0">
                <a:solidFill>
                  <a:srgbClr val="3E3D49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88" name="TextBox 3">
            <a:extLst>
              <a:ext uri="{FF2B5EF4-FFF2-40B4-BE49-F238E27FC236}">
                <a16:creationId xmlns:a16="http://schemas.microsoft.com/office/drawing/2014/main" id="{CB7184E3-C2ED-CC85-9F55-CBB9755FB39F}"/>
              </a:ext>
            </a:extLst>
          </p:cNvPr>
          <p:cNvSpPr txBox="1"/>
          <p:nvPr/>
        </p:nvSpPr>
        <p:spPr>
          <a:xfrm>
            <a:off x="6963016" y="2276657"/>
            <a:ext cx="5754553" cy="1138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70C0"/>
                </a:solidFill>
                <a:latin typeface="Kristen ITC" panose="03050502040202030202" pitchFamily="66" charset="0"/>
              </a:rPr>
              <a:t>2 x 2 = 4</a:t>
            </a:r>
          </a:p>
          <a:p>
            <a:pPr algn="ctr">
              <a:spcBef>
                <a:spcPct val="0"/>
              </a:spcBef>
            </a:pPr>
            <a:r>
              <a:rPr lang="en-US" sz="1867" i="1" dirty="0">
                <a:solidFill>
                  <a:srgbClr val="3E3D49"/>
                </a:solidFill>
                <a:latin typeface="Kristen ITC" panose="03050502040202030202" pitchFamily="66" charset="0"/>
              </a:rPr>
              <a:t>2 </a:t>
            </a:r>
            <a:r>
              <a:rPr lang="km-KH" sz="20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គុណនឹង </a:t>
            </a:r>
            <a:r>
              <a:rPr lang="en-US" sz="1867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2 </a:t>
            </a:r>
            <a:r>
              <a:rPr lang="km-KH" sz="20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ស្មើនឹង</a:t>
            </a:r>
            <a:r>
              <a:rPr lang="en-US" sz="1867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 </a:t>
            </a:r>
            <a:r>
              <a:rPr lang="en-US" sz="1867" i="1" dirty="0">
                <a:solidFill>
                  <a:srgbClr val="3E3D49"/>
                </a:solidFill>
                <a:latin typeface="Kristen ITC" panose="03050502040202030202" pitchFamily="66" charset="0"/>
              </a:rPr>
              <a:t>4</a:t>
            </a:r>
          </a:p>
        </p:txBody>
      </p:sp>
      <p:sp>
        <p:nvSpPr>
          <p:cNvPr id="89" name="TextBox 3">
            <a:extLst>
              <a:ext uri="{FF2B5EF4-FFF2-40B4-BE49-F238E27FC236}">
                <a16:creationId xmlns:a16="http://schemas.microsoft.com/office/drawing/2014/main" id="{773D43D3-CA0A-BD59-9D47-930E9E4DD8CC}"/>
              </a:ext>
            </a:extLst>
          </p:cNvPr>
          <p:cNvSpPr txBox="1"/>
          <p:nvPr/>
        </p:nvSpPr>
        <p:spPr>
          <a:xfrm>
            <a:off x="6984137" y="3252499"/>
            <a:ext cx="5754553" cy="1138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70C0"/>
                </a:solidFill>
                <a:latin typeface="Kristen ITC" panose="03050502040202030202" pitchFamily="66" charset="0"/>
              </a:rPr>
              <a:t>3 x 2 = 6</a:t>
            </a:r>
          </a:p>
          <a:p>
            <a:pPr algn="ctr">
              <a:spcBef>
                <a:spcPct val="0"/>
              </a:spcBef>
            </a:pPr>
            <a:r>
              <a:rPr lang="en-US" sz="1867" i="1" dirty="0">
                <a:solidFill>
                  <a:srgbClr val="3E3D49"/>
                </a:solidFill>
                <a:latin typeface="Kristen ITC" panose="03050502040202030202" pitchFamily="66" charset="0"/>
              </a:rPr>
              <a:t>3 </a:t>
            </a:r>
            <a:r>
              <a:rPr lang="km-KH" sz="20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គុណនឹង </a:t>
            </a:r>
            <a:r>
              <a:rPr lang="en-US" sz="1867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2 </a:t>
            </a:r>
            <a:r>
              <a:rPr lang="km-KH" sz="20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ស្មើនឹង</a:t>
            </a:r>
            <a:r>
              <a:rPr lang="en-US" sz="1867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 </a:t>
            </a:r>
            <a:r>
              <a:rPr lang="en-US" sz="1867" i="1" dirty="0">
                <a:solidFill>
                  <a:srgbClr val="3E3D49"/>
                </a:solidFill>
                <a:latin typeface="Kristen ITC" panose="03050502040202030202" pitchFamily="66" charset="0"/>
              </a:rPr>
              <a:t>6</a:t>
            </a:r>
          </a:p>
        </p:txBody>
      </p:sp>
      <p:sp>
        <p:nvSpPr>
          <p:cNvPr id="91" name="TextBox 3">
            <a:extLst>
              <a:ext uri="{FF2B5EF4-FFF2-40B4-BE49-F238E27FC236}">
                <a16:creationId xmlns:a16="http://schemas.microsoft.com/office/drawing/2014/main" id="{E0AFFC3A-2A5A-64A1-00CA-7246A4329461}"/>
              </a:ext>
            </a:extLst>
          </p:cNvPr>
          <p:cNvSpPr txBox="1"/>
          <p:nvPr/>
        </p:nvSpPr>
        <p:spPr>
          <a:xfrm>
            <a:off x="6995278" y="4274392"/>
            <a:ext cx="5754553" cy="1138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70C0"/>
                </a:solidFill>
                <a:latin typeface="Kristen ITC" panose="03050502040202030202" pitchFamily="66" charset="0"/>
              </a:rPr>
              <a:t>4 x 2 = 8</a:t>
            </a:r>
          </a:p>
          <a:p>
            <a:pPr algn="ctr">
              <a:spcBef>
                <a:spcPct val="0"/>
              </a:spcBef>
            </a:pPr>
            <a:r>
              <a:rPr lang="en-US" sz="1867" i="1" dirty="0">
                <a:solidFill>
                  <a:srgbClr val="3E3D49"/>
                </a:solidFill>
                <a:latin typeface="Kristen ITC" panose="03050502040202030202" pitchFamily="66" charset="0"/>
              </a:rPr>
              <a:t>4 </a:t>
            </a:r>
            <a:r>
              <a:rPr lang="km-KH" sz="20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គុណនឹង </a:t>
            </a:r>
            <a:r>
              <a:rPr lang="en-US" sz="1867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2 </a:t>
            </a:r>
            <a:r>
              <a:rPr lang="km-KH" sz="20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ស្មើនឹង</a:t>
            </a:r>
            <a:r>
              <a:rPr lang="en-US" sz="1867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 </a:t>
            </a:r>
            <a:r>
              <a:rPr lang="en-US" sz="1867" i="1" dirty="0">
                <a:solidFill>
                  <a:srgbClr val="3E3D49"/>
                </a:solidFill>
                <a:latin typeface="Kristen ITC" panose="03050502040202030202" pitchFamily="66" charset="0"/>
              </a:rPr>
              <a:t>8</a:t>
            </a:r>
          </a:p>
        </p:txBody>
      </p:sp>
      <p:sp>
        <p:nvSpPr>
          <p:cNvPr id="92" name="TextBox 3">
            <a:extLst>
              <a:ext uri="{FF2B5EF4-FFF2-40B4-BE49-F238E27FC236}">
                <a16:creationId xmlns:a16="http://schemas.microsoft.com/office/drawing/2014/main" id="{9AC83199-2668-3D31-8FC3-24C417A51950}"/>
              </a:ext>
            </a:extLst>
          </p:cNvPr>
          <p:cNvSpPr txBox="1"/>
          <p:nvPr/>
        </p:nvSpPr>
        <p:spPr>
          <a:xfrm>
            <a:off x="7102884" y="5223985"/>
            <a:ext cx="5754553" cy="1138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70C0"/>
                </a:solidFill>
                <a:latin typeface="Kristen ITC" panose="03050502040202030202" pitchFamily="66" charset="0"/>
              </a:rPr>
              <a:t>5 x 2 = 10</a:t>
            </a:r>
          </a:p>
          <a:p>
            <a:pPr algn="ctr">
              <a:spcBef>
                <a:spcPct val="0"/>
              </a:spcBef>
            </a:pPr>
            <a:r>
              <a:rPr lang="en-US" sz="1867" i="1" dirty="0">
                <a:solidFill>
                  <a:srgbClr val="3E3D49"/>
                </a:solidFill>
                <a:latin typeface="Kristen ITC" panose="03050502040202030202" pitchFamily="66" charset="0"/>
              </a:rPr>
              <a:t>5 </a:t>
            </a:r>
            <a:r>
              <a:rPr lang="km-KH" sz="20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គុណនឹង</a:t>
            </a:r>
            <a:r>
              <a:rPr lang="en-US" sz="1867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 </a:t>
            </a:r>
            <a:r>
              <a:rPr lang="en-US" sz="1867" i="1" dirty="0">
                <a:solidFill>
                  <a:srgbClr val="3E3D49"/>
                </a:solidFill>
                <a:latin typeface="Kristen ITC" panose="03050502040202030202" pitchFamily="66" charset="0"/>
              </a:rPr>
              <a:t>2 </a:t>
            </a:r>
            <a:r>
              <a:rPr lang="km-KH" sz="20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ស្មើនឹង</a:t>
            </a:r>
            <a:r>
              <a:rPr lang="en-US" sz="1867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 </a:t>
            </a:r>
            <a:r>
              <a:rPr lang="en-US" sz="1867" i="1" dirty="0">
                <a:solidFill>
                  <a:srgbClr val="3E3D49"/>
                </a:solidFill>
                <a:latin typeface="Kristen ITC" panose="03050502040202030202" pitchFamily="66" charset="0"/>
              </a:rPr>
              <a:t>10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8DF3B06-53A1-DBEA-A693-49CD73EA81CD}"/>
              </a:ext>
            </a:extLst>
          </p:cNvPr>
          <p:cNvCxnSpPr>
            <a:cxnSpLocks/>
          </p:cNvCxnSpPr>
          <p:nvPr/>
        </p:nvCxnSpPr>
        <p:spPr>
          <a:xfrm>
            <a:off x="2476455" y="3130795"/>
            <a:ext cx="5619343" cy="3945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919D6A2-313D-4D46-3BDC-9211CA62DFFF}"/>
              </a:ext>
            </a:extLst>
          </p:cNvPr>
          <p:cNvGrpSpPr/>
          <p:nvPr/>
        </p:nvGrpSpPr>
        <p:grpSpPr>
          <a:xfrm>
            <a:off x="4255689" y="5502151"/>
            <a:ext cx="914400" cy="863600"/>
            <a:chOff x="3429000" y="4076700"/>
            <a:chExt cx="3407523" cy="2819400"/>
          </a:xfrm>
        </p:grpSpPr>
        <p:pic>
          <p:nvPicPr>
            <p:cNvPr id="98" name="Picture 97" descr="いろいろな買い物かごのイラスト | かわいいフリー素材集 いらすとや">
              <a:extLst>
                <a:ext uri="{FF2B5EF4-FFF2-40B4-BE49-F238E27FC236}">
                  <a16:creationId xmlns:a16="http://schemas.microsoft.com/office/drawing/2014/main" id="{981E4CFB-0608-1302-46E7-2A5DE2817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076700"/>
              <a:ext cx="3407523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3B4BADD1-1045-C101-B149-A10E5F173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061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E79F809C-182E-C323-C8FE-25409CE09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2197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0610571-789F-FDE7-E48B-FD3266AB8971}"/>
              </a:ext>
            </a:extLst>
          </p:cNvPr>
          <p:cNvCxnSpPr>
            <a:cxnSpLocks/>
          </p:cNvCxnSpPr>
          <p:nvPr/>
        </p:nvCxnSpPr>
        <p:spPr>
          <a:xfrm>
            <a:off x="3362639" y="3960478"/>
            <a:ext cx="4723431" cy="7917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BB439BE-F9C2-4B72-E702-C8BF169C5C2F}"/>
              </a:ext>
            </a:extLst>
          </p:cNvPr>
          <p:cNvCxnSpPr>
            <a:cxnSpLocks/>
          </p:cNvCxnSpPr>
          <p:nvPr/>
        </p:nvCxnSpPr>
        <p:spPr>
          <a:xfrm flipV="1">
            <a:off x="4281902" y="4837642"/>
            <a:ext cx="3846945" cy="9866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8EECE6B-D8E1-D31C-53E4-9624EB03F7CB}"/>
              </a:ext>
            </a:extLst>
          </p:cNvPr>
          <p:cNvCxnSpPr>
            <a:cxnSpLocks/>
          </p:cNvCxnSpPr>
          <p:nvPr/>
        </p:nvCxnSpPr>
        <p:spPr>
          <a:xfrm flipV="1">
            <a:off x="5286126" y="5829171"/>
            <a:ext cx="2838881" cy="23771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68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8" grpId="0"/>
      <p:bldP spid="89" grpId="0"/>
      <p:bldP spid="91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7D09CF-EEA7-45EE-0B20-970B1A8CCCF5}"/>
              </a:ext>
            </a:extLst>
          </p:cNvPr>
          <p:cNvGrpSpPr/>
          <p:nvPr/>
        </p:nvGrpSpPr>
        <p:grpSpPr>
          <a:xfrm>
            <a:off x="-394100" y="-401876"/>
            <a:ext cx="12980200" cy="7387710"/>
            <a:chOff x="-591150" y="-602815"/>
            <a:chExt cx="19470300" cy="110815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D1AB0DD-A857-FF16-D899-38A65377B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1875" b="21875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AFEDA4E-D5B2-E35D-D3C1-69F7F63A8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591150" y="9305925"/>
              <a:ext cx="1706492" cy="11728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38A1ED-2A7D-DE8F-F128-A1502A147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7694" y="9305925"/>
              <a:ext cx="1706492" cy="11728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C51B48-D37F-5A79-F3A7-D71A10712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946537" y="9305925"/>
              <a:ext cx="1706492" cy="11728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705D57A-F53F-76E1-EFEB-B981B142E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5381" y="9305925"/>
              <a:ext cx="1706492" cy="11728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DCDDC0-C6D8-6494-C7B9-F4192BE8E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484224" y="9305925"/>
              <a:ext cx="1706492" cy="11728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149C78-74AB-0459-4D79-DAE7A8FC3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753067" y="9305925"/>
              <a:ext cx="1706492" cy="11728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87428B-122E-F4F4-9119-2C97265AF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021911" y="9305925"/>
              <a:ext cx="1706492" cy="11728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533CE8-655C-E53A-8118-5D913810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8290754" y="9305925"/>
              <a:ext cx="1706492" cy="11728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F5535E-267A-3299-22E4-4575205B1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9559597" y="9305925"/>
              <a:ext cx="1706492" cy="11728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0F57CFC-E363-C996-EF89-6FB6229A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828441" y="9305925"/>
              <a:ext cx="1706492" cy="11728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A8B0527-57B7-41E5-ADCD-349545C52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2097284" y="9305925"/>
              <a:ext cx="1706492" cy="11728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AFB5991-0D0A-19C4-5960-633472384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366128" y="9305925"/>
              <a:ext cx="1706492" cy="11728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967845A-5D3C-738B-6110-EC35815C1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4634971" y="9305925"/>
              <a:ext cx="1706492" cy="11728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B20AEE3-54E7-E812-1E73-6C6435B43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5903814" y="9305925"/>
              <a:ext cx="1706492" cy="11728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F905CB4-9DD8-BFFC-AB3F-79039FC6C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7172658" y="9305925"/>
              <a:ext cx="1706492" cy="11728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A3CE64-CA8F-4CE8-13E1-8ED1F828D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49294" y="-602815"/>
              <a:ext cx="2143429" cy="137179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1E693E0-7F20-51A0-2A14-3A3A876D8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446370" y="903289"/>
              <a:ext cx="2143429" cy="13717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E7F85F9-63A4-A4BC-5838-C60BD1D90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15166991" y="-594294"/>
              <a:ext cx="2143429" cy="137179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1F0DE8E-3FCE-E4A4-F440-BC2B656C7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16590942" y="903289"/>
              <a:ext cx="2143429" cy="1371794"/>
            </a:xfrm>
            <a:prstGeom prst="rect">
              <a:avLst/>
            </a:prstGeom>
          </p:spPr>
        </p:pic>
      </p:grpSp>
      <p:sp>
        <p:nvSpPr>
          <p:cNvPr id="44" name="TextBox 3">
            <a:extLst>
              <a:ext uri="{FF2B5EF4-FFF2-40B4-BE49-F238E27FC236}">
                <a16:creationId xmlns:a16="http://schemas.microsoft.com/office/drawing/2014/main" id="{5A6FA498-27C7-5B47-CC8D-E82173A7DC2D}"/>
              </a:ext>
            </a:extLst>
          </p:cNvPr>
          <p:cNvSpPr txBox="1"/>
          <p:nvPr/>
        </p:nvSpPr>
        <p:spPr>
          <a:xfrm>
            <a:off x="434338" y="254260"/>
            <a:ext cx="11154014" cy="1297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km-KH" sz="2933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យើងមានផ្លែប៉ោម </a:t>
            </a:r>
            <a:r>
              <a:rPr lang="en-US" sz="2933" b="1" dirty="0">
                <a:solidFill>
                  <a:srgbClr val="0070C0"/>
                </a:solidFill>
                <a:highlight>
                  <a:srgbClr val="FFFF00"/>
                </a:highlight>
                <a:latin typeface="Kristen ITC" panose="03050502040202030202" pitchFamily="66" charset="0"/>
              </a:rPr>
              <a:t>4</a:t>
            </a:r>
            <a:r>
              <a:rPr lang="en-US" sz="2933" b="1" dirty="0" smtClean="0">
                <a:solidFill>
                  <a:srgbClr val="0070C0"/>
                </a:solidFill>
                <a:highlight>
                  <a:srgbClr val="FFFF00"/>
                </a:highlight>
                <a:latin typeface="Kristen ITC" panose="03050502040202030202" pitchFamily="66" charset="0"/>
              </a:rPr>
              <a:t> </a:t>
            </a:r>
            <a:r>
              <a:rPr lang="km-KH" sz="2933" b="1" dirty="0" smtClean="0">
                <a:solidFill>
                  <a:srgbClr val="0070C0"/>
                </a:solidFill>
                <a:highlight>
                  <a:srgbClr val="FFFF00"/>
                </a:highlight>
                <a:latin typeface="Kristen ITC" panose="03050502040202030202" pitchFamily="66" charset="0"/>
              </a:rPr>
              <a:t>ផ្លែ</a:t>
            </a:r>
            <a:r>
              <a:rPr lang="en-US" sz="2933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 </a:t>
            </a:r>
            <a:r>
              <a:rPr lang="km-KH" sz="2933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នៅក្នុងកន្ត្រកនីមួយៗ។ តោះយើងមករកចំនួនផ្លែប៉ោមសរុបនៅក្នុងកន្ត្រកពី </a:t>
            </a:r>
            <a:r>
              <a:rPr lang="en-US" sz="2933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1</a:t>
            </a:r>
            <a:r>
              <a:rPr lang="km-KH" sz="2933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កន្ត្រកទៅ</a:t>
            </a:r>
            <a:r>
              <a:rPr lang="en-US" sz="2933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 3</a:t>
            </a:r>
            <a:r>
              <a:rPr lang="km-KH" sz="2933" b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កន្ត្រក តាមវិធីគុណ</a:t>
            </a:r>
            <a:endParaRPr lang="en-US" sz="2933" b="1" dirty="0">
              <a:solidFill>
                <a:srgbClr val="3E3D49"/>
              </a:solidFill>
              <a:latin typeface="Kristen ITC" panose="03050502040202030202" pitchFamily="66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1E48126-DD4B-53F4-2F60-33AF3AA98F3A}"/>
              </a:ext>
            </a:extLst>
          </p:cNvPr>
          <p:cNvGrpSpPr/>
          <p:nvPr/>
        </p:nvGrpSpPr>
        <p:grpSpPr>
          <a:xfrm>
            <a:off x="346308" y="1719808"/>
            <a:ext cx="1736493" cy="1556793"/>
            <a:chOff x="519461" y="2579711"/>
            <a:chExt cx="2833339" cy="241059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ADA6ECC-0EEB-8913-C7A0-A043095F74D1}"/>
                </a:ext>
              </a:extLst>
            </p:cNvPr>
            <p:cNvGrpSpPr/>
            <p:nvPr/>
          </p:nvGrpSpPr>
          <p:grpSpPr>
            <a:xfrm>
              <a:off x="519461" y="2579711"/>
              <a:ext cx="2833339" cy="2410598"/>
              <a:chOff x="3327308" y="3818775"/>
              <a:chExt cx="3781333" cy="3229725"/>
            </a:xfrm>
          </p:grpSpPr>
          <p:pic>
            <p:nvPicPr>
              <p:cNvPr id="48" name="Picture 47" descr="いろいろな買い物かごのイラスト | かわいいフリー素材集 いらすとや">
                <a:extLst>
                  <a:ext uri="{FF2B5EF4-FFF2-40B4-BE49-F238E27FC236}">
                    <a16:creationId xmlns:a16="http://schemas.microsoft.com/office/drawing/2014/main" id="{1AE087F6-DF5D-5C56-8A07-C5512E6C50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7308" y="3818775"/>
                <a:ext cx="3781333" cy="3128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2D3947D5-B8A6-2015-F8B4-6F56D034D9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8915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DE263E48-DDE7-53E8-9D65-4A1567552B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9574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85DCB1D6-AC3D-885B-CDED-374685F7F9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1042" y="56007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7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2F43DF89-0325-8B3E-3FE8-C66C9E43A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494" y="2971281"/>
              <a:ext cx="1084831" cy="1080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FE6C54E-BDBB-71C0-456A-89787A395CAE}"/>
              </a:ext>
            </a:extLst>
          </p:cNvPr>
          <p:cNvGrpSpPr/>
          <p:nvPr/>
        </p:nvGrpSpPr>
        <p:grpSpPr>
          <a:xfrm>
            <a:off x="302037" y="3235641"/>
            <a:ext cx="1736493" cy="1556793"/>
            <a:chOff x="519461" y="2579711"/>
            <a:chExt cx="2833339" cy="241059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428E77B-ABAD-6BF1-9028-E743A9432A02}"/>
                </a:ext>
              </a:extLst>
            </p:cNvPr>
            <p:cNvGrpSpPr/>
            <p:nvPr/>
          </p:nvGrpSpPr>
          <p:grpSpPr>
            <a:xfrm>
              <a:off x="519461" y="2579711"/>
              <a:ext cx="2833339" cy="2410598"/>
              <a:chOff x="3327308" y="3818775"/>
              <a:chExt cx="3781333" cy="3229725"/>
            </a:xfrm>
          </p:grpSpPr>
          <p:pic>
            <p:nvPicPr>
              <p:cNvPr id="55" name="Picture 54" descr="いろいろな買い物かごのイラスト | かわいいフリー素材集 いらすとや">
                <a:extLst>
                  <a:ext uri="{FF2B5EF4-FFF2-40B4-BE49-F238E27FC236}">
                    <a16:creationId xmlns:a16="http://schemas.microsoft.com/office/drawing/2014/main" id="{88E458CF-9EBE-AF65-E74C-85977EC879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7308" y="3818775"/>
                <a:ext cx="3781333" cy="3128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58000148-D721-3B36-B75B-3ECF57B2AF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8915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1BE3F025-BB9F-0249-A46A-304D563B0A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9574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C7C9DC5B-CD6F-786E-5B11-57430B9C7B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1042" y="56007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4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3CBB9B0F-0263-7330-AC5A-19B372BD4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494" y="2971281"/>
              <a:ext cx="1084831" cy="1080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51E444B-2989-F57D-9DF1-C475F11E9B16}"/>
              </a:ext>
            </a:extLst>
          </p:cNvPr>
          <p:cNvGrpSpPr/>
          <p:nvPr/>
        </p:nvGrpSpPr>
        <p:grpSpPr>
          <a:xfrm>
            <a:off x="307417" y="4746029"/>
            <a:ext cx="1736493" cy="1556793"/>
            <a:chOff x="519461" y="2579711"/>
            <a:chExt cx="2833339" cy="241059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1D42628-639D-9F2C-C454-1168FA6FA746}"/>
                </a:ext>
              </a:extLst>
            </p:cNvPr>
            <p:cNvGrpSpPr/>
            <p:nvPr/>
          </p:nvGrpSpPr>
          <p:grpSpPr>
            <a:xfrm>
              <a:off x="519461" y="2579711"/>
              <a:ext cx="2833339" cy="2410598"/>
              <a:chOff x="3327308" y="3818775"/>
              <a:chExt cx="3781333" cy="3229725"/>
            </a:xfrm>
          </p:grpSpPr>
          <p:pic>
            <p:nvPicPr>
              <p:cNvPr id="62" name="Picture 61" descr="いろいろな買い物かごのイラスト | かわいいフリー素材集 いらすとや">
                <a:extLst>
                  <a:ext uri="{FF2B5EF4-FFF2-40B4-BE49-F238E27FC236}">
                    <a16:creationId xmlns:a16="http://schemas.microsoft.com/office/drawing/2014/main" id="{05F6BDD4-C891-74CF-B2C6-3BCF5346BA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7308" y="3818775"/>
                <a:ext cx="3781333" cy="3128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39579F7F-50C5-E9AF-10C2-87C56FA6F6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8915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0E7A65B7-047B-85A0-5395-A9FF44DD50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9574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C6AF7882-91DC-43D9-A694-99FBF499CB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1042" y="56007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F2DF9730-CF04-AF12-1613-F8A5EF4E6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494" y="2971281"/>
              <a:ext cx="1084831" cy="1080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9B84284-6EEE-A810-6AD5-2F54F1465E96}"/>
              </a:ext>
            </a:extLst>
          </p:cNvPr>
          <p:cNvGrpSpPr/>
          <p:nvPr/>
        </p:nvGrpSpPr>
        <p:grpSpPr>
          <a:xfrm>
            <a:off x="2000650" y="3211290"/>
            <a:ext cx="1736493" cy="1556793"/>
            <a:chOff x="519461" y="2579711"/>
            <a:chExt cx="2833339" cy="241059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99AEE79-2D07-2C01-8AED-39997C507778}"/>
                </a:ext>
              </a:extLst>
            </p:cNvPr>
            <p:cNvGrpSpPr/>
            <p:nvPr/>
          </p:nvGrpSpPr>
          <p:grpSpPr>
            <a:xfrm>
              <a:off x="519461" y="2579711"/>
              <a:ext cx="2833339" cy="2410598"/>
              <a:chOff x="3327308" y="3818775"/>
              <a:chExt cx="3781333" cy="3229725"/>
            </a:xfrm>
          </p:grpSpPr>
          <p:pic>
            <p:nvPicPr>
              <p:cNvPr id="69" name="Picture 68" descr="いろいろな買い物かごのイラスト | かわいいフリー素材集 いらすとや">
                <a:extLst>
                  <a:ext uri="{FF2B5EF4-FFF2-40B4-BE49-F238E27FC236}">
                    <a16:creationId xmlns:a16="http://schemas.microsoft.com/office/drawing/2014/main" id="{E8E4094B-97AA-F0C4-C910-4A6C08A85D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7308" y="3818775"/>
                <a:ext cx="3781333" cy="3128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3932552B-DF3F-E22A-1F69-45FF363569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8915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B241A8BA-05A8-07C7-1F66-A5F7D37DB3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9574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C97070BB-11C7-E774-EA12-1F1BBC1417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1042" y="56007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8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489A2346-3402-CEBA-A050-E6D3881B0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494" y="2971281"/>
              <a:ext cx="1084831" cy="1080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2DFEFC-FBD8-0711-3631-495648DAB9BC}"/>
              </a:ext>
            </a:extLst>
          </p:cNvPr>
          <p:cNvGrpSpPr/>
          <p:nvPr/>
        </p:nvGrpSpPr>
        <p:grpSpPr>
          <a:xfrm>
            <a:off x="2088390" y="4743734"/>
            <a:ext cx="1736493" cy="1556793"/>
            <a:chOff x="519461" y="2579711"/>
            <a:chExt cx="2833339" cy="241059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482AA79-FC0D-B0B1-193B-8B3C02EE1E3B}"/>
                </a:ext>
              </a:extLst>
            </p:cNvPr>
            <p:cNvGrpSpPr/>
            <p:nvPr/>
          </p:nvGrpSpPr>
          <p:grpSpPr>
            <a:xfrm>
              <a:off x="519461" y="2579711"/>
              <a:ext cx="2833339" cy="2410598"/>
              <a:chOff x="3327308" y="3818775"/>
              <a:chExt cx="3781333" cy="3229725"/>
            </a:xfrm>
          </p:grpSpPr>
          <p:pic>
            <p:nvPicPr>
              <p:cNvPr id="76" name="Picture 75" descr="いろいろな買い物かごのイラスト | かわいいフリー素材集 いらすとや">
                <a:extLst>
                  <a:ext uri="{FF2B5EF4-FFF2-40B4-BE49-F238E27FC236}">
                    <a16:creationId xmlns:a16="http://schemas.microsoft.com/office/drawing/2014/main" id="{AFE36674-3FD3-792F-370E-5F4D131F3B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7308" y="3818775"/>
                <a:ext cx="3781333" cy="3128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4D6F5CC0-3529-67D4-C78F-00BD8860E1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8915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A6A211E5-7D2B-35B7-91ED-0A93CE3A4C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9574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4D31C56D-A786-4A63-5AD4-5BCA3B6CC7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1042" y="56007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5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189826CF-5F23-C18D-00DE-345FF257D3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494" y="2971281"/>
              <a:ext cx="1084831" cy="1080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6E0FB8-5B5D-0B67-56D7-A3178502D4D8}"/>
              </a:ext>
            </a:extLst>
          </p:cNvPr>
          <p:cNvGrpSpPr/>
          <p:nvPr/>
        </p:nvGrpSpPr>
        <p:grpSpPr>
          <a:xfrm>
            <a:off x="3813027" y="4743734"/>
            <a:ext cx="1736493" cy="1556793"/>
            <a:chOff x="519461" y="2579711"/>
            <a:chExt cx="2833339" cy="2410598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3127F12-FA79-4105-E545-7A2044945E71}"/>
                </a:ext>
              </a:extLst>
            </p:cNvPr>
            <p:cNvGrpSpPr/>
            <p:nvPr/>
          </p:nvGrpSpPr>
          <p:grpSpPr>
            <a:xfrm>
              <a:off x="519461" y="2579711"/>
              <a:ext cx="2833339" cy="2410598"/>
              <a:chOff x="3327308" y="3818775"/>
              <a:chExt cx="3781333" cy="3229725"/>
            </a:xfrm>
          </p:grpSpPr>
          <p:pic>
            <p:nvPicPr>
              <p:cNvPr id="83" name="Picture 82" descr="いろいろな買い物かごのイラスト | かわいいフリー素材集 いらすとや">
                <a:extLst>
                  <a:ext uri="{FF2B5EF4-FFF2-40B4-BE49-F238E27FC236}">
                    <a16:creationId xmlns:a16="http://schemas.microsoft.com/office/drawing/2014/main" id="{9DD9C0BE-2776-B718-2271-E66A5FE14A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7308" y="3818775"/>
                <a:ext cx="3781333" cy="3128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EB2EDC2F-2B4E-5C61-4823-7D5FC7FE51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8915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501C1E3B-1E63-CFDE-77FA-16B75172E4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9574" y="49911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いろいろな色を表すイラスト | かわいいフリー素材集 いらすとや">
                <a:extLst>
                  <a:ext uri="{FF2B5EF4-FFF2-40B4-BE49-F238E27FC236}">
                    <a16:creationId xmlns:a16="http://schemas.microsoft.com/office/drawing/2014/main" id="{CCBA56DE-AD99-5CD5-417F-01000F5371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1042" y="5600700"/>
                <a:ext cx="144780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2" name="Picture 2" descr="いろいろな色を表すイラスト | かわいいフリー素材集 いらすとや">
              <a:extLst>
                <a:ext uri="{FF2B5EF4-FFF2-40B4-BE49-F238E27FC236}">
                  <a16:creationId xmlns:a16="http://schemas.microsoft.com/office/drawing/2014/main" id="{F3FF88B0-2FB7-9431-B79C-B08509FA4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494" y="2971281"/>
              <a:ext cx="1084831" cy="1080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34F3BF2-962D-90F3-9E43-9F2646BCF271}"/>
              </a:ext>
            </a:extLst>
          </p:cNvPr>
          <p:cNvCxnSpPr>
            <a:cxnSpLocks/>
          </p:cNvCxnSpPr>
          <p:nvPr/>
        </p:nvCxnSpPr>
        <p:spPr>
          <a:xfrm flipV="1">
            <a:off x="2712418" y="2476500"/>
            <a:ext cx="4945682" cy="15135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3">
            <a:extLst>
              <a:ext uri="{FF2B5EF4-FFF2-40B4-BE49-F238E27FC236}">
                <a16:creationId xmlns:a16="http://schemas.microsoft.com/office/drawing/2014/main" id="{A996FA25-DD0E-9350-BFDA-1C8EDD9E12B4}"/>
              </a:ext>
            </a:extLst>
          </p:cNvPr>
          <p:cNvSpPr txBox="1"/>
          <p:nvPr/>
        </p:nvSpPr>
        <p:spPr>
          <a:xfrm>
            <a:off x="6941896" y="1800699"/>
            <a:ext cx="5754553" cy="1138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70C0"/>
                </a:solidFill>
                <a:latin typeface="Kristen ITC" panose="03050502040202030202" pitchFamily="66" charset="0"/>
              </a:rPr>
              <a:t>1 x 4 = 4</a:t>
            </a:r>
          </a:p>
          <a:p>
            <a:pPr algn="ctr">
              <a:spcBef>
                <a:spcPct val="0"/>
              </a:spcBef>
            </a:pPr>
            <a:r>
              <a:rPr lang="en-US" sz="1867" i="1" dirty="0">
                <a:solidFill>
                  <a:srgbClr val="3E3D49"/>
                </a:solidFill>
                <a:latin typeface="Kristen ITC" panose="03050502040202030202" pitchFamily="66" charset="0"/>
              </a:rPr>
              <a:t>1 </a:t>
            </a:r>
            <a:r>
              <a:rPr lang="km-KH" sz="20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គុណនឹង </a:t>
            </a:r>
            <a:r>
              <a:rPr lang="en-US" sz="1867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4 </a:t>
            </a:r>
            <a:r>
              <a:rPr lang="km-KH" sz="20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ស្មើនឹង</a:t>
            </a:r>
            <a:r>
              <a:rPr lang="en-US" sz="1867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 </a:t>
            </a:r>
            <a:r>
              <a:rPr lang="en-US" sz="1867" i="1" dirty="0">
                <a:solidFill>
                  <a:srgbClr val="3E3D49"/>
                </a:solidFill>
                <a:latin typeface="Kristen ITC" panose="03050502040202030202" pitchFamily="66" charset="0"/>
              </a:rPr>
              <a:t>4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936EEAD-BF25-336F-32C4-6955717E8B3C}"/>
              </a:ext>
            </a:extLst>
          </p:cNvPr>
          <p:cNvCxnSpPr>
            <a:cxnSpLocks/>
          </p:cNvCxnSpPr>
          <p:nvPr/>
        </p:nvCxnSpPr>
        <p:spPr>
          <a:xfrm flipV="1">
            <a:off x="4116771" y="4030002"/>
            <a:ext cx="3481267" cy="19977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3">
            <a:extLst>
              <a:ext uri="{FF2B5EF4-FFF2-40B4-BE49-F238E27FC236}">
                <a16:creationId xmlns:a16="http://schemas.microsoft.com/office/drawing/2014/main" id="{C00D3579-5E8C-F8EB-6D59-48315258B56F}"/>
              </a:ext>
            </a:extLst>
          </p:cNvPr>
          <p:cNvSpPr txBox="1"/>
          <p:nvPr/>
        </p:nvSpPr>
        <p:spPr>
          <a:xfrm>
            <a:off x="6943928" y="3418735"/>
            <a:ext cx="575455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70C0"/>
                </a:solidFill>
                <a:latin typeface="Kristen ITC" panose="03050502040202030202" pitchFamily="66" charset="0"/>
              </a:rPr>
              <a:t>2 x 4 = 8</a:t>
            </a:r>
          </a:p>
          <a:p>
            <a:pPr algn="ctr">
              <a:spcBef>
                <a:spcPct val="0"/>
              </a:spcBef>
            </a:pPr>
            <a:r>
              <a:rPr lang="en-US" sz="2133" i="1" dirty="0">
                <a:solidFill>
                  <a:srgbClr val="3E3D49"/>
                </a:solidFill>
                <a:latin typeface="Kristen ITC" panose="03050502040202030202" pitchFamily="66" charset="0"/>
              </a:rPr>
              <a:t>2 </a:t>
            </a:r>
            <a:r>
              <a:rPr lang="km-KH" sz="20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គុណនឹង </a:t>
            </a:r>
            <a:r>
              <a:rPr lang="en-US" sz="2133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4 </a:t>
            </a:r>
            <a:r>
              <a:rPr lang="km-KH" sz="20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ស្មើនឹង</a:t>
            </a:r>
            <a:r>
              <a:rPr lang="en-US" sz="2133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 </a:t>
            </a:r>
            <a:r>
              <a:rPr lang="en-US" sz="2133" i="1" dirty="0">
                <a:solidFill>
                  <a:srgbClr val="3E3D49"/>
                </a:solidFill>
                <a:latin typeface="Kristen ITC" panose="03050502040202030202" pitchFamily="66" charset="0"/>
              </a:rPr>
              <a:t>8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EDEBDF5-7170-F66E-64D9-F70FDBED5306}"/>
              </a:ext>
            </a:extLst>
          </p:cNvPr>
          <p:cNvCxnSpPr>
            <a:cxnSpLocks/>
          </p:cNvCxnSpPr>
          <p:nvPr/>
        </p:nvCxnSpPr>
        <p:spPr>
          <a:xfrm>
            <a:off x="6156062" y="5342546"/>
            <a:ext cx="1502038" cy="0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3">
            <a:extLst>
              <a:ext uri="{FF2B5EF4-FFF2-40B4-BE49-F238E27FC236}">
                <a16:creationId xmlns:a16="http://schemas.microsoft.com/office/drawing/2014/main" id="{D7989E37-82C0-D098-B35C-7AE6DEE667F2}"/>
              </a:ext>
            </a:extLst>
          </p:cNvPr>
          <p:cNvSpPr txBox="1"/>
          <p:nvPr/>
        </p:nvSpPr>
        <p:spPr>
          <a:xfrm>
            <a:off x="6938644" y="4725880"/>
            <a:ext cx="575455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70C0"/>
                </a:solidFill>
                <a:latin typeface="Kristen ITC" panose="03050502040202030202" pitchFamily="66" charset="0"/>
              </a:rPr>
              <a:t>3 x 4 = 12</a:t>
            </a:r>
          </a:p>
          <a:p>
            <a:pPr algn="ctr">
              <a:spcBef>
                <a:spcPct val="0"/>
              </a:spcBef>
            </a:pPr>
            <a:r>
              <a:rPr lang="en-US" sz="2400" i="1" dirty="0">
                <a:solidFill>
                  <a:srgbClr val="3E3D49"/>
                </a:solidFill>
                <a:latin typeface="Kristen ITC" panose="03050502040202030202" pitchFamily="66" charset="0"/>
              </a:rPr>
              <a:t>3 </a:t>
            </a:r>
            <a:r>
              <a:rPr lang="km-KH" sz="24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គុណនឹង </a:t>
            </a:r>
            <a:r>
              <a:rPr lang="en-US" sz="24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4 </a:t>
            </a:r>
            <a:r>
              <a:rPr lang="km-KH" sz="24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ស្មើនឹង</a:t>
            </a:r>
            <a:r>
              <a:rPr lang="en-US" sz="2400" i="1" dirty="0" smtClean="0">
                <a:solidFill>
                  <a:srgbClr val="3E3D49"/>
                </a:solidFill>
                <a:latin typeface="Kristen ITC" panose="03050502040202030202" pitchFamily="66" charset="0"/>
              </a:rPr>
              <a:t> </a:t>
            </a:r>
            <a:r>
              <a:rPr lang="en-US" sz="2400" i="1" dirty="0">
                <a:solidFill>
                  <a:srgbClr val="3E3D49"/>
                </a:solidFill>
                <a:latin typeface="Kristen ITC" panose="03050502040202030202" pitchFamily="66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057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0" grpId="0"/>
      <p:bldP spid="9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250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Cooper Black</vt:lpstr>
      <vt:lpstr>DaunPenh</vt:lpstr>
      <vt:lpstr>Kristen ITC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XY-PC</dc:creator>
  <cp:lastModifiedBy>XY-PC</cp:lastModifiedBy>
  <cp:revision>11</cp:revision>
  <dcterms:created xsi:type="dcterms:W3CDTF">2023-03-24T10:59:45Z</dcterms:created>
  <dcterms:modified xsi:type="dcterms:W3CDTF">2023-06-25T03:49:20Z</dcterms:modified>
</cp:coreProperties>
</file>