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35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6B39-7DBF-4B88-B58D-E41EBC0962C1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B1EB-7876-4CB4-9077-442115559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696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6B39-7DBF-4B88-B58D-E41EBC0962C1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B1EB-7876-4CB4-9077-442115559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3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6B39-7DBF-4B88-B58D-E41EBC0962C1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B1EB-7876-4CB4-9077-442115559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53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6B39-7DBF-4B88-B58D-E41EBC0962C1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B1EB-7876-4CB4-9077-442115559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951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6B39-7DBF-4B88-B58D-E41EBC0962C1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B1EB-7876-4CB4-9077-442115559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48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6B39-7DBF-4B88-B58D-E41EBC0962C1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B1EB-7876-4CB4-9077-442115559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88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6B39-7DBF-4B88-B58D-E41EBC0962C1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B1EB-7876-4CB4-9077-442115559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686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6B39-7DBF-4B88-B58D-E41EBC0962C1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B1EB-7876-4CB4-9077-442115559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88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6B39-7DBF-4B88-B58D-E41EBC0962C1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B1EB-7876-4CB4-9077-442115559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24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6B39-7DBF-4B88-B58D-E41EBC0962C1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B1EB-7876-4CB4-9077-442115559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04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6B39-7DBF-4B88-B58D-E41EBC0962C1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B1EB-7876-4CB4-9077-442115559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8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E6B39-7DBF-4B88-B58D-E41EBC0962C1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4B1EB-7876-4CB4-9077-442115559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79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C35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m-KH" sz="1150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Tw Cen MT" panose="020B0602020104020603" pitchFamily="34" charset="0"/>
              </a:rPr>
              <a:t>វិធីគុណ</a:t>
            </a:r>
            <a:endParaRPr lang="en-PH" sz="11500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966" y="3509963"/>
            <a:ext cx="10509738" cy="1655762"/>
          </a:xfrm>
        </p:spPr>
        <p:txBody>
          <a:bodyPr>
            <a:normAutofit lnSpcReduction="10000"/>
          </a:bodyPr>
          <a:lstStyle/>
          <a:p>
            <a:r>
              <a:rPr lang="km-KH" sz="32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Tw Cen MT" panose="020B0602020104020603" pitchFamily="34" charset="0"/>
              </a:rPr>
              <a:t>ការបំបែកតួគុណនិងតំណាងគុណ</a:t>
            </a:r>
          </a:p>
          <a:p>
            <a:endParaRPr lang="km-KH" sz="32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r>
              <a:rPr lang="km-KH" sz="32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Tw Cen MT" panose="020B0602020104020603" pitchFamily="34" charset="0"/>
              </a:rPr>
              <a:t>គណិតវិទ្យា ថ្នាក់ទី៣</a:t>
            </a:r>
            <a:endParaRPr lang="en-PH" sz="32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5459" y="484094"/>
            <a:ext cx="10730753" cy="5809129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>
              <a:ln>
                <a:solidFill>
                  <a:sysClr val="windowText" lastClr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40026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6518" y="430306"/>
            <a:ext cx="11403106" cy="602428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518" y="514312"/>
            <a:ext cx="1829851" cy="19211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7521" y="851648"/>
            <a:ext cx="1626265" cy="1626265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1920198" y="556810"/>
            <a:ext cx="4061012" cy="1107970"/>
          </a:xfrm>
          <a:prstGeom prst="wedgeRoundRectCallout">
            <a:avLst>
              <a:gd name="adj1" fmla="val -54270"/>
              <a:gd name="adj2" fmla="val -7658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m-KH" sz="2000" i="1" dirty="0">
                <a:solidFill>
                  <a:schemeClr val="bg1"/>
                </a:solidFill>
                <a:latin typeface="Tw Cen MT" panose="020B0602020104020603" pitchFamily="34" charset="0"/>
              </a:rPr>
              <a:t>តើមានអ្វីកើត</a:t>
            </a:r>
            <a:r>
              <a:rPr lang="km-KH" sz="2000" i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ឡើង បើ</a:t>
            </a:r>
            <a:r>
              <a:rPr lang="km-KH" sz="2000" i="1" dirty="0">
                <a:solidFill>
                  <a:schemeClr val="bg1"/>
                </a:solidFill>
                <a:latin typeface="Tw Cen MT" panose="020B0602020104020603" pitchFamily="34" charset="0"/>
              </a:rPr>
              <a:t>យើងបំបែកតួគុណឬតំណាងគុណក្នុងល្បះលេខខាងក្រោម?</a:t>
            </a:r>
            <a:endParaRPr lang="en-PH" sz="2000" i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6303364" y="600182"/>
            <a:ext cx="3521418" cy="874122"/>
          </a:xfrm>
          <a:prstGeom prst="wedgeRoundRectCallout">
            <a:avLst>
              <a:gd name="adj1" fmla="val 57436"/>
              <a:gd name="adj2" fmla="val -2145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m-KH" i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ដើម្បីអាចឆ្លើយសំណួរបាន យើងមកសង្កេតឧទាហរណ៍ខាងក្រោម</a:t>
            </a:r>
            <a:endParaRPr lang="en-PH" i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0198" y="1804777"/>
            <a:ext cx="1640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sz="2000" i="1" dirty="0" smtClean="0">
                <a:latin typeface="Tw Cen MT" panose="020B0602020104020603" pitchFamily="34" charset="0"/>
              </a:rPr>
              <a:t>បំបែកតួគុណ</a:t>
            </a:r>
            <a:endParaRPr lang="en-PH" sz="2000" i="1" dirty="0">
              <a:latin typeface="Tw Cen MT" panose="020B06020201040206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852" y="2377715"/>
            <a:ext cx="10599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w Cen MT" panose="020B0602020104020603" pitchFamily="34" charset="0"/>
              </a:rPr>
              <a:t>5 x 4 </a:t>
            </a:r>
            <a:endParaRPr lang="en-PH" sz="2800" dirty="0">
              <a:latin typeface="Tw Cen MT" panose="020B0602020104020603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664301" y="2435415"/>
            <a:ext cx="542066" cy="227164"/>
          </a:xfrm>
          <a:prstGeom prst="straightConnector1">
            <a:avLst/>
          </a:prstGeom>
          <a:ln>
            <a:solidFill>
              <a:srgbClr val="1429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664299" y="2662579"/>
            <a:ext cx="502753" cy="391071"/>
          </a:xfrm>
          <a:prstGeom prst="straightConnector1">
            <a:avLst/>
          </a:prstGeom>
          <a:ln>
            <a:solidFill>
              <a:srgbClr val="1429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298884" y="2191180"/>
            <a:ext cx="425321" cy="48847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6" name="Rectangle 15"/>
          <p:cNvSpPr/>
          <p:nvPr/>
        </p:nvSpPr>
        <p:spPr>
          <a:xfrm>
            <a:off x="2298884" y="2900935"/>
            <a:ext cx="425321" cy="48847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7" name="TextBox 16"/>
          <p:cNvSpPr txBox="1"/>
          <p:nvPr/>
        </p:nvSpPr>
        <p:spPr>
          <a:xfrm>
            <a:off x="2724205" y="2133784"/>
            <a:ext cx="1199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w Cen MT" panose="020B0602020104020603" pitchFamily="34" charset="0"/>
              </a:rPr>
              <a:t> x 4 = </a:t>
            </a:r>
            <a:endParaRPr lang="en-PH" sz="2800" dirty="0">
              <a:latin typeface="Tw Cen MT" panose="020B06020201040206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24204" y="2878067"/>
            <a:ext cx="1199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w Cen MT" panose="020B0602020104020603" pitchFamily="34" charset="0"/>
              </a:rPr>
              <a:t> x 4 = </a:t>
            </a:r>
            <a:endParaRPr lang="en-PH" sz="2800" dirty="0">
              <a:latin typeface="Tw Cen MT" panose="020B0602020104020603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81129" y="2191180"/>
            <a:ext cx="425321" cy="48847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0" name="Rectangle 19"/>
          <p:cNvSpPr/>
          <p:nvPr/>
        </p:nvSpPr>
        <p:spPr>
          <a:xfrm>
            <a:off x="3876757" y="2912817"/>
            <a:ext cx="425321" cy="48847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1" name="TextBox 20"/>
          <p:cNvSpPr txBox="1"/>
          <p:nvPr/>
        </p:nvSpPr>
        <p:spPr>
          <a:xfrm>
            <a:off x="2318924" y="2156430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w Cen MT" panose="020B0602020104020603" pitchFamily="34" charset="0"/>
              </a:rPr>
              <a:t>3</a:t>
            </a:r>
            <a:endParaRPr lang="en-PH" sz="28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00208" y="2858114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w Cen MT" panose="020B0602020104020603" pitchFamily="34" charset="0"/>
              </a:rPr>
              <a:t>2</a:t>
            </a:r>
            <a:endParaRPr lang="en-PH" sz="28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13765" y="2163864"/>
            <a:ext cx="5822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w Cen MT" panose="020B0602020104020603" pitchFamily="34" charset="0"/>
              </a:rPr>
              <a:t>12</a:t>
            </a:r>
            <a:endParaRPr lang="en-PH" sz="28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10455" y="2889080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w Cen MT" panose="020B0602020104020603" pitchFamily="34" charset="0"/>
              </a:rPr>
              <a:t>8</a:t>
            </a:r>
            <a:endParaRPr lang="en-PH" sz="28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3420342" y="3525635"/>
            <a:ext cx="1338147" cy="25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860617" y="3595756"/>
            <a:ext cx="425321" cy="48847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9" name="TextBox 28"/>
          <p:cNvSpPr txBox="1"/>
          <p:nvPr/>
        </p:nvSpPr>
        <p:spPr>
          <a:xfrm>
            <a:off x="3793031" y="3556233"/>
            <a:ext cx="590377" cy="518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w Cen MT" panose="020B0602020104020603" pitchFamily="34" charset="0"/>
              </a:rPr>
              <a:t>20</a:t>
            </a:r>
            <a:endParaRPr lang="en-PH" sz="28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63739" y="2269993"/>
            <a:ext cx="12170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Tw Cen MT" panose="020B0602020104020603" pitchFamily="34" charset="0"/>
              </a:rPr>
              <a:t>3 </a:t>
            </a:r>
            <a:r>
              <a:rPr lang="km-KH" sz="1400" i="1" dirty="0">
                <a:latin typeface="Tw Cen MT" panose="020B0602020104020603" pitchFamily="34" charset="0"/>
              </a:rPr>
              <a:t>ចំនួន </a:t>
            </a:r>
            <a:r>
              <a:rPr lang="en-US" sz="1400" i="1" dirty="0">
                <a:latin typeface="Tw Cen MT" panose="020B0602020104020603" pitchFamily="34" charset="0"/>
              </a:rPr>
              <a:t>4 </a:t>
            </a:r>
            <a:r>
              <a:rPr lang="km-KH" sz="1400" i="1" dirty="0">
                <a:latin typeface="Tw Cen MT" panose="020B0602020104020603" pitchFamily="34" charset="0"/>
              </a:rPr>
              <a:t>ដង</a:t>
            </a:r>
            <a:endParaRPr lang="en-PH" sz="1400" i="1" dirty="0">
              <a:latin typeface="Tw Cen MT" panose="020B0602020104020603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63141" y="2912817"/>
            <a:ext cx="12698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Tw Cen MT" panose="020B0602020104020603" pitchFamily="34" charset="0"/>
              </a:rPr>
              <a:t>2 </a:t>
            </a:r>
            <a:r>
              <a:rPr lang="km-KH" sz="1400" i="1" dirty="0">
                <a:latin typeface="Tw Cen MT" panose="020B0602020104020603" pitchFamily="34" charset="0"/>
              </a:rPr>
              <a:t>ចំនួន </a:t>
            </a:r>
            <a:r>
              <a:rPr lang="en-US" sz="1400" i="1" dirty="0">
                <a:latin typeface="Tw Cen MT" panose="020B0602020104020603" pitchFamily="34" charset="0"/>
              </a:rPr>
              <a:t>4</a:t>
            </a:r>
            <a:r>
              <a:rPr lang="km-KH" sz="1400" i="1" dirty="0">
                <a:latin typeface="Tw Cen MT" panose="020B0602020104020603" pitchFamily="34" charset="0"/>
              </a:rPr>
              <a:t> ដង</a:t>
            </a:r>
            <a:r>
              <a:rPr lang="en-US" sz="1400" i="1" dirty="0">
                <a:latin typeface="Tw Cen MT" panose="020B0602020104020603" pitchFamily="34" charset="0"/>
              </a:rPr>
              <a:t> </a:t>
            </a:r>
            <a:endParaRPr lang="en-PH" sz="1400" i="1" dirty="0">
              <a:latin typeface="Tw Cen MT" panose="020B0602020104020603" pitchFamily="34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8120" y="1937380"/>
            <a:ext cx="198003" cy="88067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0042" y="1955059"/>
            <a:ext cx="198003" cy="88067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6505" y="1955059"/>
            <a:ext cx="198003" cy="88067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32247" y="2929032"/>
            <a:ext cx="195089" cy="8779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44902" y="2934858"/>
            <a:ext cx="195089" cy="877900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6896584" y="1766305"/>
            <a:ext cx="583814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dirty="0">
                <a:ln>
                  <a:solidFill>
                    <a:srgbClr val="1429A9"/>
                  </a:solidFill>
                </a:ln>
                <a:noFill/>
                <a:latin typeface="Tw Cen MT" panose="020B0602020104020603" pitchFamily="34" charset="0"/>
              </a:rPr>
              <a:t>]</a:t>
            </a:r>
            <a:endParaRPr lang="en-PH" sz="11500" dirty="0">
              <a:ln>
                <a:solidFill>
                  <a:srgbClr val="1429A9"/>
                </a:solidFill>
              </a:ln>
              <a:noFill/>
              <a:latin typeface="Tw Cen MT" panose="020B0602020104020603" pitchFamily="34" charset="0"/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4720" y="2403809"/>
            <a:ext cx="198003" cy="88067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6642" y="2421488"/>
            <a:ext cx="198003" cy="88067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73105" y="2421488"/>
            <a:ext cx="198003" cy="88067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54878" y="2427143"/>
            <a:ext cx="195089" cy="877900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67533" y="2432969"/>
            <a:ext cx="195089" cy="877900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8850857" y="2432615"/>
            <a:ext cx="29418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1429A9"/>
                </a:solidFill>
                <a:latin typeface="Tw Cen MT" panose="020B0602020104020603" pitchFamily="34" charset="0"/>
              </a:rPr>
              <a:t>5 x 4 = 20</a:t>
            </a:r>
            <a:endParaRPr lang="en-PH" sz="4800" dirty="0">
              <a:solidFill>
                <a:srgbClr val="1429A9"/>
              </a:solidFill>
              <a:latin typeface="Tw Cen MT" panose="020B0602020104020603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007885" y="4111604"/>
            <a:ext cx="2319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sz="2000" i="1" dirty="0" smtClean="0">
                <a:latin typeface="Tw Cen MT" panose="020B0602020104020603" pitchFamily="34" charset="0"/>
              </a:rPr>
              <a:t>បំបែកតំណាងគុណ</a:t>
            </a:r>
            <a:endParaRPr lang="en-PH" sz="2000" i="1" dirty="0">
              <a:latin typeface="Tw Cen MT" panose="020B0602020104020603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15403" y="4732930"/>
            <a:ext cx="10599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w Cen MT" panose="020B0602020104020603" pitchFamily="34" charset="0"/>
              </a:rPr>
              <a:t>5 x 4 </a:t>
            </a:r>
            <a:endParaRPr lang="en-PH" sz="2800" dirty="0">
              <a:latin typeface="Tw Cen MT" panose="020B0602020104020603" pitchFamily="34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1736852" y="4790630"/>
            <a:ext cx="542066" cy="227164"/>
          </a:xfrm>
          <a:prstGeom prst="straightConnector1">
            <a:avLst/>
          </a:prstGeom>
          <a:ln>
            <a:solidFill>
              <a:srgbClr val="1429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1736850" y="5017794"/>
            <a:ext cx="502753" cy="391071"/>
          </a:xfrm>
          <a:prstGeom prst="straightConnector1">
            <a:avLst/>
          </a:prstGeom>
          <a:ln>
            <a:solidFill>
              <a:srgbClr val="1429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289058" y="4472864"/>
            <a:ext cx="761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w Cen MT" panose="020B0602020104020603" pitchFamily="34" charset="0"/>
              </a:rPr>
              <a:t>5 x </a:t>
            </a:r>
            <a:endParaRPr lang="en-PH" sz="2800" dirty="0">
              <a:latin typeface="Tw Cen MT" panose="020B0602020104020603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89058" y="5172188"/>
            <a:ext cx="761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w Cen MT" panose="020B0602020104020603" pitchFamily="34" charset="0"/>
              </a:rPr>
              <a:t>5 x </a:t>
            </a:r>
            <a:endParaRPr lang="en-PH" sz="2800" dirty="0">
              <a:latin typeface="Tw Cen MT" panose="020B0602020104020603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045457" y="4481424"/>
            <a:ext cx="425321" cy="48847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51" name="TextBox 50"/>
          <p:cNvSpPr txBox="1"/>
          <p:nvPr/>
        </p:nvSpPr>
        <p:spPr>
          <a:xfrm>
            <a:off x="3050805" y="4467693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w Cen MT" panose="020B0602020104020603" pitchFamily="34" charset="0"/>
              </a:rPr>
              <a:t>3</a:t>
            </a:r>
            <a:endParaRPr lang="en-PH" sz="28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1246" y="5250420"/>
            <a:ext cx="425321" cy="48847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60" name="Rectangle 59"/>
          <p:cNvSpPr/>
          <p:nvPr/>
        </p:nvSpPr>
        <p:spPr>
          <a:xfrm>
            <a:off x="3963367" y="4464292"/>
            <a:ext cx="425321" cy="48847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53" name="TextBox 52"/>
          <p:cNvSpPr txBox="1"/>
          <p:nvPr/>
        </p:nvSpPr>
        <p:spPr>
          <a:xfrm>
            <a:off x="3026594" y="5236689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w Cen MT" panose="020B0602020104020603" pitchFamily="34" charset="0"/>
              </a:rPr>
              <a:t>1</a:t>
            </a:r>
            <a:endParaRPr lang="en-PH" sz="28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501819" y="4447242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w Cen MT" panose="020B0602020104020603" pitchFamily="34" charset="0"/>
              </a:rPr>
              <a:t>= </a:t>
            </a:r>
            <a:endParaRPr lang="en-PH" sz="2800" dirty="0">
              <a:latin typeface="Tw Cen MT" panose="020B0602020104020603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938249" y="5237986"/>
            <a:ext cx="425321" cy="48847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55" name="TextBox 54"/>
          <p:cNvSpPr txBox="1"/>
          <p:nvPr/>
        </p:nvSpPr>
        <p:spPr>
          <a:xfrm>
            <a:off x="3492629" y="5215670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w Cen MT" panose="020B0602020104020603" pitchFamily="34" charset="0"/>
              </a:rPr>
              <a:t>= </a:t>
            </a:r>
            <a:endParaRPr lang="en-PH" sz="2800" dirty="0">
              <a:latin typeface="Tw Cen MT" panose="020B0602020104020603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865936" y="4434808"/>
            <a:ext cx="5822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w Cen MT" panose="020B0602020104020603" pitchFamily="34" charset="0"/>
              </a:rPr>
              <a:t>15</a:t>
            </a:r>
            <a:endParaRPr lang="en-PH" sz="28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960551" y="5204454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w Cen MT" panose="020B0602020104020603" pitchFamily="34" charset="0"/>
              </a:rPr>
              <a:t>5</a:t>
            </a:r>
            <a:endParaRPr lang="en-PH" sz="28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938248" y="5903053"/>
            <a:ext cx="425321" cy="48847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cxnSp>
        <p:nvCxnSpPr>
          <p:cNvPr id="58" name="Straight Connector 57"/>
          <p:cNvCxnSpPr/>
          <p:nvPr/>
        </p:nvCxnSpPr>
        <p:spPr>
          <a:xfrm>
            <a:off x="3498788" y="5831003"/>
            <a:ext cx="1338147" cy="25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876757" y="5848777"/>
            <a:ext cx="5822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w Cen MT" panose="020B0602020104020603" pitchFamily="34" charset="0"/>
              </a:rPr>
              <a:t>20</a:t>
            </a:r>
            <a:endParaRPr lang="en-PH" sz="28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962474" y="4560311"/>
            <a:ext cx="1213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Tw Cen MT" panose="020B0602020104020603" pitchFamily="34" charset="0"/>
              </a:rPr>
              <a:t>5 </a:t>
            </a:r>
            <a:r>
              <a:rPr lang="km-KH" sz="1400" i="1" dirty="0">
                <a:latin typeface="Tw Cen MT" panose="020B0602020104020603" pitchFamily="34" charset="0"/>
              </a:rPr>
              <a:t>ចំនួន</a:t>
            </a:r>
            <a:r>
              <a:rPr lang="en-US" sz="1400" i="1" dirty="0">
                <a:latin typeface="Tw Cen MT" panose="020B0602020104020603" pitchFamily="34" charset="0"/>
              </a:rPr>
              <a:t> </a:t>
            </a:r>
            <a:r>
              <a:rPr lang="en-US" sz="1400" i="1" dirty="0">
                <a:latin typeface="Tw Cen MT" panose="020B0602020104020603" pitchFamily="34" charset="0"/>
              </a:rPr>
              <a:t>3 </a:t>
            </a:r>
            <a:r>
              <a:rPr lang="km-KH" sz="1400" i="1" dirty="0">
                <a:latin typeface="Tw Cen MT" panose="020B0602020104020603" pitchFamily="34" charset="0"/>
              </a:rPr>
              <a:t>ដង</a:t>
            </a:r>
            <a:endParaRPr lang="en-PH" sz="1400" i="1" dirty="0">
              <a:latin typeface="Tw Cen MT" panose="020B0602020104020603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961876" y="5203135"/>
            <a:ext cx="12170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Tw Cen MT" panose="020B0602020104020603" pitchFamily="34" charset="0"/>
              </a:rPr>
              <a:t>5 </a:t>
            </a:r>
            <a:r>
              <a:rPr lang="km-KH" sz="1400" i="1" dirty="0">
                <a:latin typeface="Tw Cen MT" panose="020B0602020104020603" pitchFamily="34" charset="0"/>
              </a:rPr>
              <a:t>ចំនួន</a:t>
            </a:r>
            <a:r>
              <a:rPr lang="en-US" sz="1400" i="1" dirty="0">
                <a:latin typeface="Tw Cen MT" panose="020B0602020104020603" pitchFamily="34" charset="0"/>
              </a:rPr>
              <a:t> 1</a:t>
            </a:r>
            <a:r>
              <a:rPr lang="km-KH" sz="1400" i="1" dirty="0">
                <a:latin typeface="Tw Cen MT" panose="020B0602020104020603" pitchFamily="34" charset="0"/>
              </a:rPr>
              <a:t> ដង</a:t>
            </a:r>
            <a:endParaRPr lang="en-PH" sz="1400" i="1" dirty="0">
              <a:latin typeface="Tw Cen MT" panose="020B0602020104020603" pitchFamily="34" charset="0"/>
            </a:endParaRPr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32247" y="4427728"/>
            <a:ext cx="171117" cy="610404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37926" y="4424734"/>
            <a:ext cx="171117" cy="610404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58672" y="4436091"/>
            <a:ext cx="171117" cy="610404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68852" y="4431084"/>
            <a:ext cx="171117" cy="610404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61878" y="4427728"/>
            <a:ext cx="171117" cy="610404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94598" y="5169202"/>
            <a:ext cx="213880" cy="392114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46885" y="5188361"/>
            <a:ext cx="213880" cy="392114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92266" y="5184262"/>
            <a:ext cx="213880" cy="392114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44553" y="5192958"/>
            <a:ext cx="213880" cy="392114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89934" y="5188859"/>
            <a:ext cx="213880" cy="392114"/>
          </a:xfrm>
          <a:prstGeom prst="rect">
            <a:avLst/>
          </a:prstGeom>
        </p:spPr>
      </p:pic>
      <p:sp>
        <p:nvSpPr>
          <p:cNvPr id="75" name="TextBox 74"/>
          <p:cNvSpPr txBox="1"/>
          <p:nvPr/>
        </p:nvSpPr>
        <p:spPr>
          <a:xfrm>
            <a:off x="7407363" y="4229487"/>
            <a:ext cx="49084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ln>
                  <a:solidFill>
                    <a:srgbClr val="1429A9"/>
                  </a:solidFill>
                </a:ln>
                <a:noFill/>
                <a:latin typeface="Tw Cen MT" panose="020B0602020104020603" pitchFamily="34" charset="0"/>
              </a:rPr>
              <a:t>]</a:t>
            </a:r>
            <a:endParaRPr lang="en-PH" sz="8800" dirty="0">
              <a:ln>
                <a:solidFill>
                  <a:srgbClr val="1429A9"/>
                </a:solidFill>
              </a:ln>
              <a:noFill/>
              <a:latin typeface="Tw Cen MT" panose="020B0602020104020603" pitchFamily="34" charset="0"/>
            </a:endParaRPr>
          </a:p>
        </p:txBody>
      </p:sp>
      <p:pic>
        <p:nvPicPr>
          <p:cNvPr id="76" name="Picture 7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88713" y="4736286"/>
            <a:ext cx="171117" cy="610404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94392" y="4733292"/>
            <a:ext cx="171117" cy="610404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15138" y="4744649"/>
            <a:ext cx="171117" cy="610404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25318" y="4739642"/>
            <a:ext cx="171117" cy="610404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18344" y="4736286"/>
            <a:ext cx="171117" cy="610404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67286" y="5411131"/>
            <a:ext cx="213880" cy="392114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19573" y="5430290"/>
            <a:ext cx="213880" cy="392114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64954" y="5426191"/>
            <a:ext cx="213880" cy="392114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17241" y="5434887"/>
            <a:ext cx="213880" cy="392114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62622" y="5430788"/>
            <a:ext cx="213880" cy="392114"/>
          </a:xfrm>
          <a:prstGeom prst="rect">
            <a:avLst/>
          </a:prstGeom>
        </p:spPr>
      </p:pic>
      <p:sp>
        <p:nvSpPr>
          <p:cNvPr id="86" name="TextBox 85"/>
          <p:cNvSpPr txBox="1"/>
          <p:nvPr/>
        </p:nvSpPr>
        <p:spPr>
          <a:xfrm>
            <a:off x="8789884" y="4725659"/>
            <a:ext cx="29418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1429A9"/>
                </a:solidFill>
                <a:latin typeface="Tw Cen MT" panose="020B0602020104020603" pitchFamily="34" charset="0"/>
              </a:rPr>
              <a:t>5 x 4 = 20</a:t>
            </a:r>
            <a:endParaRPr lang="en-PH" sz="4800" dirty="0">
              <a:solidFill>
                <a:srgbClr val="1429A9"/>
              </a:solidFill>
              <a:latin typeface="Tw Cen MT" panose="020B0602020104020603" pitchFamily="34" charset="0"/>
            </a:endParaRPr>
          </a:p>
        </p:txBody>
      </p:sp>
      <p:sp>
        <p:nvSpPr>
          <p:cNvPr id="87" name="Rounded Rectangular Callout 86"/>
          <p:cNvSpPr/>
          <p:nvPr/>
        </p:nvSpPr>
        <p:spPr>
          <a:xfrm>
            <a:off x="7012685" y="1544042"/>
            <a:ext cx="3070404" cy="704941"/>
          </a:xfrm>
          <a:prstGeom prst="wedgeRoundRectCallout">
            <a:avLst>
              <a:gd name="adj1" fmla="val 57833"/>
              <a:gd name="adj2" fmla="val -31439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m-KH" sz="1400" i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ដូចនេះ ផល</a:t>
            </a:r>
            <a:r>
              <a:rPr lang="km-KH" sz="1400" i="1" dirty="0">
                <a:solidFill>
                  <a:schemeClr val="bg1"/>
                </a:solidFill>
                <a:latin typeface="Tw Cen MT" panose="020B0602020104020603" pitchFamily="34" charset="0"/>
              </a:rPr>
              <a:t>គុណពីការបំបែកតួគុណនិងផលគុណពីការបំបែកតំណាងគុណ គឺស្មើគ្នា</a:t>
            </a:r>
            <a:endParaRPr lang="en-PH" sz="1400" i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00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5" grpId="0" animBg="1"/>
      <p:bldP spid="16" grpId="0" animBg="1"/>
      <p:bldP spid="17" grpId="0"/>
      <p:bldP spid="18" grpId="0"/>
      <p:bldP spid="19" grpId="0" animBg="1"/>
      <p:bldP spid="20" grpId="0" animBg="1"/>
      <p:bldP spid="21" grpId="0"/>
      <p:bldP spid="22" grpId="0"/>
      <p:bldP spid="23" grpId="0"/>
      <p:bldP spid="24" grpId="0"/>
      <p:bldP spid="28" grpId="0" animBg="1"/>
      <p:bldP spid="29" grpId="0"/>
      <p:bldP spid="30" grpId="0"/>
      <p:bldP spid="31" grpId="0"/>
      <p:bldP spid="37" grpId="0"/>
      <p:bldP spid="43" grpId="0"/>
      <p:bldP spid="44" grpId="0"/>
      <p:bldP spid="45" grpId="0"/>
      <p:bldP spid="48" grpId="0"/>
      <p:bldP spid="49" grpId="0"/>
      <p:bldP spid="50" grpId="0" animBg="1"/>
      <p:bldP spid="51" grpId="0"/>
      <p:bldP spid="52" grpId="0" animBg="1"/>
      <p:bldP spid="60" grpId="0" animBg="1"/>
      <p:bldP spid="53" grpId="0"/>
      <p:bldP spid="54" grpId="0"/>
      <p:bldP spid="61" grpId="0" animBg="1"/>
      <p:bldP spid="55" grpId="0"/>
      <p:bldP spid="56" grpId="0"/>
      <p:bldP spid="57" grpId="0"/>
      <p:bldP spid="62" grpId="0" animBg="1"/>
      <p:bldP spid="59" grpId="0"/>
      <p:bldP spid="63" grpId="0"/>
      <p:bldP spid="64" grpId="0"/>
      <p:bldP spid="75" grpId="0"/>
      <p:bldP spid="86" grpId="0"/>
      <p:bldP spid="8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6518" y="430306"/>
            <a:ext cx="11403106" cy="602428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518" y="514312"/>
            <a:ext cx="1829851" cy="19211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7521" y="851648"/>
            <a:ext cx="1626265" cy="1626265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1920198" y="556810"/>
            <a:ext cx="4061012" cy="1107970"/>
          </a:xfrm>
          <a:prstGeom prst="wedgeRoundRectCallout">
            <a:avLst>
              <a:gd name="adj1" fmla="val -54270"/>
              <a:gd name="adj2" fmla="val -7658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m-KH" sz="2000" i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តើមានអ្វីកើតឡើងបើយើងបំបែកតួគុណឬតំណាងគុណក្នុងល្បះលេខខាងក្រោម?</a:t>
            </a:r>
            <a:endParaRPr lang="en-PH" sz="2000" i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6303364" y="600182"/>
            <a:ext cx="3549955" cy="874122"/>
          </a:xfrm>
          <a:prstGeom prst="wedgeRoundRectCallout">
            <a:avLst>
              <a:gd name="adj1" fmla="val 57436"/>
              <a:gd name="adj2" fmla="val -2145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m-KH" i="1" dirty="0">
                <a:solidFill>
                  <a:schemeClr val="bg1"/>
                </a:solidFill>
                <a:latin typeface="Tw Cen MT" panose="020B0602020104020603" pitchFamily="34" charset="0"/>
              </a:rPr>
              <a:t>ដើម្បីអាចឆ្លើយសំណួរបាន យើងមកសង្កេតឧទាហរណ៍ខាងក្រោម</a:t>
            </a:r>
            <a:endParaRPr lang="en-PH" i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0198" y="1804777"/>
            <a:ext cx="1640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sz="2000" i="1" dirty="0" smtClean="0">
                <a:latin typeface="Tw Cen MT" panose="020B0602020104020603" pitchFamily="34" charset="0"/>
              </a:rPr>
              <a:t>បំបែកតួគុណ</a:t>
            </a:r>
            <a:endParaRPr lang="en-PH" sz="2000" i="1" dirty="0">
              <a:latin typeface="Tw Cen MT" panose="020B06020201040206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852" y="2377715"/>
            <a:ext cx="10599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w Cen MT" panose="020B0602020104020603" pitchFamily="34" charset="0"/>
              </a:rPr>
              <a:t>8 x 3 </a:t>
            </a:r>
            <a:endParaRPr lang="en-PH" sz="2800" dirty="0">
              <a:latin typeface="Tw Cen MT" panose="020B0602020104020603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664301" y="2435415"/>
            <a:ext cx="542066" cy="227164"/>
          </a:xfrm>
          <a:prstGeom prst="straightConnector1">
            <a:avLst/>
          </a:prstGeom>
          <a:ln>
            <a:solidFill>
              <a:srgbClr val="1429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664299" y="2662579"/>
            <a:ext cx="502753" cy="391071"/>
          </a:xfrm>
          <a:prstGeom prst="straightConnector1">
            <a:avLst/>
          </a:prstGeom>
          <a:ln>
            <a:solidFill>
              <a:srgbClr val="1429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298884" y="2191180"/>
            <a:ext cx="425321" cy="48847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6" name="Rectangle 15"/>
          <p:cNvSpPr/>
          <p:nvPr/>
        </p:nvSpPr>
        <p:spPr>
          <a:xfrm>
            <a:off x="2298884" y="2900935"/>
            <a:ext cx="425321" cy="48847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7" name="TextBox 16"/>
          <p:cNvSpPr txBox="1"/>
          <p:nvPr/>
        </p:nvSpPr>
        <p:spPr>
          <a:xfrm>
            <a:off x="2724205" y="2133784"/>
            <a:ext cx="1199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w Cen MT" panose="020B0602020104020603" pitchFamily="34" charset="0"/>
              </a:rPr>
              <a:t> x 3 = </a:t>
            </a:r>
            <a:endParaRPr lang="en-PH" sz="2800" dirty="0">
              <a:latin typeface="Tw Cen MT" panose="020B06020201040206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24204" y="2878067"/>
            <a:ext cx="1199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w Cen MT" panose="020B0602020104020603" pitchFamily="34" charset="0"/>
              </a:rPr>
              <a:t> x 3 = </a:t>
            </a:r>
            <a:endParaRPr lang="en-PH" sz="2800" dirty="0">
              <a:latin typeface="Tw Cen MT" panose="020B0602020104020603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81129" y="2191180"/>
            <a:ext cx="425321" cy="48847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0" name="Rectangle 19"/>
          <p:cNvSpPr/>
          <p:nvPr/>
        </p:nvSpPr>
        <p:spPr>
          <a:xfrm>
            <a:off x="3876757" y="2912817"/>
            <a:ext cx="425321" cy="48847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1" name="TextBox 20"/>
          <p:cNvSpPr txBox="1"/>
          <p:nvPr/>
        </p:nvSpPr>
        <p:spPr>
          <a:xfrm>
            <a:off x="2318924" y="2156430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w Cen MT" panose="020B0602020104020603" pitchFamily="34" charset="0"/>
              </a:rPr>
              <a:t>5</a:t>
            </a:r>
            <a:endParaRPr lang="en-PH" sz="28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00208" y="2858114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w Cen MT" panose="020B0602020104020603" pitchFamily="34" charset="0"/>
              </a:rPr>
              <a:t>3</a:t>
            </a:r>
            <a:endParaRPr lang="en-PH" sz="28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98309" y="2166046"/>
            <a:ext cx="5822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w Cen MT" panose="020B0602020104020603" pitchFamily="34" charset="0"/>
              </a:rPr>
              <a:t>15</a:t>
            </a:r>
            <a:endParaRPr lang="en-PH" sz="28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07252" y="2897387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w Cen MT" panose="020B0602020104020603" pitchFamily="34" charset="0"/>
              </a:rPr>
              <a:t>9</a:t>
            </a:r>
            <a:endParaRPr lang="en-PH" sz="28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3420342" y="3525635"/>
            <a:ext cx="1338147" cy="25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860617" y="3595756"/>
            <a:ext cx="425321" cy="48847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9" name="TextBox 28"/>
          <p:cNvSpPr txBox="1"/>
          <p:nvPr/>
        </p:nvSpPr>
        <p:spPr>
          <a:xfrm>
            <a:off x="3782171" y="3582809"/>
            <a:ext cx="5822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w Cen MT" panose="020B0602020104020603" pitchFamily="34" charset="0"/>
              </a:rPr>
              <a:t>24</a:t>
            </a:r>
            <a:endParaRPr lang="en-PH" sz="28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63739" y="2269993"/>
            <a:ext cx="12666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Tw Cen MT" panose="020B0602020104020603" pitchFamily="34" charset="0"/>
              </a:rPr>
              <a:t>5 </a:t>
            </a:r>
            <a:r>
              <a:rPr lang="km-KH" sz="1400" i="1" dirty="0">
                <a:latin typeface="Tw Cen MT" panose="020B0602020104020603" pitchFamily="34" charset="0"/>
              </a:rPr>
              <a:t>ចំនួន</a:t>
            </a:r>
            <a:r>
              <a:rPr lang="en-US" sz="1400" i="1" dirty="0">
                <a:latin typeface="Tw Cen MT" panose="020B0602020104020603" pitchFamily="34" charset="0"/>
              </a:rPr>
              <a:t> </a:t>
            </a:r>
            <a:r>
              <a:rPr lang="en-US" sz="1400" i="1" dirty="0" smtClean="0">
                <a:latin typeface="Tw Cen MT" panose="020B0602020104020603" pitchFamily="34" charset="0"/>
              </a:rPr>
              <a:t>3</a:t>
            </a:r>
            <a:r>
              <a:rPr lang="km-KH" sz="1400" i="1" dirty="0" smtClean="0">
                <a:latin typeface="Tw Cen MT" panose="020B0602020104020603" pitchFamily="34" charset="0"/>
              </a:rPr>
              <a:t> ដង</a:t>
            </a:r>
            <a:r>
              <a:rPr lang="en-US" sz="1400" i="1" dirty="0" smtClean="0">
                <a:latin typeface="Tw Cen MT" panose="020B0602020104020603" pitchFamily="34" charset="0"/>
              </a:rPr>
              <a:t> </a:t>
            </a:r>
            <a:endParaRPr lang="en-PH" sz="1400" i="1" dirty="0">
              <a:latin typeface="Tw Cen MT" panose="020B0602020104020603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63141" y="2912817"/>
            <a:ext cx="1220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Tw Cen MT" panose="020B0602020104020603" pitchFamily="34" charset="0"/>
              </a:rPr>
              <a:t>3 </a:t>
            </a:r>
            <a:r>
              <a:rPr lang="km-KH" sz="1400" i="1" dirty="0">
                <a:latin typeface="Tw Cen MT" panose="020B0602020104020603" pitchFamily="34" charset="0"/>
              </a:rPr>
              <a:t>ចំនួន </a:t>
            </a:r>
            <a:r>
              <a:rPr lang="en-US" sz="1400" i="1" dirty="0">
                <a:latin typeface="Tw Cen MT" panose="020B0602020104020603" pitchFamily="34" charset="0"/>
              </a:rPr>
              <a:t>3</a:t>
            </a:r>
            <a:r>
              <a:rPr lang="km-KH" sz="1400" i="1" dirty="0">
                <a:latin typeface="Tw Cen MT" panose="020B0602020104020603" pitchFamily="34" charset="0"/>
              </a:rPr>
              <a:t> ដង</a:t>
            </a:r>
            <a:endParaRPr lang="en-PH" sz="1400" i="1" dirty="0">
              <a:latin typeface="Tw Cen MT" panose="020B0602020104020603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96584" y="1766305"/>
            <a:ext cx="583814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dirty="0">
                <a:ln>
                  <a:solidFill>
                    <a:srgbClr val="1429A9"/>
                  </a:solidFill>
                </a:ln>
                <a:noFill/>
                <a:latin typeface="Tw Cen MT" panose="020B0602020104020603" pitchFamily="34" charset="0"/>
              </a:rPr>
              <a:t>]</a:t>
            </a:r>
            <a:endParaRPr lang="en-PH" sz="11500" dirty="0">
              <a:ln>
                <a:solidFill>
                  <a:srgbClr val="1429A9"/>
                </a:solidFill>
              </a:ln>
              <a:noFill/>
              <a:latin typeface="Tw Cen MT" panose="020B0602020104020603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593223" y="2435415"/>
            <a:ext cx="29418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1429A9"/>
                </a:solidFill>
                <a:latin typeface="Tw Cen MT" panose="020B0602020104020603" pitchFamily="34" charset="0"/>
              </a:rPr>
              <a:t>8 x 3 = 24</a:t>
            </a:r>
            <a:endParaRPr lang="en-PH" sz="4800" dirty="0">
              <a:solidFill>
                <a:srgbClr val="1429A9"/>
              </a:solidFill>
              <a:latin typeface="Tw Cen MT" panose="020B0602020104020603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007885" y="4111604"/>
            <a:ext cx="2319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sz="2000" i="1" dirty="0">
                <a:latin typeface="Tw Cen MT" panose="020B0602020104020603" pitchFamily="34" charset="0"/>
              </a:rPr>
              <a:t>បំបែកតំណាងគុណ</a:t>
            </a:r>
            <a:endParaRPr lang="en-PH" sz="2000" i="1" dirty="0">
              <a:latin typeface="Tw Cen MT" panose="020B0602020104020603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15403" y="4732930"/>
            <a:ext cx="10599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w Cen MT" panose="020B0602020104020603" pitchFamily="34" charset="0"/>
              </a:rPr>
              <a:t>8 x 3 </a:t>
            </a:r>
            <a:endParaRPr lang="en-PH" sz="2800" dirty="0">
              <a:latin typeface="Tw Cen MT" panose="020B0602020104020603" pitchFamily="34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1736852" y="4790630"/>
            <a:ext cx="542066" cy="227164"/>
          </a:xfrm>
          <a:prstGeom prst="straightConnector1">
            <a:avLst/>
          </a:prstGeom>
          <a:ln>
            <a:solidFill>
              <a:srgbClr val="1429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1736850" y="5017794"/>
            <a:ext cx="502753" cy="391071"/>
          </a:xfrm>
          <a:prstGeom prst="straightConnector1">
            <a:avLst/>
          </a:prstGeom>
          <a:ln>
            <a:solidFill>
              <a:srgbClr val="1429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289058" y="4472864"/>
            <a:ext cx="761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w Cen MT" panose="020B0602020104020603" pitchFamily="34" charset="0"/>
              </a:rPr>
              <a:t>8 x </a:t>
            </a:r>
            <a:endParaRPr lang="en-PH" sz="2800" dirty="0">
              <a:latin typeface="Tw Cen MT" panose="020B0602020104020603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89058" y="5172188"/>
            <a:ext cx="761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w Cen MT" panose="020B0602020104020603" pitchFamily="34" charset="0"/>
              </a:rPr>
              <a:t>8 x </a:t>
            </a:r>
            <a:endParaRPr lang="en-PH" sz="2800" dirty="0">
              <a:latin typeface="Tw Cen MT" panose="020B0602020104020603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045457" y="4481424"/>
            <a:ext cx="425321" cy="48847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51" name="TextBox 50"/>
          <p:cNvSpPr txBox="1"/>
          <p:nvPr/>
        </p:nvSpPr>
        <p:spPr>
          <a:xfrm>
            <a:off x="3050805" y="4467693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w Cen MT" panose="020B0602020104020603" pitchFamily="34" charset="0"/>
              </a:rPr>
              <a:t>2</a:t>
            </a:r>
            <a:endParaRPr lang="en-PH" sz="28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1246" y="5250420"/>
            <a:ext cx="425321" cy="48847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60" name="Rectangle 59"/>
          <p:cNvSpPr/>
          <p:nvPr/>
        </p:nvSpPr>
        <p:spPr>
          <a:xfrm>
            <a:off x="3963367" y="4464292"/>
            <a:ext cx="425321" cy="48847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53" name="TextBox 52"/>
          <p:cNvSpPr txBox="1"/>
          <p:nvPr/>
        </p:nvSpPr>
        <p:spPr>
          <a:xfrm>
            <a:off x="3026594" y="5236689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w Cen MT" panose="020B0602020104020603" pitchFamily="34" charset="0"/>
              </a:rPr>
              <a:t>1</a:t>
            </a:r>
            <a:endParaRPr lang="en-PH" sz="28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501819" y="4447242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w Cen MT" panose="020B0602020104020603" pitchFamily="34" charset="0"/>
              </a:rPr>
              <a:t>= </a:t>
            </a:r>
            <a:endParaRPr lang="en-PH" sz="2800" dirty="0">
              <a:latin typeface="Tw Cen MT" panose="020B0602020104020603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938249" y="5237986"/>
            <a:ext cx="425321" cy="48847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55" name="TextBox 54"/>
          <p:cNvSpPr txBox="1"/>
          <p:nvPr/>
        </p:nvSpPr>
        <p:spPr>
          <a:xfrm>
            <a:off x="3492629" y="5215670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w Cen MT" panose="020B0602020104020603" pitchFamily="34" charset="0"/>
              </a:rPr>
              <a:t>= </a:t>
            </a:r>
            <a:endParaRPr lang="en-PH" sz="2800" dirty="0">
              <a:latin typeface="Tw Cen MT" panose="020B0602020104020603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875913" y="4459241"/>
            <a:ext cx="5822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w Cen MT" panose="020B0602020104020603" pitchFamily="34" charset="0"/>
              </a:rPr>
              <a:t>16</a:t>
            </a:r>
            <a:endParaRPr lang="en-PH" sz="28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875792" y="5209199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w Cen MT" panose="020B0602020104020603" pitchFamily="34" charset="0"/>
              </a:rPr>
              <a:t> 8</a:t>
            </a:r>
            <a:endParaRPr lang="en-PH" sz="28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938248" y="5903053"/>
            <a:ext cx="425321" cy="48847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cxnSp>
        <p:nvCxnSpPr>
          <p:cNvPr id="58" name="Straight Connector 57"/>
          <p:cNvCxnSpPr/>
          <p:nvPr/>
        </p:nvCxnSpPr>
        <p:spPr>
          <a:xfrm>
            <a:off x="3498788" y="5831003"/>
            <a:ext cx="1338147" cy="25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859802" y="5865449"/>
            <a:ext cx="5822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w Cen MT" panose="020B0602020104020603" pitchFamily="34" charset="0"/>
              </a:rPr>
              <a:t>24</a:t>
            </a:r>
            <a:endParaRPr lang="en-PH" sz="28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962474" y="4560311"/>
            <a:ext cx="12698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Tw Cen MT" panose="020B0602020104020603" pitchFamily="34" charset="0"/>
              </a:rPr>
              <a:t>8 </a:t>
            </a:r>
            <a:r>
              <a:rPr lang="km-KH" sz="1400" i="1" dirty="0">
                <a:latin typeface="Tw Cen MT" panose="020B0602020104020603" pitchFamily="34" charset="0"/>
              </a:rPr>
              <a:t>ចំនួន </a:t>
            </a:r>
            <a:r>
              <a:rPr lang="en-US" sz="1400" i="1" dirty="0">
                <a:latin typeface="Tw Cen MT" panose="020B0602020104020603" pitchFamily="34" charset="0"/>
              </a:rPr>
              <a:t>2</a:t>
            </a:r>
            <a:r>
              <a:rPr lang="km-KH" sz="1400" i="1" dirty="0">
                <a:latin typeface="Tw Cen MT" panose="020B0602020104020603" pitchFamily="34" charset="0"/>
              </a:rPr>
              <a:t> ដង</a:t>
            </a:r>
            <a:r>
              <a:rPr lang="en-US" sz="1400" i="1" dirty="0">
                <a:latin typeface="Tw Cen MT" panose="020B0602020104020603" pitchFamily="34" charset="0"/>
              </a:rPr>
              <a:t> </a:t>
            </a:r>
            <a:endParaRPr lang="en-PH" sz="1400" i="1" dirty="0">
              <a:latin typeface="Tw Cen MT" panose="020B0602020104020603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961876" y="5203135"/>
            <a:ext cx="1220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Tw Cen MT" panose="020B0602020104020603" pitchFamily="34" charset="0"/>
              </a:rPr>
              <a:t>8 </a:t>
            </a:r>
            <a:r>
              <a:rPr lang="km-KH" sz="1400" i="1" dirty="0">
                <a:latin typeface="Tw Cen MT" panose="020B0602020104020603" pitchFamily="34" charset="0"/>
              </a:rPr>
              <a:t>ចំនួន </a:t>
            </a:r>
            <a:r>
              <a:rPr lang="en-US" sz="1400" i="1" dirty="0">
                <a:latin typeface="Tw Cen MT" panose="020B0602020104020603" pitchFamily="34" charset="0"/>
              </a:rPr>
              <a:t>1</a:t>
            </a:r>
            <a:r>
              <a:rPr lang="km-KH" sz="1400" i="1" dirty="0">
                <a:latin typeface="Tw Cen MT" panose="020B0602020104020603" pitchFamily="34" charset="0"/>
              </a:rPr>
              <a:t> ដង</a:t>
            </a:r>
            <a:endParaRPr lang="en-PH" sz="1400" i="1" dirty="0">
              <a:latin typeface="Tw Cen MT" panose="020B0602020104020603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543451" y="4229487"/>
            <a:ext cx="49084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ln>
                  <a:solidFill>
                    <a:srgbClr val="1429A9"/>
                  </a:solidFill>
                </a:ln>
                <a:noFill/>
                <a:latin typeface="Tw Cen MT" panose="020B0602020104020603" pitchFamily="34" charset="0"/>
              </a:rPr>
              <a:t>]</a:t>
            </a:r>
            <a:endParaRPr lang="en-PH" sz="8800" dirty="0">
              <a:ln>
                <a:solidFill>
                  <a:srgbClr val="1429A9"/>
                </a:solidFill>
              </a:ln>
              <a:noFill/>
              <a:latin typeface="Tw Cen MT" panose="020B0602020104020603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9443121" y="4698938"/>
            <a:ext cx="23407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1429A9"/>
                </a:solidFill>
                <a:latin typeface="Tw Cen MT" panose="020B0602020104020603" pitchFamily="34" charset="0"/>
              </a:rPr>
              <a:t>8 x 3 =24</a:t>
            </a:r>
            <a:endParaRPr lang="en-PH" sz="4000" dirty="0">
              <a:solidFill>
                <a:srgbClr val="1429A9"/>
              </a:solidFill>
              <a:latin typeface="Tw Cen MT" panose="020B0602020104020603" pitchFamily="34" charset="0"/>
            </a:endParaRPr>
          </a:p>
        </p:txBody>
      </p:sp>
      <p:sp>
        <p:nvSpPr>
          <p:cNvPr id="87" name="Rounded Rectangular Callout 86"/>
          <p:cNvSpPr/>
          <p:nvPr/>
        </p:nvSpPr>
        <p:spPr>
          <a:xfrm>
            <a:off x="7012686" y="1544041"/>
            <a:ext cx="3073606" cy="691159"/>
          </a:xfrm>
          <a:prstGeom prst="wedgeRoundRectCallout">
            <a:avLst>
              <a:gd name="adj1" fmla="val 57833"/>
              <a:gd name="adj2" fmla="val -31439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m-KH" sz="1400" i="1" dirty="0">
                <a:solidFill>
                  <a:schemeClr val="bg1"/>
                </a:solidFill>
                <a:latin typeface="Tw Cen MT" panose="020B0602020104020603" pitchFamily="34" charset="0"/>
              </a:rPr>
              <a:t>ដូចនេះ ផលគុណពីការបំបែកតួគុណនិងផលគុណពីការបំបែកតំណាងគុណ គឺស្មើគ្នា</a:t>
            </a:r>
            <a:endParaRPr lang="en-PH" sz="1400" i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pic>
        <p:nvPicPr>
          <p:cNvPr id="127" name="Picture 1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4883" y="2289541"/>
            <a:ext cx="133669" cy="430935"/>
          </a:xfrm>
          <a:prstGeom prst="rect">
            <a:avLst/>
          </a:prstGeom>
        </p:spPr>
      </p:pic>
      <p:pic>
        <p:nvPicPr>
          <p:cNvPr id="128" name="Picture 1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0132" y="2291172"/>
            <a:ext cx="133669" cy="430935"/>
          </a:xfrm>
          <a:prstGeom prst="rect">
            <a:avLst/>
          </a:prstGeom>
        </p:spPr>
      </p:pic>
      <p:pic>
        <p:nvPicPr>
          <p:cNvPr id="129" name="Picture 1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2970" y="2288328"/>
            <a:ext cx="133669" cy="430935"/>
          </a:xfrm>
          <a:prstGeom prst="rect">
            <a:avLst/>
          </a:prstGeom>
        </p:spPr>
      </p:pic>
      <p:pic>
        <p:nvPicPr>
          <p:cNvPr id="130" name="Picture 1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3406" y="2291312"/>
            <a:ext cx="133669" cy="430935"/>
          </a:xfrm>
          <a:prstGeom prst="rect">
            <a:avLst/>
          </a:prstGeom>
        </p:spPr>
      </p:pic>
      <p:pic>
        <p:nvPicPr>
          <p:cNvPr id="131" name="Picture 1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8655" y="2295459"/>
            <a:ext cx="133669" cy="430935"/>
          </a:xfrm>
          <a:prstGeom prst="rect">
            <a:avLst/>
          </a:prstGeom>
        </p:spPr>
      </p:pic>
      <p:pic>
        <p:nvPicPr>
          <p:cNvPr id="132" name="Picture 1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2708" y="2944366"/>
            <a:ext cx="133669" cy="430935"/>
          </a:xfrm>
          <a:prstGeom prst="rect">
            <a:avLst/>
          </a:prstGeom>
        </p:spPr>
      </p:pic>
      <p:pic>
        <p:nvPicPr>
          <p:cNvPr id="133" name="Picture 1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7957" y="2945997"/>
            <a:ext cx="133669" cy="430935"/>
          </a:xfrm>
          <a:prstGeom prst="rect">
            <a:avLst/>
          </a:prstGeom>
        </p:spPr>
      </p:pic>
      <p:pic>
        <p:nvPicPr>
          <p:cNvPr id="134" name="Picture 1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0795" y="2943153"/>
            <a:ext cx="133669" cy="430935"/>
          </a:xfrm>
          <a:prstGeom prst="rect">
            <a:avLst/>
          </a:prstGeom>
        </p:spPr>
      </p:pic>
      <p:pic>
        <p:nvPicPr>
          <p:cNvPr id="135" name="Picture 1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8955" y="2696953"/>
            <a:ext cx="133669" cy="430935"/>
          </a:xfrm>
          <a:prstGeom prst="rect">
            <a:avLst/>
          </a:prstGeom>
        </p:spPr>
      </p:pic>
      <p:pic>
        <p:nvPicPr>
          <p:cNvPr id="136" name="Picture 1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4204" y="2698584"/>
            <a:ext cx="133669" cy="430935"/>
          </a:xfrm>
          <a:prstGeom prst="rect">
            <a:avLst/>
          </a:prstGeom>
        </p:spPr>
      </p:pic>
      <p:pic>
        <p:nvPicPr>
          <p:cNvPr id="137" name="Picture 1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07042" y="2695740"/>
            <a:ext cx="133669" cy="430935"/>
          </a:xfrm>
          <a:prstGeom prst="rect">
            <a:avLst/>
          </a:prstGeom>
        </p:spPr>
      </p:pic>
      <p:pic>
        <p:nvPicPr>
          <p:cNvPr id="138" name="Picture 1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7478" y="2698724"/>
            <a:ext cx="133669" cy="430935"/>
          </a:xfrm>
          <a:prstGeom prst="rect">
            <a:avLst/>
          </a:prstGeom>
        </p:spPr>
      </p:pic>
      <p:pic>
        <p:nvPicPr>
          <p:cNvPr id="139" name="Picture 1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2727" y="2702871"/>
            <a:ext cx="133669" cy="430935"/>
          </a:xfrm>
          <a:prstGeom prst="rect">
            <a:avLst/>
          </a:prstGeom>
        </p:spPr>
      </p:pic>
      <p:pic>
        <p:nvPicPr>
          <p:cNvPr id="140" name="Picture 1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4758" y="2704216"/>
            <a:ext cx="133669" cy="430935"/>
          </a:xfrm>
          <a:prstGeom prst="rect">
            <a:avLst/>
          </a:prstGeom>
        </p:spPr>
      </p:pic>
      <p:pic>
        <p:nvPicPr>
          <p:cNvPr id="141" name="Picture 1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30007" y="2705847"/>
            <a:ext cx="133669" cy="430935"/>
          </a:xfrm>
          <a:prstGeom prst="rect">
            <a:avLst/>
          </a:prstGeom>
        </p:spPr>
      </p:pic>
      <p:pic>
        <p:nvPicPr>
          <p:cNvPr id="142" name="Picture 1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82845" y="2703003"/>
            <a:ext cx="133669" cy="43093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70678" y="5243223"/>
            <a:ext cx="171834" cy="314212"/>
          </a:xfrm>
          <a:prstGeom prst="rect">
            <a:avLst/>
          </a:prstGeom>
        </p:spPr>
      </p:pic>
      <p:pic>
        <p:nvPicPr>
          <p:cNvPr id="143" name="Picture 14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59505" y="5243223"/>
            <a:ext cx="171834" cy="314212"/>
          </a:xfrm>
          <a:prstGeom prst="rect">
            <a:avLst/>
          </a:prstGeom>
        </p:spPr>
      </p:pic>
      <p:pic>
        <p:nvPicPr>
          <p:cNvPr id="144" name="Picture 14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53036" y="5243223"/>
            <a:ext cx="171834" cy="314212"/>
          </a:xfrm>
          <a:prstGeom prst="rect">
            <a:avLst/>
          </a:prstGeom>
        </p:spPr>
      </p:pic>
      <p:pic>
        <p:nvPicPr>
          <p:cNvPr id="145" name="Picture 14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50745" y="5236689"/>
            <a:ext cx="171834" cy="314212"/>
          </a:xfrm>
          <a:prstGeom prst="rect">
            <a:avLst/>
          </a:prstGeom>
        </p:spPr>
      </p:pic>
      <p:pic>
        <p:nvPicPr>
          <p:cNvPr id="146" name="Picture 14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48130" y="5239727"/>
            <a:ext cx="171834" cy="314212"/>
          </a:xfrm>
          <a:prstGeom prst="rect">
            <a:avLst/>
          </a:prstGeom>
        </p:spPr>
      </p:pic>
      <p:pic>
        <p:nvPicPr>
          <p:cNvPr id="147" name="Picture 14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45139" y="5233031"/>
            <a:ext cx="171834" cy="314212"/>
          </a:xfrm>
          <a:prstGeom prst="rect">
            <a:avLst/>
          </a:prstGeom>
        </p:spPr>
      </p:pic>
      <p:pic>
        <p:nvPicPr>
          <p:cNvPr id="148" name="Picture 14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32294" y="5233031"/>
            <a:ext cx="171834" cy="314212"/>
          </a:xfrm>
          <a:prstGeom prst="rect">
            <a:avLst/>
          </a:prstGeom>
        </p:spPr>
      </p:pic>
      <p:pic>
        <p:nvPicPr>
          <p:cNvPr id="149" name="Picture 14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07363" y="5233351"/>
            <a:ext cx="171834" cy="31421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1665" y="4586767"/>
            <a:ext cx="163770" cy="427758"/>
          </a:xfrm>
          <a:prstGeom prst="rect">
            <a:avLst/>
          </a:prstGeom>
        </p:spPr>
      </p:pic>
      <p:pic>
        <p:nvPicPr>
          <p:cNvPr id="150" name="Picture 14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69559" y="4590744"/>
            <a:ext cx="163770" cy="427758"/>
          </a:xfrm>
          <a:prstGeom prst="rect">
            <a:avLst/>
          </a:prstGeom>
        </p:spPr>
      </p:pic>
      <p:pic>
        <p:nvPicPr>
          <p:cNvPr id="151" name="Picture 15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44685" y="4591552"/>
            <a:ext cx="163770" cy="427758"/>
          </a:xfrm>
          <a:prstGeom prst="rect">
            <a:avLst/>
          </a:prstGeom>
        </p:spPr>
      </p:pic>
      <p:pic>
        <p:nvPicPr>
          <p:cNvPr id="152" name="Picture 15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22579" y="4595529"/>
            <a:ext cx="163770" cy="427758"/>
          </a:xfrm>
          <a:prstGeom prst="rect">
            <a:avLst/>
          </a:prstGeom>
        </p:spPr>
      </p:pic>
      <p:pic>
        <p:nvPicPr>
          <p:cNvPr id="153" name="Picture 15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03376" y="4591860"/>
            <a:ext cx="163770" cy="427758"/>
          </a:xfrm>
          <a:prstGeom prst="rect">
            <a:avLst/>
          </a:prstGeom>
        </p:spPr>
      </p:pic>
      <p:pic>
        <p:nvPicPr>
          <p:cNvPr id="154" name="Picture 15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81270" y="4595837"/>
            <a:ext cx="163770" cy="427758"/>
          </a:xfrm>
          <a:prstGeom prst="rect">
            <a:avLst/>
          </a:prstGeom>
        </p:spPr>
      </p:pic>
      <p:pic>
        <p:nvPicPr>
          <p:cNvPr id="155" name="Picture 15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56396" y="4596645"/>
            <a:ext cx="163770" cy="427758"/>
          </a:xfrm>
          <a:prstGeom prst="rect">
            <a:avLst/>
          </a:prstGeom>
        </p:spPr>
      </p:pic>
      <p:pic>
        <p:nvPicPr>
          <p:cNvPr id="156" name="Picture 15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34290" y="4600622"/>
            <a:ext cx="163770" cy="427758"/>
          </a:xfrm>
          <a:prstGeom prst="rect">
            <a:avLst/>
          </a:prstGeom>
        </p:spPr>
      </p:pic>
      <p:pic>
        <p:nvPicPr>
          <p:cNvPr id="157" name="Picture 15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15912" y="4642381"/>
            <a:ext cx="163770" cy="427758"/>
          </a:xfrm>
          <a:prstGeom prst="rect">
            <a:avLst/>
          </a:prstGeom>
        </p:spPr>
      </p:pic>
      <p:pic>
        <p:nvPicPr>
          <p:cNvPr id="158" name="Picture 15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93806" y="4646358"/>
            <a:ext cx="163770" cy="427758"/>
          </a:xfrm>
          <a:prstGeom prst="rect">
            <a:avLst/>
          </a:prstGeom>
        </p:spPr>
      </p:pic>
      <p:pic>
        <p:nvPicPr>
          <p:cNvPr id="159" name="Picture 15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68932" y="4647166"/>
            <a:ext cx="163770" cy="427758"/>
          </a:xfrm>
          <a:prstGeom prst="rect">
            <a:avLst/>
          </a:prstGeom>
        </p:spPr>
      </p:pic>
      <p:pic>
        <p:nvPicPr>
          <p:cNvPr id="160" name="Picture 15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46826" y="4651143"/>
            <a:ext cx="163770" cy="427758"/>
          </a:xfrm>
          <a:prstGeom prst="rect">
            <a:avLst/>
          </a:prstGeom>
        </p:spPr>
      </p:pic>
      <p:pic>
        <p:nvPicPr>
          <p:cNvPr id="161" name="Picture 16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27623" y="4647474"/>
            <a:ext cx="163770" cy="427758"/>
          </a:xfrm>
          <a:prstGeom prst="rect">
            <a:avLst/>
          </a:prstGeom>
        </p:spPr>
      </p:pic>
      <p:pic>
        <p:nvPicPr>
          <p:cNvPr id="162" name="Picture 16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05517" y="4651451"/>
            <a:ext cx="163770" cy="427758"/>
          </a:xfrm>
          <a:prstGeom prst="rect">
            <a:avLst/>
          </a:prstGeom>
        </p:spPr>
      </p:pic>
      <p:pic>
        <p:nvPicPr>
          <p:cNvPr id="163" name="Picture 16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80643" y="4652259"/>
            <a:ext cx="163770" cy="427758"/>
          </a:xfrm>
          <a:prstGeom prst="rect">
            <a:avLst/>
          </a:prstGeom>
        </p:spPr>
      </p:pic>
      <p:pic>
        <p:nvPicPr>
          <p:cNvPr id="164" name="Picture 16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58537" y="4656236"/>
            <a:ext cx="163770" cy="427758"/>
          </a:xfrm>
          <a:prstGeom prst="rect">
            <a:avLst/>
          </a:prstGeom>
        </p:spPr>
      </p:pic>
      <p:pic>
        <p:nvPicPr>
          <p:cNvPr id="165" name="Picture 16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31901" y="5141269"/>
            <a:ext cx="171834" cy="314212"/>
          </a:xfrm>
          <a:prstGeom prst="rect">
            <a:avLst/>
          </a:prstGeom>
        </p:spPr>
      </p:pic>
      <p:pic>
        <p:nvPicPr>
          <p:cNvPr id="166" name="Picture 16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20728" y="5141269"/>
            <a:ext cx="171834" cy="314212"/>
          </a:xfrm>
          <a:prstGeom prst="rect">
            <a:avLst/>
          </a:prstGeom>
        </p:spPr>
      </p:pic>
      <p:pic>
        <p:nvPicPr>
          <p:cNvPr id="167" name="Picture 16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14259" y="5141269"/>
            <a:ext cx="171834" cy="314212"/>
          </a:xfrm>
          <a:prstGeom prst="rect">
            <a:avLst/>
          </a:prstGeom>
        </p:spPr>
      </p:pic>
      <p:pic>
        <p:nvPicPr>
          <p:cNvPr id="168" name="Picture 16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11968" y="5134735"/>
            <a:ext cx="171834" cy="314212"/>
          </a:xfrm>
          <a:prstGeom prst="rect">
            <a:avLst/>
          </a:prstGeom>
        </p:spPr>
      </p:pic>
      <p:pic>
        <p:nvPicPr>
          <p:cNvPr id="169" name="Picture 16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09353" y="5137773"/>
            <a:ext cx="171834" cy="314212"/>
          </a:xfrm>
          <a:prstGeom prst="rect">
            <a:avLst/>
          </a:prstGeom>
        </p:spPr>
      </p:pic>
      <p:pic>
        <p:nvPicPr>
          <p:cNvPr id="170" name="Picture 16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06362" y="5131077"/>
            <a:ext cx="171834" cy="314212"/>
          </a:xfrm>
          <a:prstGeom prst="rect">
            <a:avLst/>
          </a:prstGeom>
        </p:spPr>
      </p:pic>
      <p:pic>
        <p:nvPicPr>
          <p:cNvPr id="171" name="Picture 17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93517" y="5131077"/>
            <a:ext cx="171834" cy="314212"/>
          </a:xfrm>
          <a:prstGeom prst="rect">
            <a:avLst/>
          </a:prstGeom>
        </p:spPr>
      </p:pic>
      <p:pic>
        <p:nvPicPr>
          <p:cNvPr id="172" name="Picture 17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77295" y="5131397"/>
            <a:ext cx="171834" cy="314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09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8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4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0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9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2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5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5" grpId="0" animBg="1"/>
      <p:bldP spid="16" grpId="0" animBg="1"/>
      <p:bldP spid="17" grpId="0"/>
      <p:bldP spid="18" grpId="0"/>
      <p:bldP spid="19" grpId="0" animBg="1"/>
      <p:bldP spid="20" grpId="0" animBg="1"/>
      <p:bldP spid="21" grpId="0"/>
      <p:bldP spid="22" grpId="0"/>
      <p:bldP spid="23" grpId="0"/>
      <p:bldP spid="24" grpId="0"/>
      <p:bldP spid="28" grpId="0" animBg="1"/>
      <p:bldP spid="29" grpId="0"/>
      <p:bldP spid="30" grpId="0"/>
      <p:bldP spid="31" grpId="0"/>
      <p:bldP spid="37" grpId="0"/>
      <p:bldP spid="43" grpId="0"/>
      <p:bldP spid="44" grpId="0"/>
      <p:bldP spid="45" grpId="0"/>
      <p:bldP spid="48" grpId="0"/>
      <p:bldP spid="49" grpId="0"/>
      <p:bldP spid="50" grpId="0" animBg="1"/>
      <p:bldP spid="51" grpId="0"/>
      <p:bldP spid="52" grpId="0" animBg="1"/>
      <p:bldP spid="60" grpId="0" animBg="1"/>
      <p:bldP spid="53" grpId="0"/>
      <p:bldP spid="54" grpId="0"/>
      <p:bldP spid="61" grpId="0" animBg="1"/>
      <p:bldP spid="55" grpId="0"/>
      <p:bldP spid="56" grpId="0"/>
      <p:bldP spid="57" grpId="0"/>
      <p:bldP spid="62" grpId="0" animBg="1"/>
      <p:bldP spid="59" grpId="0"/>
      <p:bldP spid="63" grpId="0"/>
      <p:bldP spid="64" grpId="0"/>
      <p:bldP spid="75" grpId="0"/>
      <p:bldP spid="86" grpId="0"/>
      <p:bldP spid="8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6518" y="411833"/>
            <a:ext cx="11403106" cy="602428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518" y="514312"/>
            <a:ext cx="1829851" cy="19211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7521" y="851648"/>
            <a:ext cx="1626265" cy="1626265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1920198" y="556810"/>
            <a:ext cx="4061012" cy="1107970"/>
          </a:xfrm>
          <a:prstGeom prst="wedgeRoundRectCallout">
            <a:avLst>
              <a:gd name="adj1" fmla="val -54270"/>
              <a:gd name="adj2" fmla="val -7658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m-KH" sz="2000" i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តើមានអ្វីកើតឡើងបើយើងបំបែកតួគុណឬតំណាងគុណក្នុងល្បះលេខខាងក្រោម?</a:t>
            </a:r>
            <a:endParaRPr lang="en-PH" sz="2000" i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6303364" y="600182"/>
            <a:ext cx="3554157" cy="874122"/>
          </a:xfrm>
          <a:prstGeom prst="wedgeRoundRectCallout">
            <a:avLst>
              <a:gd name="adj1" fmla="val 57436"/>
              <a:gd name="adj2" fmla="val -2145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m-KH" i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ដើម្បី</a:t>
            </a:r>
            <a:r>
              <a:rPr lang="km-KH" i="1" dirty="0">
                <a:solidFill>
                  <a:schemeClr val="bg1"/>
                </a:solidFill>
                <a:latin typeface="Tw Cen MT" panose="020B0602020104020603" pitchFamily="34" charset="0"/>
              </a:rPr>
              <a:t>អាចឆ្លើយសំណួរបាន យើងមកសង្កេតឧទាហរណ៍ខាងក្រោម</a:t>
            </a:r>
            <a:endParaRPr lang="en-PH" i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0198" y="1804777"/>
            <a:ext cx="1640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sz="2000" i="1" dirty="0">
                <a:latin typeface="Tw Cen MT" panose="020B0602020104020603" pitchFamily="34" charset="0"/>
              </a:rPr>
              <a:t>បំបែកតួគុណ</a:t>
            </a:r>
            <a:endParaRPr lang="en-PH" sz="2000" i="1" dirty="0">
              <a:latin typeface="Tw Cen MT" panose="020B06020201040206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852" y="2377715"/>
            <a:ext cx="10599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w Cen MT" panose="020B0602020104020603" pitchFamily="34" charset="0"/>
              </a:rPr>
              <a:t>7 x 6 </a:t>
            </a:r>
            <a:endParaRPr lang="en-PH" sz="2800" dirty="0">
              <a:latin typeface="Tw Cen MT" panose="020B0602020104020603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664301" y="2435415"/>
            <a:ext cx="542066" cy="227164"/>
          </a:xfrm>
          <a:prstGeom prst="straightConnector1">
            <a:avLst/>
          </a:prstGeom>
          <a:ln>
            <a:solidFill>
              <a:srgbClr val="1429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664299" y="2662579"/>
            <a:ext cx="502753" cy="391071"/>
          </a:xfrm>
          <a:prstGeom prst="straightConnector1">
            <a:avLst/>
          </a:prstGeom>
          <a:ln>
            <a:solidFill>
              <a:srgbClr val="1429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298884" y="2191180"/>
            <a:ext cx="425321" cy="48847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6" name="Rectangle 15"/>
          <p:cNvSpPr/>
          <p:nvPr/>
        </p:nvSpPr>
        <p:spPr>
          <a:xfrm>
            <a:off x="2298884" y="2900935"/>
            <a:ext cx="425321" cy="48847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7" name="TextBox 16"/>
          <p:cNvSpPr txBox="1"/>
          <p:nvPr/>
        </p:nvSpPr>
        <p:spPr>
          <a:xfrm>
            <a:off x="2724205" y="2133784"/>
            <a:ext cx="1199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w Cen MT" panose="020B0602020104020603" pitchFamily="34" charset="0"/>
              </a:rPr>
              <a:t> x 6 = </a:t>
            </a:r>
            <a:endParaRPr lang="en-PH" sz="2800" dirty="0">
              <a:latin typeface="Tw Cen MT" panose="020B06020201040206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24204" y="2878067"/>
            <a:ext cx="1199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w Cen MT" panose="020B0602020104020603" pitchFamily="34" charset="0"/>
              </a:rPr>
              <a:t> x 6 = </a:t>
            </a:r>
            <a:endParaRPr lang="en-PH" sz="2800" dirty="0">
              <a:latin typeface="Tw Cen MT" panose="020B0602020104020603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81129" y="2191180"/>
            <a:ext cx="425321" cy="48847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0" name="Rectangle 19"/>
          <p:cNvSpPr/>
          <p:nvPr/>
        </p:nvSpPr>
        <p:spPr>
          <a:xfrm>
            <a:off x="3876757" y="2912817"/>
            <a:ext cx="425321" cy="48847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1" name="TextBox 20"/>
          <p:cNvSpPr txBox="1"/>
          <p:nvPr/>
        </p:nvSpPr>
        <p:spPr>
          <a:xfrm>
            <a:off x="2318924" y="2156430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w Cen MT" panose="020B0602020104020603" pitchFamily="34" charset="0"/>
              </a:rPr>
              <a:t>4</a:t>
            </a:r>
            <a:endParaRPr lang="en-PH" sz="28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00208" y="2858114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w Cen MT" panose="020B0602020104020603" pitchFamily="34" charset="0"/>
              </a:rPr>
              <a:t>3</a:t>
            </a:r>
            <a:endParaRPr lang="en-PH" sz="28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98311" y="2202390"/>
            <a:ext cx="5822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w Cen MT" panose="020B0602020104020603" pitchFamily="34" charset="0"/>
              </a:rPr>
              <a:t>24</a:t>
            </a:r>
            <a:endParaRPr lang="en-PH" sz="28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84014" y="2872686"/>
            <a:ext cx="5822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w Cen MT" panose="020B0602020104020603" pitchFamily="34" charset="0"/>
              </a:rPr>
              <a:t>18</a:t>
            </a:r>
            <a:endParaRPr lang="en-PH" sz="28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3420342" y="3525635"/>
            <a:ext cx="1338147" cy="25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860617" y="3595756"/>
            <a:ext cx="425321" cy="48847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9" name="TextBox 28"/>
          <p:cNvSpPr txBox="1"/>
          <p:nvPr/>
        </p:nvSpPr>
        <p:spPr>
          <a:xfrm>
            <a:off x="3798311" y="3543409"/>
            <a:ext cx="5822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w Cen MT" panose="020B0602020104020603" pitchFamily="34" charset="0"/>
              </a:rPr>
              <a:t>42</a:t>
            </a:r>
            <a:endParaRPr lang="en-PH" sz="28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63739" y="2269993"/>
            <a:ext cx="1213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Tw Cen MT" panose="020B0602020104020603" pitchFamily="34" charset="0"/>
              </a:rPr>
              <a:t>4 </a:t>
            </a:r>
            <a:r>
              <a:rPr lang="km-KH" sz="1400" i="1" dirty="0">
                <a:latin typeface="Tw Cen MT" panose="020B0602020104020603" pitchFamily="34" charset="0"/>
              </a:rPr>
              <a:t>ចំនួន</a:t>
            </a:r>
            <a:r>
              <a:rPr lang="en-US" sz="1400" i="1" dirty="0">
                <a:latin typeface="Tw Cen MT" panose="020B0602020104020603" pitchFamily="34" charset="0"/>
              </a:rPr>
              <a:t> 6</a:t>
            </a:r>
            <a:r>
              <a:rPr lang="km-KH" sz="1400" i="1" dirty="0">
                <a:latin typeface="Tw Cen MT" panose="020B0602020104020603" pitchFamily="34" charset="0"/>
              </a:rPr>
              <a:t>ដង</a:t>
            </a:r>
            <a:r>
              <a:rPr lang="en-US" sz="1400" i="1" dirty="0">
                <a:latin typeface="Tw Cen MT" panose="020B0602020104020603" pitchFamily="34" charset="0"/>
              </a:rPr>
              <a:t> </a:t>
            </a:r>
            <a:endParaRPr lang="en-PH" sz="1400" i="1" dirty="0">
              <a:latin typeface="Tw Cen MT" panose="020B0602020104020603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63141" y="2912817"/>
            <a:ext cx="12314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Tw Cen MT" panose="020B0602020104020603" pitchFamily="34" charset="0"/>
              </a:rPr>
              <a:t>3 </a:t>
            </a:r>
            <a:r>
              <a:rPr lang="km-KH" sz="1400" i="1" dirty="0">
                <a:latin typeface="Tw Cen MT" panose="020B0602020104020603" pitchFamily="34" charset="0"/>
              </a:rPr>
              <a:t>ចំនួន</a:t>
            </a:r>
            <a:r>
              <a:rPr lang="en-US" sz="1400" i="1" dirty="0">
                <a:latin typeface="Tw Cen MT" panose="020B0602020104020603" pitchFamily="34" charset="0"/>
              </a:rPr>
              <a:t> 6</a:t>
            </a:r>
            <a:r>
              <a:rPr lang="km-KH" sz="1400" i="1" dirty="0">
                <a:latin typeface="Tw Cen MT" panose="020B0602020104020603" pitchFamily="34" charset="0"/>
              </a:rPr>
              <a:t>សង</a:t>
            </a:r>
            <a:endParaRPr lang="en-PH" sz="1400" i="1" dirty="0">
              <a:latin typeface="Tw Cen MT" panose="020B0602020104020603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96584" y="1766305"/>
            <a:ext cx="583814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dirty="0">
                <a:ln>
                  <a:solidFill>
                    <a:srgbClr val="1429A9"/>
                  </a:solidFill>
                </a:ln>
                <a:noFill/>
                <a:latin typeface="Tw Cen MT" panose="020B0602020104020603" pitchFamily="34" charset="0"/>
              </a:rPr>
              <a:t>]</a:t>
            </a:r>
            <a:endParaRPr lang="en-PH" sz="11500" dirty="0">
              <a:ln>
                <a:solidFill>
                  <a:srgbClr val="1429A9"/>
                </a:solidFill>
              </a:ln>
              <a:noFill/>
              <a:latin typeface="Tw Cen MT" panose="020B0602020104020603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593223" y="2435415"/>
            <a:ext cx="29418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1429A9"/>
                </a:solidFill>
                <a:latin typeface="Tw Cen MT" panose="020B0602020104020603" pitchFamily="34" charset="0"/>
              </a:rPr>
              <a:t>7 x 6 = 42</a:t>
            </a:r>
            <a:endParaRPr lang="en-PH" sz="4800" dirty="0">
              <a:solidFill>
                <a:srgbClr val="1429A9"/>
              </a:solidFill>
              <a:latin typeface="Tw Cen MT" panose="020B0602020104020603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007885" y="4111604"/>
            <a:ext cx="2319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sz="2000" i="1" dirty="0">
                <a:latin typeface="Tw Cen MT" panose="020B0602020104020603" pitchFamily="34" charset="0"/>
              </a:rPr>
              <a:t>បំបែកតំណាងគុណ</a:t>
            </a:r>
            <a:endParaRPr lang="en-PH" sz="2000" i="1" dirty="0">
              <a:latin typeface="Tw Cen MT" panose="020B0602020104020603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15403" y="4732930"/>
            <a:ext cx="10599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w Cen MT" panose="020B0602020104020603" pitchFamily="34" charset="0"/>
              </a:rPr>
              <a:t>7 x 6 </a:t>
            </a:r>
            <a:endParaRPr lang="en-PH" sz="2800" dirty="0">
              <a:latin typeface="Tw Cen MT" panose="020B0602020104020603" pitchFamily="34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1736852" y="4790630"/>
            <a:ext cx="542066" cy="227164"/>
          </a:xfrm>
          <a:prstGeom prst="straightConnector1">
            <a:avLst/>
          </a:prstGeom>
          <a:ln>
            <a:solidFill>
              <a:srgbClr val="1429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1736850" y="5017794"/>
            <a:ext cx="502753" cy="391071"/>
          </a:xfrm>
          <a:prstGeom prst="straightConnector1">
            <a:avLst/>
          </a:prstGeom>
          <a:ln>
            <a:solidFill>
              <a:srgbClr val="1429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289058" y="4472864"/>
            <a:ext cx="761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w Cen MT" panose="020B0602020104020603" pitchFamily="34" charset="0"/>
              </a:rPr>
              <a:t>7 x </a:t>
            </a:r>
            <a:endParaRPr lang="en-PH" sz="2800" dirty="0">
              <a:latin typeface="Tw Cen MT" panose="020B0602020104020603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89058" y="5172188"/>
            <a:ext cx="761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w Cen MT" panose="020B0602020104020603" pitchFamily="34" charset="0"/>
              </a:rPr>
              <a:t>7 x </a:t>
            </a:r>
            <a:endParaRPr lang="en-PH" sz="2800" dirty="0">
              <a:latin typeface="Tw Cen MT" panose="020B0602020104020603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045457" y="4481424"/>
            <a:ext cx="425321" cy="48847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51" name="TextBox 50"/>
          <p:cNvSpPr txBox="1"/>
          <p:nvPr/>
        </p:nvSpPr>
        <p:spPr>
          <a:xfrm>
            <a:off x="3050805" y="4467693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w Cen MT" panose="020B0602020104020603" pitchFamily="34" charset="0"/>
              </a:rPr>
              <a:t>3</a:t>
            </a:r>
            <a:endParaRPr lang="en-PH" sz="28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1246" y="5250420"/>
            <a:ext cx="425321" cy="48847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60" name="Rectangle 59"/>
          <p:cNvSpPr/>
          <p:nvPr/>
        </p:nvSpPr>
        <p:spPr>
          <a:xfrm>
            <a:off x="3963367" y="4464292"/>
            <a:ext cx="425321" cy="48847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53" name="TextBox 52"/>
          <p:cNvSpPr txBox="1"/>
          <p:nvPr/>
        </p:nvSpPr>
        <p:spPr>
          <a:xfrm>
            <a:off x="3026594" y="5236689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w Cen MT" panose="020B0602020104020603" pitchFamily="34" charset="0"/>
              </a:rPr>
              <a:t>3</a:t>
            </a:r>
            <a:endParaRPr lang="en-PH" sz="28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501819" y="4447242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w Cen MT" panose="020B0602020104020603" pitchFamily="34" charset="0"/>
              </a:rPr>
              <a:t>= </a:t>
            </a:r>
            <a:endParaRPr lang="en-PH" sz="2800" dirty="0">
              <a:latin typeface="Tw Cen MT" panose="020B0602020104020603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938249" y="5237986"/>
            <a:ext cx="425321" cy="48847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55" name="TextBox 54"/>
          <p:cNvSpPr txBox="1"/>
          <p:nvPr/>
        </p:nvSpPr>
        <p:spPr>
          <a:xfrm>
            <a:off x="3492629" y="5215670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w Cen MT" panose="020B0602020104020603" pitchFamily="34" charset="0"/>
              </a:rPr>
              <a:t>= </a:t>
            </a:r>
            <a:endParaRPr lang="en-PH" sz="2800" dirty="0">
              <a:latin typeface="Tw Cen MT" panose="020B0602020104020603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876757" y="4479477"/>
            <a:ext cx="5822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w Cen MT" panose="020B0602020104020603" pitchFamily="34" charset="0"/>
              </a:rPr>
              <a:t>21</a:t>
            </a:r>
            <a:endParaRPr lang="en-PH" sz="28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887649" y="5204413"/>
            <a:ext cx="5822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w Cen MT" panose="020B0602020104020603" pitchFamily="34" charset="0"/>
              </a:rPr>
              <a:t>21</a:t>
            </a:r>
            <a:endParaRPr lang="en-PH" sz="28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938248" y="5903053"/>
            <a:ext cx="425321" cy="48847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cxnSp>
        <p:nvCxnSpPr>
          <p:cNvPr id="58" name="Straight Connector 57"/>
          <p:cNvCxnSpPr/>
          <p:nvPr/>
        </p:nvCxnSpPr>
        <p:spPr>
          <a:xfrm>
            <a:off x="3498788" y="5831003"/>
            <a:ext cx="1338147" cy="25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854455" y="5848777"/>
            <a:ext cx="5822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w Cen MT" panose="020B0602020104020603" pitchFamily="34" charset="0"/>
              </a:rPr>
              <a:t>42</a:t>
            </a:r>
            <a:endParaRPr lang="en-PH" sz="28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962474" y="4560311"/>
            <a:ext cx="12170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Tw Cen MT" panose="020B0602020104020603" pitchFamily="34" charset="0"/>
              </a:rPr>
              <a:t>7 </a:t>
            </a:r>
            <a:r>
              <a:rPr lang="km-KH" sz="1400" i="1" dirty="0">
                <a:latin typeface="Tw Cen MT" panose="020B0602020104020603" pitchFamily="34" charset="0"/>
              </a:rPr>
              <a:t>ចំនួន </a:t>
            </a:r>
            <a:r>
              <a:rPr lang="en-US" sz="1400" i="1" dirty="0">
                <a:latin typeface="Tw Cen MT" panose="020B0602020104020603" pitchFamily="34" charset="0"/>
              </a:rPr>
              <a:t>3</a:t>
            </a:r>
            <a:r>
              <a:rPr lang="km-KH" sz="1400" i="1" dirty="0">
                <a:latin typeface="Tw Cen MT" panose="020B0602020104020603" pitchFamily="34" charset="0"/>
              </a:rPr>
              <a:t>ដង</a:t>
            </a:r>
            <a:r>
              <a:rPr lang="en-US" sz="1400" i="1" dirty="0">
                <a:latin typeface="Tw Cen MT" panose="020B0602020104020603" pitchFamily="34" charset="0"/>
              </a:rPr>
              <a:t> </a:t>
            </a:r>
            <a:endParaRPr lang="en-PH" sz="1400" i="1" dirty="0">
              <a:latin typeface="Tw Cen MT" panose="020B0602020104020603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961876" y="5203135"/>
            <a:ext cx="11673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Tw Cen MT" panose="020B0602020104020603" pitchFamily="34" charset="0"/>
              </a:rPr>
              <a:t>7 </a:t>
            </a:r>
            <a:r>
              <a:rPr lang="km-KH" sz="1400" i="1" dirty="0">
                <a:latin typeface="Tw Cen MT" panose="020B0602020104020603" pitchFamily="34" charset="0"/>
              </a:rPr>
              <a:t>ចំនួន </a:t>
            </a:r>
            <a:r>
              <a:rPr lang="en-US" sz="1400" i="1" dirty="0">
                <a:latin typeface="Tw Cen MT" panose="020B0602020104020603" pitchFamily="34" charset="0"/>
              </a:rPr>
              <a:t>3</a:t>
            </a:r>
            <a:r>
              <a:rPr lang="km-KH" sz="1400" i="1" dirty="0">
                <a:latin typeface="Tw Cen MT" panose="020B0602020104020603" pitchFamily="34" charset="0"/>
              </a:rPr>
              <a:t>ដង</a:t>
            </a:r>
            <a:endParaRPr lang="en-PH" sz="1400" i="1" dirty="0">
              <a:latin typeface="Tw Cen MT" panose="020B0602020104020603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407363" y="4229487"/>
            <a:ext cx="49084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ln>
                  <a:solidFill>
                    <a:srgbClr val="1429A9"/>
                  </a:solidFill>
                </a:ln>
                <a:noFill/>
                <a:latin typeface="Tw Cen MT" panose="020B0602020104020603" pitchFamily="34" charset="0"/>
              </a:rPr>
              <a:t>]</a:t>
            </a:r>
            <a:endParaRPr lang="en-PH" sz="8800" dirty="0">
              <a:ln>
                <a:solidFill>
                  <a:srgbClr val="1429A9"/>
                </a:solidFill>
              </a:ln>
              <a:noFill/>
              <a:latin typeface="Tw Cen MT" panose="020B0602020104020603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9105318" y="4759511"/>
            <a:ext cx="24817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1429A9"/>
                </a:solidFill>
                <a:latin typeface="Tw Cen MT" panose="020B0602020104020603" pitchFamily="34" charset="0"/>
              </a:rPr>
              <a:t>7 x 6 = 42</a:t>
            </a:r>
            <a:endParaRPr lang="en-PH" sz="4000" dirty="0">
              <a:solidFill>
                <a:srgbClr val="1429A9"/>
              </a:solidFill>
              <a:latin typeface="Tw Cen MT" panose="020B0602020104020603" pitchFamily="34" charset="0"/>
            </a:endParaRPr>
          </a:p>
        </p:txBody>
      </p:sp>
      <p:sp>
        <p:nvSpPr>
          <p:cNvPr id="87" name="Rounded Rectangular Callout 86"/>
          <p:cNvSpPr/>
          <p:nvPr/>
        </p:nvSpPr>
        <p:spPr>
          <a:xfrm>
            <a:off x="7012686" y="1544042"/>
            <a:ext cx="3026020" cy="700852"/>
          </a:xfrm>
          <a:prstGeom prst="wedgeRoundRectCallout">
            <a:avLst>
              <a:gd name="adj1" fmla="val 57833"/>
              <a:gd name="adj2" fmla="val -31439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m-KH" sz="1400" i="1" dirty="0">
                <a:solidFill>
                  <a:schemeClr val="bg1"/>
                </a:solidFill>
                <a:latin typeface="Tw Cen MT" panose="020B0602020104020603" pitchFamily="34" charset="0"/>
              </a:rPr>
              <a:t>ដូចនេះ ផលគុណពីការបំបែកតួគុណនិងផលគុណពីការបំបែកតំណាងគុណ គឺស្មើគ្នា</a:t>
            </a:r>
            <a:endParaRPr lang="en-PH" sz="1400" i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4976" y="1925515"/>
            <a:ext cx="142564" cy="904325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1985" y="1925515"/>
            <a:ext cx="142564" cy="904325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4811" y="1925552"/>
            <a:ext cx="142564" cy="904325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1820" y="1925552"/>
            <a:ext cx="142564" cy="904325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6256" y="2890640"/>
            <a:ext cx="142564" cy="904325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3265" y="2890640"/>
            <a:ext cx="142564" cy="904325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6091" y="2890677"/>
            <a:ext cx="142564" cy="904325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49517" y="2413406"/>
            <a:ext cx="142564" cy="904325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6526" y="2413406"/>
            <a:ext cx="142564" cy="904325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9352" y="2413443"/>
            <a:ext cx="142564" cy="904325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7070" y="2400554"/>
            <a:ext cx="142564" cy="904325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14079" y="2400554"/>
            <a:ext cx="142564" cy="904325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06905" y="2400591"/>
            <a:ext cx="142564" cy="9043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07306" y="4511404"/>
            <a:ext cx="133669" cy="430935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62555" y="4513035"/>
            <a:ext cx="133669" cy="430935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15393" y="4510191"/>
            <a:ext cx="133669" cy="430935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75829" y="4513175"/>
            <a:ext cx="133669" cy="430935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1078" y="4517322"/>
            <a:ext cx="133669" cy="430935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83916" y="4514478"/>
            <a:ext cx="133669" cy="430935"/>
          </a:xfrm>
          <a:prstGeom prst="rect">
            <a:avLst/>
          </a:prstGeom>
        </p:spPr>
      </p:pic>
      <p:pic>
        <p:nvPicPr>
          <p:cNvPr id="105" name="Picture 10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44352" y="4517462"/>
            <a:ext cx="133669" cy="430935"/>
          </a:xfrm>
          <a:prstGeom prst="rect">
            <a:avLst/>
          </a:prstGeom>
        </p:spPr>
      </p:pic>
      <p:pic>
        <p:nvPicPr>
          <p:cNvPr id="106" name="Picture 10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03895" y="5132860"/>
            <a:ext cx="133669" cy="430935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59144" y="5134491"/>
            <a:ext cx="133669" cy="430935"/>
          </a:xfrm>
          <a:prstGeom prst="rect">
            <a:avLst/>
          </a:prstGeom>
        </p:spPr>
      </p:pic>
      <p:pic>
        <p:nvPicPr>
          <p:cNvPr id="108" name="Picture 10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11982" y="5131647"/>
            <a:ext cx="133669" cy="430935"/>
          </a:xfrm>
          <a:prstGeom prst="rect">
            <a:avLst/>
          </a:prstGeom>
        </p:spPr>
      </p:pic>
      <p:pic>
        <p:nvPicPr>
          <p:cNvPr id="109" name="Picture 10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72418" y="5134631"/>
            <a:ext cx="133669" cy="430935"/>
          </a:xfrm>
          <a:prstGeom prst="rect">
            <a:avLst/>
          </a:prstGeom>
        </p:spPr>
      </p:pic>
      <p:pic>
        <p:nvPicPr>
          <p:cNvPr id="110" name="Picture 10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27667" y="5138778"/>
            <a:ext cx="133669" cy="430935"/>
          </a:xfrm>
          <a:prstGeom prst="rect">
            <a:avLst/>
          </a:prstGeom>
        </p:spPr>
      </p:pic>
      <p:pic>
        <p:nvPicPr>
          <p:cNvPr id="111" name="Picture 1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80505" y="5135934"/>
            <a:ext cx="133669" cy="430935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40941" y="5138918"/>
            <a:ext cx="133669" cy="430935"/>
          </a:xfrm>
          <a:prstGeom prst="rect">
            <a:avLst/>
          </a:prstGeom>
        </p:spPr>
      </p:pic>
      <p:pic>
        <p:nvPicPr>
          <p:cNvPr id="113" name="Picture 1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16011" y="4635339"/>
            <a:ext cx="133669" cy="430935"/>
          </a:xfrm>
          <a:prstGeom prst="rect">
            <a:avLst/>
          </a:prstGeom>
        </p:spPr>
      </p:pic>
      <p:pic>
        <p:nvPicPr>
          <p:cNvPr id="114" name="Picture 1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71260" y="4636970"/>
            <a:ext cx="133669" cy="430935"/>
          </a:xfrm>
          <a:prstGeom prst="rect">
            <a:avLst/>
          </a:prstGeom>
        </p:spPr>
      </p:pic>
      <p:pic>
        <p:nvPicPr>
          <p:cNvPr id="115" name="Picture 1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24098" y="4634126"/>
            <a:ext cx="133669" cy="430935"/>
          </a:xfrm>
          <a:prstGeom prst="rect">
            <a:avLst/>
          </a:prstGeom>
        </p:spPr>
      </p:pic>
      <p:pic>
        <p:nvPicPr>
          <p:cNvPr id="116" name="Picture 1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84534" y="4637110"/>
            <a:ext cx="133669" cy="430935"/>
          </a:xfrm>
          <a:prstGeom prst="rect">
            <a:avLst/>
          </a:prstGeom>
        </p:spPr>
      </p:pic>
      <p:pic>
        <p:nvPicPr>
          <p:cNvPr id="117" name="Picture 1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39783" y="4641257"/>
            <a:ext cx="133669" cy="430935"/>
          </a:xfrm>
          <a:prstGeom prst="rect">
            <a:avLst/>
          </a:prstGeom>
        </p:spPr>
      </p:pic>
      <p:pic>
        <p:nvPicPr>
          <p:cNvPr id="118" name="Picture 1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92621" y="4638413"/>
            <a:ext cx="133669" cy="430935"/>
          </a:xfrm>
          <a:prstGeom prst="rect">
            <a:avLst/>
          </a:prstGeom>
        </p:spPr>
      </p:pic>
      <p:pic>
        <p:nvPicPr>
          <p:cNvPr id="119" name="Picture 1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53057" y="4641397"/>
            <a:ext cx="133669" cy="430935"/>
          </a:xfrm>
          <a:prstGeom prst="rect">
            <a:avLst/>
          </a:prstGeom>
        </p:spPr>
      </p:pic>
      <p:pic>
        <p:nvPicPr>
          <p:cNvPr id="120" name="Picture 1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17262" y="5107224"/>
            <a:ext cx="133669" cy="430935"/>
          </a:xfrm>
          <a:prstGeom prst="rect">
            <a:avLst/>
          </a:prstGeom>
        </p:spPr>
      </p:pic>
      <p:pic>
        <p:nvPicPr>
          <p:cNvPr id="121" name="Picture 1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72511" y="5108855"/>
            <a:ext cx="133669" cy="430935"/>
          </a:xfrm>
          <a:prstGeom prst="rect">
            <a:avLst/>
          </a:prstGeom>
        </p:spPr>
      </p:pic>
      <p:pic>
        <p:nvPicPr>
          <p:cNvPr id="122" name="Picture 1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25349" y="5106011"/>
            <a:ext cx="133669" cy="430935"/>
          </a:xfrm>
          <a:prstGeom prst="rect">
            <a:avLst/>
          </a:prstGeom>
        </p:spPr>
      </p:pic>
      <p:pic>
        <p:nvPicPr>
          <p:cNvPr id="123" name="Picture 1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85785" y="5108995"/>
            <a:ext cx="133669" cy="430935"/>
          </a:xfrm>
          <a:prstGeom prst="rect">
            <a:avLst/>
          </a:prstGeom>
        </p:spPr>
      </p:pic>
      <p:pic>
        <p:nvPicPr>
          <p:cNvPr id="124" name="Picture 1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41034" y="5113142"/>
            <a:ext cx="133669" cy="430935"/>
          </a:xfrm>
          <a:prstGeom prst="rect">
            <a:avLst/>
          </a:prstGeom>
        </p:spPr>
      </p:pic>
      <p:pic>
        <p:nvPicPr>
          <p:cNvPr id="125" name="Picture 1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93872" y="5110298"/>
            <a:ext cx="133669" cy="430935"/>
          </a:xfrm>
          <a:prstGeom prst="rect">
            <a:avLst/>
          </a:prstGeom>
        </p:spPr>
      </p:pic>
      <p:pic>
        <p:nvPicPr>
          <p:cNvPr id="126" name="Picture 1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54308" y="5113282"/>
            <a:ext cx="133669" cy="430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51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5" grpId="0" animBg="1"/>
      <p:bldP spid="16" grpId="0" animBg="1"/>
      <p:bldP spid="17" grpId="0"/>
      <p:bldP spid="18" grpId="0"/>
      <p:bldP spid="19" grpId="0" animBg="1"/>
      <p:bldP spid="20" grpId="0" animBg="1"/>
      <p:bldP spid="21" grpId="0"/>
      <p:bldP spid="22" grpId="0"/>
      <p:bldP spid="23" grpId="0"/>
      <p:bldP spid="24" grpId="0"/>
      <p:bldP spid="28" grpId="0" animBg="1"/>
      <p:bldP spid="29" grpId="0"/>
      <p:bldP spid="30" grpId="0"/>
      <p:bldP spid="31" grpId="0"/>
      <p:bldP spid="37" grpId="0"/>
      <p:bldP spid="43" grpId="0"/>
      <p:bldP spid="44" grpId="0"/>
      <p:bldP spid="48" grpId="0"/>
      <p:bldP spid="49" grpId="0"/>
      <p:bldP spid="50" grpId="0" animBg="1"/>
      <p:bldP spid="51" grpId="0"/>
      <p:bldP spid="52" grpId="0" animBg="1"/>
      <p:bldP spid="60" grpId="0" animBg="1"/>
      <p:bldP spid="53" grpId="0"/>
      <p:bldP spid="54" grpId="0"/>
      <p:bldP spid="61" grpId="0" animBg="1"/>
      <p:bldP spid="55" grpId="0"/>
      <p:bldP spid="56" grpId="0"/>
      <p:bldP spid="57" grpId="0"/>
      <p:bldP spid="62" grpId="0" animBg="1"/>
      <p:bldP spid="59" grpId="0"/>
      <p:bldP spid="63" grpId="0"/>
      <p:bldP spid="64" grpId="0"/>
      <p:bldP spid="75" grpId="0"/>
      <p:bldP spid="86" grpId="0"/>
      <p:bldP spid="8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358</Words>
  <Application>Microsoft Office PowerPoint</Application>
  <PresentationFormat>Widescreen</PresentationFormat>
  <Paragraphs>97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DaunPenh</vt:lpstr>
      <vt:lpstr>MoolBoran</vt:lpstr>
      <vt:lpstr>Tw Cen MT</vt:lpstr>
      <vt:lpstr>Office Theme</vt:lpstr>
      <vt:lpstr>វិធីគុណ</vt:lpstr>
      <vt:lpstr>PowerPoint Presentation</vt:lpstr>
      <vt:lpstr>PowerPoint Presentation</vt:lpstr>
      <vt:lpstr>PowerPoint Presentation</vt:lpstr>
    </vt:vector>
  </TitlesOfParts>
  <Company>TEMAOS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Multiplication</dc:title>
  <dc:creator>XY-PC</dc:creator>
  <cp:lastModifiedBy>XY-PC</cp:lastModifiedBy>
  <cp:revision>20</cp:revision>
  <dcterms:created xsi:type="dcterms:W3CDTF">2023-03-25T09:36:16Z</dcterms:created>
  <dcterms:modified xsi:type="dcterms:W3CDTF">2023-03-25T10:05:13Z</dcterms:modified>
</cp:coreProperties>
</file>