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1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0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8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2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6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5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0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1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F54A5-8CFD-4623-9E6D-195945EDF16E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1401-1AFC-4B0D-A220-AE3D6AC6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9309" y="0"/>
            <a:ext cx="11933381" cy="6858000"/>
          </a:xfrm>
          <a:prstGeom prst="roundRect">
            <a:avLst>
              <a:gd name="adj" fmla="val 10606"/>
            </a:avLst>
          </a:prstGeom>
          <a:noFill/>
          <a:ln w="1270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0292" y="1109377"/>
            <a:ext cx="1114829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5400" b="1" dirty="0">
                <a:solidFill>
                  <a:schemeClr val="bg1"/>
                </a:solidFill>
                <a:latin typeface="Candara" pitchFamily="34" charset="0"/>
              </a:rPr>
              <a:t>វិធី</a:t>
            </a:r>
            <a:r>
              <a:rPr lang="km-KH" sz="5400" b="1" dirty="0" smtClean="0">
                <a:solidFill>
                  <a:schemeClr val="bg1"/>
                </a:solidFill>
                <a:latin typeface="Candara" pitchFamily="34" charset="0"/>
              </a:rPr>
              <a:t>គុណ</a:t>
            </a:r>
          </a:p>
          <a:p>
            <a:pPr algn="ctr"/>
            <a:endParaRPr lang="en-US" sz="54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/>
            <a:r>
              <a:rPr lang="km-KH" sz="4400" b="1" dirty="0" smtClean="0">
                <a:solidFill>
                  <a:schemeClr val="bg1"/>
                </a:solidFill>
                <a:latin typeface="Candara" pitchFamily="34" charset="0"/>
              </a:rPr>
              <a:t>ការគុណចំនួនមានលេខ៣ខ្ទង់និង១ខ្ទង់</a:t>
            </a:r>
            <a:endParaRPr lang="en-US" sz="4400" b="1" dirty="0">
              <a:solidFill>
                <a:schemeClr val="bg1"/>
              </a:solidFill>
              <a:latin typeface="Candara" pitchFamily="34" charset="0"/>
            </a:endParaRPr>
          </a:p>
          <a:p>
            <a:pPr algn="ctr"/>
            <a:endParaRPr lang="km-KH" sz="5400" b="1" dirty="0">
              <a:solidFill>
                <a:schemeClr val="bg1"/>
              </a:solidFill>
              <a:latin typeface="Candara" pitchFamily="34" charset="0"/>
            </a:endParaRPr>
          </a:p>
          <a:p>
            <a:pPr algn="ctr"/>
            <a:r>
              <a:rPr lang="km-KH" sz="3200" b="1" dirty="0">
                <a:solidFill>
                  <a:schemeClr val="bg1"/>
                </a:solidFill>
                <a:latin typeface="Candara" pitchFamily="34" charset="0"/>
              </a:rPr>
              <a:t>គណិតវិទ្យា ថ្នាក់ទី៣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/>
          <p:nvPr/>
        </p:nvGrpSpPr>
        <p:grpSpPr>
          <a:xfrm>
            <a:off x="3581399" y="304801"/>
            <a:ext cx="4191001" cy="1524006"/>
            <a:chOff x="2057400" y="304800"/>
            <a:chExt cx="3505200" cy="1066800"/>
          </a:xfrm>
          <a:solidFill>
            <a:srgbClr val="FFFF00"/>
          </a:solidFill>
        </p:grpSpPr>
        <p:sp>
          <p:nvSpPr>
            <p:cNvPr id="5" name="Rounded Rectangular Callout 4"/>
            <p:cNvSpPr/>
            <p:nvPr/>
          </p:nvSpPr>
          <p:spPr>
            <a:xfrm>
              <a:off x="2057400" y="304800"/>
              <a:ext cx="3505200" cy="1066800"/>
            </a:xfrm>
            <a:prstGeom prst="wedgeRoundRectCallout">
              <a:avLst>
                <a:gd name="adj1" fmla="val -66682"/>
                <a:gd name="adj2" fmla="val 40880"/>
                <a:gd name="adj3" fmla="val 16667"/>
              </a:avLst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61415" y="386803"/>
              <a:ext cx="3200400" cy="840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3600" dirty="0">
                  <a:latin typeface="Tw Cen MT Condensed Extra Bold" pitchFamily="34" charset="0"/>
                </a:rPr>
                <a:t>សួស្ដី! ខ្ញុំឈ្មោះសុវណ្ណ តើប្អូនៗអាចជួយពូរកផលគុណចំនួនខាងក្រោមបានទេ?</a:t>
              </a:r>
              <a:endParaRPr lang="en-US" sz="3600" dirty="0">
                <a:latin typeface="Tw Cen MT Condensed Extra Bold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38400" y="32766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w Cen MT Condensed Extra Bold" pitchFamily="34" charset="0"/>
              </a:rPr>
              <a:t>208 X 5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4876800" y="2743202"/>
            <a:ext cx="1143000" cy="1618567"/>
            <a:chOff x="3352800" y="2743200"/>
            <a:chExt cx="1143000" cy="1618566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2743200"/>
              <a:ext cx="1143000" cy="838200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19" idx="1"/>
            </p:cNvCxnSpPr>
            <p:nvPr/>
          </p:nvCxnSpPr>
          <p:spPr>
            <a:xfrm>
              <a:off x="3352800" y="3581400"/>
              <a:ext cx="838200" cy="780366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352800" y="3581400"/>
              <a:ext cx="838200" cy="1588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6172200" y="236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5 X 8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72200" y="3200403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5 X 0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5000" y="4038603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5 X 200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77200" y="236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w Cen MT Condensed Extra Bold" pitchFamily="34" charset="0"/>
              </a:rPr>
              <a:t>4</a:t>
            </a:r>
            <a:r>
              <a:rPr lang="en-US" sz="3600" dirty="0">
                <a:latin typeface="Tw Cen MT Condensed Extra Bold" pitchFamily="34" charset="0"/>
              </a:rPr>
              <a:t>0</a:t>
            </a:r>
            <a:endParaRPr lang="en-US" sz="3600" dirty="0">
              <a:latin typeface="Tw Cen MT Condensed Extra Bol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0" y="40386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1000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05800" y="3163673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0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638800" y="4800602"/>
            <a:ext cx="3276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4876801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dirty="0" smtClean="0">
                <a:latin typeface="Tw Cen MT Condensed Extra Bold" pitchFamily="34" charset="0"/>
              </a:rPr>
              <a:t>ផលគុណគឺ</a:t>
            </a:r>
            <a:endParaRPr lang="en-US" sz="4400" dirty="0">
              <a:latin typeface="Tw Cen MT Condensed Extra Bold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20000" y="484007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w Cen MT Condensed Extra Bold" pitchFamily="34" charset="0"/>
              </a:rPr>
              <a:t>1040</a:t>
            </a:r>
          </a:p>
        </p:txBody>
      </p:sp>
      <p:pic>
        <p:nvPicPr>
          <p:cNvPr id="7170" name="Picture 2" descr="案内をするスーツを着た男性のイラスト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914400"/>
            <a:ext cx="1295400" cy="1962728"/>
          </a:xfrm>
          <a:prstGeom prst="rect">
            <a:avLst/>
          </a:prstGeom>
          <a:noFill/>
        </p:spPr>
      </p:pic>
      <p:sp>
        <p:nvSpPr>
          <p:cNvPr id="22" name="Rounded Rectangle 21"/>
          <p:cNvSpPr/>
          <p:nvPr/>
        </p:nvSpPr>
        <p:spPr>
          <a:xfrm>
            <a:off x="129309" y="0"/>
            <a:ext cx="11933381" cy="6858000"/>
          </a:xfrm>
          <a:prstGeom prst="roundRect">
            <a:avLst>
              <a:gd name="adj" fmla="val 10606"/>
            </a:avLst>
          </a:prstGeom>
          <a:noFill/>
          <a:ln w="1270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7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19" grpId="0"/>
      <p:bldP spid="20" grpId="0"/>
      <p:bldP spid="24" grpId="0"/>
      <p:bldP spid="25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/>
          <p:nvPr/>
        </p:nvGrpSpPr>
        <p:grpSpPr>
          <a:xfrm>
            <a:off x="3581400" y="304799"/>
            <a:ext cx="4038600" cy="1445635"/>
            <a:chOff x="2057400" y="304800"/>
            <a:chExt cx="3505200" cy="1066800"/>
          </a:xfrm>
          <a:solidFill>
            <a:srgbClr val="FFFF00"/>
          </a:solidFill>
        </p:grpSpPr>
        <p:sp>
          <p:nvSpPr>
            <p:cNvPr id="5" name="Rounded Rectangular Callout 4"/>
            <p:cNvSpPr/>
            <p:nvPr/>
          </p:nvSpPr>
          <p:spPr>
            <a:xfrm>
              <a:off x="2057400" y="304800"/>
              <a:ext cx="3505200" cy="1066800"/>
            </a:xfrm>
            <a:prstGeom prst="wedgeRoundRectCallout">
              <a:avLst>
                <a:gd name="adj1" fmla="val -66682"/>
                <a:gd name="adj2" fmla="val 40880"/>
                <a:gd name="adj3" fmla="val 16667"/>
              </a:avLst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2360" y="352216"/>
              <a:ext cx="2971800" cy="976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4000" dirty="0">
                  <a:latin typeface="Tw Cen MT Condensed Extra Bold" pitchFamily="34" charset="0"/>
                </a:rPr>
                <a:t>ល្អណាស់! </a:t>
              </a:r>
            </a:p>
            <a:p>
              <a:pPr algn="ctr"/>
              <a:r>
                <a:rPr lang="km-KH" sz="4000" dirty="0">
                  <a:latin typeface="Tw Cen MT Condensed Extra Bold" pitchFamily="34" charset="0"/>
                </a:rPr>
                <a:t>សូមបន្តធ្វើលំហាត់ខាងក្រោម៖</a:t>
              </a:r>
              <a:endParaRPr lang="en-US" sz="4000" dirty="0">
                <a:latin typeface="Tw Cen MT Condensed Extra Bold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38400" y="32766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w Cen MT Condensed Extra Bold" pitchFamily="34" charset="0"/>
              </a:rPr>
              <a:t>529 X 6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4876800" y="2743202"/>
            <a:ext cx="1143000" cy="1618567"/>
            <a:chOff x="3352800" y="2743200"/>
            <a:chExt cx="1143000" cy="1618566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2743200"/>
              <a:ext cx="1143000" cy="838200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19" idx="1"/>
            </p:cNvCxnSpPr>
            <p:nvPr/>
          </p:nvCxnSpPr>
          <p:spPr>
            <a:xfrm>
              <a:off x="3352800" y="3581400"/>
              <a:ext cx="838200" cy="780366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352800" y="3581400"/>
              <a:ext cx="838200" cy="1588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6172200" y="236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6 X 9	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3600" y="3200403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6 X 20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5000" y="4038603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6 X 500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77200" y="236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w Cen MT Condensed Extra Bold" pitchFamily="34" charset="0"/>
              </a:rPr>
              <a:t>54</a:t>
            </a:r>
            <a:endParaRPr lang="en-US" sz="3600" dirty="0">
              <a:latin typeface="Tw Cen MT Condensed Extra Bol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0" y="40386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3000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8600" y="316367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120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638800" y="4800602"/>
            <a:ext cx="3276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4876802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dirty="0" smtClean="0">
                <a:latin typeface="Tw Cen MT Condensed Extra Bold" pitchFamily="34" charset="0"/>
              </a:rPr>
              <a:t>ផលគុណគឺ</a:t>
            </a:r>
            <a:endParaRPr lang="en-US" sz="4400" dirty="0">
              <a:latin typeface="Tw Cen MT Condensed Extra Bold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20000" y="484007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w Cen MT Condensed Extra Bold" pitchFamily="34" charset="0"/>
              </a:rPr>
              <a:t>3174</a:t>
            </a:r>
          </a:p>
        </p:txBody>
      </p:sp>
      <p:pic>
        <p:nvPicPr>
          <p:cNvPr id="22" name="Picture 2" descr="いろいろな表情の紙に何かを書く会社員のイラスト（男性） | かわいい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066801"/>
            <a:ext cx="1219200" cy="1879307"/>
          </a:xfrm>
          <a:prstGeom prst="rect">
            <a:avLst/>
          </a:prstGeom>
          <a:noFill/>
        </p:spPr>
      </p:pic>
      <p:sp>
        <p:nvSpPr>
          <p:cNvPr id="23" name="Rounded Rectangle 22"/>
          <p:cNvSpPr/>
          <p:nvPr/>
        </p:nvSpPr>
        <p:spPr>
          <a:xfrm>
            <a:off x="129309" y="0"/>
            <a:ext cx="11933381" cy="6858000"/>
          </a:xfrm>
          <a:prstGeom prst="roundRect">
            <a:avLst>
              <a:gd name="adj" fmla="val 10606"/>
            </a:avLst>
          </a:prstGeom>
          <a:noFill/>
          <a:ln w="1270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6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19" grpId="0"/>
      <p:bldP spid="20" grpId="0"/>
      <p:bldP spid="24" grpId="0"/>
      <p:bldP spid="25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/>
          <p:nvPr/>
        </p:nvGrpSpPr>
        <p:grpSpPr>
          <a:xfrm>
            <a:off x="3484248" y="304800"/>
            <a:ext cx="4209642" cy="1468892"/>
            <a:chOff x="1973080" y="304800"/>
            <a:chExt cx="3653652" cy="1066800"/>
          </a:xfrm>
          <a:solidFill>
            <a:srgbClr val="FFFF00"/>
          </a:solidFill>
        </p:grpSpPr>
        <p:sp>
          <p:nvSpPr>
            <p:cNvPr id="5" name="Rounded Rectangular Callout 4"/>
            <p:cNvSpPr/>
            <p:nvPr/>
          </p:nvSpPr>
          <p:spPr>
            <a:xfrm>
              <a:off x="2057400" y="304800"/>
              <a:ext cx="3505200" cy="1066800"/>
            </a:xfrm>
            <a:prstGeom prst="wedgeRoundRectCallout">
              <a:avLst>
                <a:gd name="adj1" fmla="val -66682"/>
                <a:gd name="adj2" fmla="val 40880"/>
                <a:gd name="adj3" fmla="val 16667"/>
              </a:avLst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73080" y="403087"/>
              <a:ext cx="3653652" cy="961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4000" dirty="0">
                  <a:latin typeface="Tw Cen MT Condensed Extra Bold" pitchFamily="34" charset="0"/>
                </a:rPr>
                <a:t>ធ្វើបានល្អណាស់! </a:t>
              </a:r>
              <a:endParaRPr lang="km-KH" sz="4000" dirty="0" smtClean="0">
                <a:latin typeface="Tw Cen MT Condensed Extra Bold" pitchFamily="34" charset="0"/>
              </a:endParaRPr>
            </a:p>
            <a:p>
              <a:pPr algn="ctr"/>
              <a:r>
                <a:rPr lang="km-KH" sz="4000" dirty="0" smtClean="0">
                  <a:latin typeface="Tw Cen MT Condensed Extra Bold" pitchFamily="34" charset="0"/>
                </a:rPr>
                <a:t>សូម</a:t>
              </a:r>
              <a:r>
                <a:rPr lang="km-KH" sz="4000" dirty="0">
                  <a:latin typeface="Tw Cen MT Condensed Extra Bold" pitchFamily="34" charset="0"/>
                </a:rPr>
                <a:t>ធ្វើលំហាត់ចុងក្រោយខាងក្រោមនេះ</a:t>
              </a:r>
              <a:endParaRPr lang="en-US" sz="4000" dirty="0">
                <a:latin typeface="Tw Cen MT Condensed Extra Bold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438400" y="32766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w Cen MT Condensed Extra Bold" pitchFamily="34" charset="0"/>
              </a:rPr>
              <a:t>444 X 1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4876800" y="2743202"/>
            <a:ext cx="1143000" cy="1618567"/>
            <a:chOff x="3352800" y="2743200"/>
            <a:chExt cx="1143000" cy="1618566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2743200"/>
              <a:ext cx="1143000" cy="838200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19" idx="1"/>
            </p:cNvCxnSpPr>
            <p:nvPr/>
          </p:nvCxnSpPr>
          <p:spPr>
            <a:xfrm>
              <a:off x="3352800" y="3581400"/>
              <a:ext cx="838200" cy="780366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352800" y="3581400"/>
              <a:ext cx="838200" cy="1588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6172200" y="236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1 X 4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3600" y="3200403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1 X 40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15000" y="4038603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1 X 400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77200" y="236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20000" y="40386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400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8600" y="316367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w Cen MT Condensed Extra Bold" pitchFamily="34" charset="0"/>
              </a:rPr>
              <a:t>40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638800" y="4800602"/>
            <a:ext cx="3276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4876802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dirty="0" smtClean="0">
                <a:latin typeface="Tw Cen MT Condensed Extra Bold" pitchFamily="34" charset="0"/>
              </a:rPr>
              <a:t>ផលគុណគឺ</a:t>
            </a:r>
            <a:endParaRPr lang="en-US" sz="4400" dirty="0">
              <a:latin typeface="Tw Cen MT Condensed Extra Bold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20000" y="484007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w Cen MT Condensed Extra Bold" pitchFamily="34" charset="0"/>
              </a:rPr>
              <a:t>444</a:t>
            </a:r>
          </a:p>
        </p:txBody>
      </p:sp>
      <p:pic>
        <p:nvPicPr>
          <p:cNvPr id="5124" name="Picture 4" descr="元気な男性会社員のイラスト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3" y="1143000"/>
            <a:ext cx="1198245" cy="1524000"/>
          </a:xfrm>
          <a:prstGeom prst="rect">
            <a:avLst/>
          </a:prstGeom>
          <a:noFill/>
        </p:spPr>
      </p:pic>
      <p:sp>
        <p:nvSpPr>
          <p:cNvPr id="22" name="Rounded Rectangle 21"/>
          <p:cNvSpPr/>
          <p:nvPr/>
        </p:nvSpPr>
        <p:spPr>
          <a:xfrm>
            <a:off x="129309" y="0"/>
            <a:ext cx="11933381" cy="6858000"/>
          </a:xfrm>
          <a:prstGeom prst="roundRect">
            <a:avLst>
              <a:gd name="adj" fmla="val 10606"/>
            </a:avLst>
          </a:prstGeom>
          <a:noFill/>
          <a:ln w="1270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19" grpId="0"/>
      <p:bldP spid="20" grpId="0"/>
      <p:bldP spid="24" grpId="0"/>
      <p:bldP spid="25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128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Candara</vt:lpstr>
      <vt:lpstr>DaunPenh</vt:lpstr>
      <vt:lpstr>Tw Cen MT Condensed Extra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15</cp:revision>
  <dcterms:created xsi:type="dcterms:W3CDTF">2023-03-26T11:13:12Z</dcterms:created>
  <dcterms:modified xsi:type="dcterms:W3CDTF">2023-06-25T05:36:32Z</dcterms:modified>
</cp:coreProperties>
</file>