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5AB5A-1D56-47D9-97D5-60CBC70F6DFF}" type="datetimeFigureOut">
              <a:rPr lang="en-US" smtClean="0"/>
              <a:t>6/25/2023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9FD69-39C6-4A66-AAC3-D5C485D89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2246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5AB5A-1D56-47D9-97D5-60CBC70F6DFF}" type="datetimeFigureOut">
              <a:rPr lang="en-US" smtClean="0"/>
              <a:t>6/25/2023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9FD69-39C6-4A66-AAC3-D5C485D89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180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5AB5A-1D56-47D9-97D5-60CBC70F6DFF}" type="datetimeFigureOut">
              <a:rPr lang="en-US" smtClean="0"/>
              <a:t>6/25/2023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9FD69-39C6-4A66-AAC3-D5C485D89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235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5AB5A-1D56-47D9-97D5-60CBC70F6DFF}" type="datetimeFigureOut">
              <a:rPr lang="en-US" smtClean="0"/>
              <a:t>6/25/2023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9FD69-39C6-4A66-AAC3-D5C485D89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129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5AB5A-1D56-47D9-97D5-60CBC70F6DFF}" type="datetimeFigureOut">
              <a:rPr lang="en-US" smtClean="0"/>
              <a:t>6/25/2023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9FD69-39C6-4A66-AAC3-D5C485D89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149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5AB5A-1D56-47D9-97D5-60CBC70F6DFF}" type="datetimeFigureOut">
              <a:rPr lang="en-US" smtClean="0"/>
              <a:t>6/25/2023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9FD69-39C6-4A66-AAC3-D5C485D89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255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5AB5A-1D56-47D9-97D5-60CBC70F6DFF}" type="datetimeFigureOut">
              <a:rPr lang="en-US" smtClean="0"/>
              <a:t>6/25/2023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9FD69-39C6-4A66-AAC3-D5C485D89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977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5AB5A-1D56-47D9-97D5-60CBC70F6DFF}" type="datetimeFigureOut">
              <a:rPr lang="en-US" smtClean="0"/>
              <a:t>6/25/2023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9FD69-39C6-4A66-AAC3-D5C485D89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139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5AB5A-1D56-47D9-97D5-60CBC70F6DFF}" type="datetimeFigureOut">
              <a:rPr lang="en-US" smtClean="0"/>
              <a:t>6/25/2023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9FD69-39C6-4A66-AAC3-D5C485D89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994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5AB5A-1D56-47D9-97D5-60CBC70F6DFF}" type="datetimeFigureOut">
              <a:rPr lang="en-US" smtClean="0"/>
              <a:t>6/25/2023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9FD69-39C6-4A66-AAC3-D5C485D89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76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5AB5A-1D56-47D9-97D5-60CBC70F6DFF}" type="datetimeFigureOut">
              <a:rPr lang="en-US" smtClean="0"/>
              <a:t>6/25/2023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9FD69-39C6-4A66-AAC3-D5C485D89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607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35AB5A-1D56-47D9-97D5-60CBC70F6DFF}" type="datetimeFigureOut">
              <a:rPr lang="en-US" smtClean="0"/>
              <a:t>6/25/2023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89FD69-39C6-4A66-AAC3-D5C485D89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637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1529" y="1013499"/>
            <a:ext cx="9144000" cy="2387600"/>
          </a:xfrm>
        </p:spPr>
        <p:txBody>
          <a:bodyPr>
            <a:normAutofit/>
          </a:bodyPr>
          <a:lstStyle/>
          <a:p>
            <a:r>
              <a:rPr lang="km-KH" sz="16600" dirty="0" smtClean="0">
                <a:solidFill>
                  <a:schemeClr val="accent1"/>
                </a:solidFill>
              </a:rPr>
              <a:t>វិធីចែក</a:t>
            </a:r>
            <a:endParaRPr lang="en-US" sz="16600" dirty="0">
              <a:solidFill>
                <a:schemeClr val="accent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4727" y="3629747"/>
            <a:ext cx="9144000" cy="1655762"/>
          </a:xfrm>
        </p:spPr>
        <p:txBody>
          <a:bodyPr>
            <a:normAutofit/>
          </a:bodyPr>
          <a:lstStyle/>
          <a:p>
            <a:r>
              <a:rPr lang="km-KH" sz="6000" dirty="0" smtClean="0"/>
              <a:t>គណិតវិទ្យា ថ្នាក់ទី៣</a:t>
            </a:r>
            <a:endParaRPr lang="en-US" sz="6000" dirty="0"/>
          </a:p>
        </p:txBody>
      </p:sp>
      <p:pic>
        <p:nvPicPr>
          <p:cNvPr id="1026" name="Picture 2" descr="算数・数学のマーク | かわいいフリー素材集 いらすとや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1712" y="1384612"/>
            <a:ext cx="3073015" cy="3073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933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0" y="-81567"/>
            <a:ext cx="12573000" cy="7105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Rectangle 28"/>
          <p:cNvSpPr/>
          <p:nvPr/>
        </p:nvSpPr>
        <p:spPr>
          <a:xfrm>
            <a:off x="6817773" y="3779092"/>
            <a:ext cx="444500" cy="84601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63" name="Rectangle 62"/>
          <p:cNvSpPr/>
          <p:nvPr/>
        </p:nvSpPr>
        <p:spPr>
          <a:xfrm>
            <a:off x="3094455" y="3666528"/>
            <a:ext cx="3157781" cy="95857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27" name="Rectangle 26"/>
          <p:cNvSpPr/>
          <p:nvPr/>
        </p:nvSpPr>
        <p:spPr>
          <a:xfrm>
            <a:off x="3211467" y="1763420"/>
            <a:ext cx="2171772" cy="89592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6" name="TextBox 5"/>
          <p:cNvSpPr txBox="1"/>
          <p:nvPr/>
        </p:nvSpPr>
        <p:spPr>
          <a:xfrm>
            <a:off x="571500" y="352776"/>
            <a:ext cx="61863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m-KH" sz="3200" i="1" dirty="0" smtClean="0">
                <a:solidFill>
                  <a:schemeClr val="bg1"/>
                </a:solidFill>
              </a:rPr>
              <a:t>ចែកប្រអប់ចំនួន </a:t>
            </a:r>
            <a:r>
              <a:rPr lang="en-US" sz="3200" i="1" dirty="0" smtClean="0">
                <a:solidFill>
                  <a:schemeClr val="bg1"/>
                </a:solidFill>
              </a:rPr>
              <a:t>9 </a:t>
            </a:r>
            <a:r>
              <a:rPr lang="km-KH" sz="3200" i="1" dirty="0" smtClean="0">
                <a:solidFill>
                  <a:schemeClr val="bg1"/>
                </a:solidFill>
              </a:rPr>
              <a:t>ឱ្យ</a:t>
            </a:r>
            <a:r>
              <a:rPr lang="km-KH" sz="3200" i="1" dirty="0">
                <a:solidFill>
                  <a:schemeClr val="bg1"/>
                </a:solidFill>
              </a:rPr>
              <a:t>សិស្ស </a:t>
            </a:r>
            <a:r>
              <a:rPr lang="km-KH" sz="3200" i="1" dirty="0" smtClean="0">
                <a:solidFill>
                  <a:schemeClr val="bg1"/>
                </a:solidFill>
              </a:rPr>
              <a:t> </a:t>
            </a:r>
            <a:r>
              <a:rPr lang="en-US" sz="3200" i="1" dirty="0" smtClean="0">
                <a:solidFill>
                  <a:schemeClr val="bg1"/>
                </a:solidFill>
              </a:rPr>
              <a:t>3</a:t>
            </a:r>
            <a:r>
              <a:rPr lang="km-KH" sz="3200" i="1" dirty="0" smtClean="0">
                <a:solidFill>
                  <a:schemeClr val="bg1"/>
                </a:solidFill>
              </a:rPr>
              <a:t>នាក់</a:t>
            </a:r>
            <a:endParaRPr lang="en-US" sz="3200" i="1" dirty="0">
              <a:solidFill>
                <a:schemeClr val="bg1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1069" y="149257"/>
            <a:ext cx="2386013" cy="1807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685257" y="993977"/>
            <a:ext cx="36830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45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9 ÷ 3 = ?</a:t>
            </a:r>
            <a:endParaRPr lang="en-US" sz="45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6723" y="1915547"/>
            <a:ext cx="2095500" cy="101566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m-KH" sz="2000" i="1" dirty="0" smtClean="0">
                <a:solidFill>
                  <a:schemeClr val="bg1"/>
                </a:solidFill>
              </a:rPr>
              <a:t>បើសិស្ស</a:t>
            </a:r>
            <a:r>
              <a:rPr lang="km-KH" sz="2000" i="1" dirty="0">
                <a:solidFill>
                  <a:schemeClr val="bg1"/>
                </a:solidFill>
              </a:rPr>
              <a:t>ម្នាក់ៗបានប្រអប់ចំនួន </a:t>
            </a:r>
            <a:r>
              <a:rPr lang="en-US" sz="2000" i="1" dirty="0">
                <a:solidFill>
                  <a:schemeClr val="bg1"/>
                </a:solidFill>
              </a:rPr>
              <a:t>2</a:t>
            </a:r>
            <a:endParaRPr lang="en-US" sz="2000" i="1" dirty="0">
              <a:solidFill>
                <a:schemeClr val="bg1"/>
              </a:solidFill>
            </a:endParaRPr>
          </a:p>
        </p:txBody>
      </p:sp>
      <p:pic>
        <p:nvPicPr>
          <p:cNvPr id="4101" name="Picture 5" descr="点字ブロックのイラスト | かわいいフリー素材集 いらすとや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5172" y="1763418"/>
            <a:ext cx="449040" cy="44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点字ブロックのイラスト | かわいいフリー素材集 いらすとや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7330" y="2210300"/>
            <a:ext cx="446882" cy="446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 descr="点字ブロックのイラスト | かわいいフリー素材集 いらすとや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2302" y="1765577"/>
            <a:ext cx="446882" cy="446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点字ブロックのイラスト | かわいいフリー素材集 いらすとや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2302" y="2212458"/>
            <a:ext cx="446882" cy="446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 descr="点字ブロックのイラスト | かわいいフリー素材集 いらすとや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7757" y="1763418"/>
            <a:ext cx="446882" cy="446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5" descr="点字ブロックのイラスト | かわいいフリー素材集 いらすとや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7757" y="2210300"/>
            <a:ext cx="446882" cy="446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 25"/>
          <p:cNvSpPr/>
          <p:nvPr/>
        </p:nvSpPr>
        <p:spPr>
          <a:xfrm>
            <a:off x="3211466" y="2766497"/>
            <a:ext cx="492746" cy="589841"/>
          </a:xfrm>
          <a:prstGeom prst="rect">
            <a:avLst/>
          </a:prstGeom>
          <a:noFill/>
        </p:spPr>
        <p:txBody>
          <a:bodyPr wrap="square" lIns="76200" tIns="38100" rIns="76200" bIns="38100">
            <a:spAutoFit/>
          </a:bodyPr>
          <a:lstStyle/>
          <a:p>
            <a:pPr algn="ctr"/>
            <a:r>
              <a:rPr lang="en-PH" sz="3333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Arial Black" pitchFamily="34" charset="0"/>
              </a:rPr>
              <a:t>1</a:t>
            </a:r>
            <a:endParaRPr lang="en-US" sz="3333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latin typeface="Arial Black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051051" y="2751533"/>
            <a:ext cx="492746" cy="589841"/>
          </a:xfrm>
          <a:prstGeom prst="rect">
            <a:avLst/>
          </a:prstGeom>
          <a:noFill/>
        </p:spPr>
        <p:txBody>
          <a:bodyPr wrap="square" lIns="76200" tIns="38100" rIns="76200" bIns="38100">
            <a:spAutoFit/>
          </a:bodyPr>
          <a:lstStyle/>
          <a:p>
            <a:pPr algn="ctr"/>
            <a:r>
              <a:rPr lang="en-PH" sz="3333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Arial Black" pitchFamily="34" charset="0"/>
              </a:rPr>
              <a:t>2</a:t>
            </a:r>
            <a:endParaRPr lang="en-US" sz="3333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latin typeface="Arial Black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890492" y="2752120"/>
            <a:ext cx="492746" cy="589841"/>
          </a:xfrm>
          <a:prstGeom prst="rect">
            <a:avLst/>
          </a:prstGeom>
          <a:noFill/>
        </p:spPr>
        <p:txBody>
          <a:bodyPr wrap="square" lIns="76200" tIns="38100" rIns="76200" bIns="38100">
            <a:spAutoFit/>
          </a:bodyPr>
          <a:lstStyle/>
          <a:p>
            <a:pPr algn="ctr"/>
            <a:r>
              <a:rPr lang="en-PH" sz="3333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Arial Black" pitchFamily="34" charset="0"/>
              </a:rPr>
              <a:t>3</a:t>
            </a:r>
            <a:endParaRPr lang="en-US" sz="3333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latin typeface="Arial Black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983091" y="2096337"/>
            <a:ext cx="1762021" cy="6566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PH" sz="3667" dirty="0">
                <a:solidFill>
                  <a:schemeClr val="bg1"/>
                </a:solidFill>
              </a:rPr>
              <a:t>2 x 3 = 6</a:t>
            </a:r>
            <a:endParaRPr lang="en-US" sz="3667" dirty="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47889" y="3723160"/>
            <a:ext cx="2095500" cy="101566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m-KH" sz="2000" i="1" dirty="0" smtClean="0">
                <a:solidFill>
                  <a:schemeClr val="bg1"/>
                </a:solidFill>
              </a:rPr>
              <a:t>បើសិស្ស</a:t>
            </a:r>
            <a:r>
              <a:rPr lang="km-KH" sz="2000" i="1" dirty="0">
                <a:solidFill>
                  <a:schemeClr val="bg1"/>
                </a:solidFill>
              </a:rPr>
              <a:t>ម្នាក់ៗបានប្រអប់ចំនួន </a:t>
            </a:r>
            <a:r>
              <a:rPr lang="en-US" sz="2000" i="1" dirty="0" smtClean="0">
                <a:solidFill>
                  <a:schemeClr val="bg1"/>
                </a:solidFill>
              </a:rPr>
              <a:t>3</a:t>
            </a:r>
            <a:endParaRPr lang="en-US" sz="2000" i="1" dirty="0">
              <a:solidFill>
                <a:schemeClr val="bg1"/>
              </a:solidFill>
            </a:endParaRPr>
          </a:p>
        </p:txBody>
      </p:sp>
      <p:pic>
        <p:nvPicPr>
          <p:cNvPr id="37" name="Picture 5" descr="点字ブロックのイラスト | かわいいフリー素材集 いらすとや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0645" y="3697543"/>
            <a:ext cx="449040" cy="44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5" descr="点字ブロックのイラスト | かわいいフリー素材集 いらすとや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4970" y="3922063"/>
            <a:ext cx="449040" cy="44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5" descr="点字ブロックのイラスト | かわいいフリー素材集 いらすとや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5373" y="4146583"/>
            <a:ext cx="449040" cy="44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Rectangle 40"/>
          <p:cNvSpPr/>
          <p:nvPr/>
        </p:nvSpPr>
        <p:spPr>
          <a:xfrm>
            <a:off x="3313312" y="4608909"/>
            <a:ext cx="492746" cy="589841"/>
          </a:xfrm>
          <a:prstGeom prst="rect">
            <a:avLst/>
          </a:prstGeom>
          <a:noFill/>
        </p:spPr>
        <p:txBody>
          <a:bodyPr wrap="square" lIns="76200" tIns="38100" rIns="76200" bIns="38100">
            <a:spAutoFit/>
          </a:bodyPr>
          <a:lstStyle/>
          <a:p>
            <a:pPr algn="ctr"/>
            <a:r>
              <a:rPr lang="en-PH" sz="3333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Arial Black" pitchFamily="34" charset="0"/>
              </a:rPr>
              <a:t>1</a:t>
            </a:r>
            <a:endParaRPr lang="en-US" sz="3333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latin typeface="Arial Black" pitchFamily="34" charset="0"/>
            </a:endParaRPr>
          </a:p>
        </p:txBody>
      </p:sp>
      <p:pic>
        <p:nvPicPr>
          <p:cNvPr id="42" name="Picture 5" descr="点字ブロックのイラスト | かわいいフリー素材集 いらすとや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2847" y="3697543"/>
            <a:ext cx="449040" cy="44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5" descr="点字ブロックのイラスト | かわいいフリー素材集 いらすとや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1887" y="3891048"/>
            <a:ext cx="449040" cy="44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5" descr="点字ブロックのイラスト | かわいいフリー素材集 いらすとや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2926" y="4176063"/>
            <a:ext cx="449040" cy="44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5" descr="点字ブロックのイラスト | かわいいフリー素材集 いらすとや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4155" y="3666528"/>
            <a:ext cx="449040" cy="44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5" descr="点字ブロックのイラスト | かわいいフリー素材集 いらすとや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3195" y="3851018"/>
            <a:ext cx="449040" cy="44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5" descr="点字ブロックのイラスト | かわいいフリー素材集 いらすとや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4155" y="4143243"/>
            <a:ext cx="449040" cy="44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Rectangle 58"/>
          <p:cNvSpPr/>
          <p:nvPr/>
        </p:nvSpPr>
        <p:spPr>
          <a:xfrm>
            <a:off x="4447930" y="4586180"/>
            <a:ext cx="492746" cy="589841"/>
          </a:xfrm>
          <a:prstGeom prst="rect">
            <a:avLst/>
          </a:prstGeom>
          <a:noFill/>
        </p:spPr>
        <p:txBody>
          <a:bodyPr wrap="square" lIns="76200" tIns="38100" rIns="76200" bIns="38100">
            <a:spAutoFit/>
          </a:bodyPr>
          <a:lstStyle/>
          <a:p>
            <a:pPr algn="ctr"/>
            <a:r>
              <a:rPr lang="en-PH" sz="3333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Arial Black" pitchFamily="34" charset="0"/>
              </a:rPr>
              <a:t>2</a:t>
            </a:r>
            <a:endParaRPr lang="en-US" sz="3333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latin typeface="Arial Black" pitchFamily="34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5563877" y="4586180"/>
            <a:ext cx="492746" cy="589841"/>
          </a:xfrm>
          <a:prstGeom prst="rect">
            <a:avLst/>
          </a:prstGeom>
          <a:noFill/>
        </p:spPr>
        <p:txBody>
          <a:bodyPr wrap="square" lIns="76200" tIns="38100" rIns="76200" bIns="38100">
            <a:spAutoFit/>
          </a:bodyPr>
          <a:lstStyle/>
          <a:p>
            <a:pPr algn="ctr"/>
            <a:r>
              <a:rPr lang="en-PH" sz="3333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Arial Black" pitchFamily="34" charset="0"/>
              </a:rPr>
              <a:t>3</a:t>
            </a:r>
            <a:endParaRPr lang="en-US" sz="3333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latin typeface="Arial Black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6817774" y="3922064"/>
            <a:ext cx="1762021" cy="6566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PH" sz="3667" dirty="0">
                <a:solidFill>
                  <a:schemeClr val="bg1"/>
                </a:solidFill>
              </a:rPr>
              <a:t>3 x 3 = 9</a:t>
            </a:r>
            <a:endParaRPr lang="en-US" sz="3667" dirty="0">
              <a:solidFill>
                <a:schemeClr val="bg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05883" y="5173393"/>
            <a:ext cx="5550740" cy="952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i="1" dirty="0" smtClean="0">
                <a:solidFill>
                  <a:schemeClr val="bg1"/>
                </a:solidFill>
              </a:rPr>
              <a:t>3</a:t>
            </a:r>
            <a:r>
              <a:rPr lang="km-KH" sz="32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km-KH" sz="3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ចំនួន </a:t>
            </a:r>
            <a:r>
              <a:rPr lang="en-US" sz="3200" i="1" dirty="0" smtClean="0">
                <a:solidFill>
                  <a:schemeClr val="bg1"/>
                </a:solidFill>
              </a:rPr>
              <a:t>3</a:t>
            </a:r>
            <a:r>
              <a:rPr lang="km-KH" sz="32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ដង </a:t>
            </a:r>
            <a:r>
              <a:rPr lang="km-KH" sz="3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ស្មើនឹង </a:t>
            </a:r>
            <a:r>
              <a:rPr lang="en-US" sz="3200" i="1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35" name="Rectangle 34"/>
          <p:cNvSpPr/>
          <p:nvPr/>
        </p:nvSpPr>
        <p:spPr>
          <a:xfrm>
            <a:off x="5053242" y="965754"/>
            <a:ext cx="477695" cy="769441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none" lIns="76200" tIns="38100" rIns="76200" bIns="38100">
            <a:spAutoFit/>
          </a:bodyPr>
          <a:lstStyle/>
          <a:p>
            <a:pPr algn="ctr"/>
            <a:r>
              <a:rPr lang="en-PH" sz="4500" b="1" spc="25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3</a:t>
            </a:r>
            <a:endParaRPr lang="en-US" sz="4500" b="1" spc="25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4096" name="Rectangle 4095"/>
          <p:cNvSpPr/>
          <p:nvPr/>
        </p:nvSpPr>
        <p:spPr>
          <a:xfrm>
            <a:off x="4989349" y="1176873"/>
            <a:ext cx="2706378" cy="3257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m-KH" sz="4000" dirty="0"/>
              <a:t>ត្រឹមត្រូវ</a:t>
            </a:r>
            <a:endParaRPr lang="en-US" sz="4000" dirty="0"/>
          </a:p>
        </p:txBody>
      </p:sp>
      <p:sp>
        <p:nvSpPr>
          <p:cNvPr id="65" name="TextBox 64"/>
          <p:cNvSpPr txBox="1"/>
          <p:nvPr/>
        </p:nvSpPr>
        <p:spPr>
          <a:xfrm>
            <a:off x="1237632" y="2907561"/>
            <a:ext cx="16057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m-KH" sz="3600" dirty="0">
                <a:solidFill>
                  <a:srgbClr val="FFFF00"/>
                </a:solidFill>
              </a:rPr>
              <a:t>ចំនួនសិស្ស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1216466" y="4586180"/>
            <a:ext cx="16057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m-KH" sz="3600" dirty="0">
                <a:solidFill>
                  <a:srgbClr val="FFFF00"/>
                </a:solidFill>
              </a:rPr>
              <a:t>ចំនួនសិស្ស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2" name="Multiply 1"/>
          <p:cNvSpPr/>
          <p:nvPr/>
        </p:nvSpPr>
        <p:spPr>
          <a:xfrm>
            <a:off x="8343985" y="1609047"/>
            <a:ext cx="1554076" cy="1347448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500" y="3666528"/>
            <a:ext cx="1358682" cy="112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5780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4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63" grpId="0" animBg="1"/>
      <p:bldP spid="27" grpId="0" animBg="1"/>
      <p:bldP spid="7" grpId="0"/>
      <p:bldP spid="8" grpId="0" animBg="1"/>
      <p:bldP spid="26" grpId="0"/>
      <p:bldP spid="30" grpId="0"/>
      <p:bldP spid="31" grpId="0"/>
      <p:bldP spid="36" grpId="0" animBg="1"/>
      <p:bldP spid="41" grpId="0"/>
      <p:bldP spid="59" grpId="0"/>
      <p:bldP spid="60" grpId="0"/>
      <p:bldP spid="28" grpId="0" animBg="1"/>
      <p:bldP spid="35" grpId="0" animBg="1"/>
      <p:bldP spid="4096" grpId="0"/>
      <p:bldP spid="65" grpId="0"/>
      <p:bldP spid="66" grpId="0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0" y="-81567"/>
            <a:ext cx="12573000" cy="7105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Rectangle 28"/>
          <p:cNvSpPr/>
          <p:nvPr/>
        </p:nvSpPr>
        <p:spPr>
          <a:xfrm>
            <a:off x="8114678" y="3749612"/>
            <a:ext cx="444500" cy="84601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63" name="Rectangle 62"/>
          <p:cNvSpPr/>
          <p:nvPr/>
        </p:nvSpPr>
        <p:spPr>
          <a:xfrm>
            <a:off x="3094455" y="3666528"/>
            <a:ext cx="4335046" cy="95857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27" name="Rectangle 26"/>
          <p:cNvSpPr/>
          <p:nvPr/>
        </p:nvSpPr>
        <p:spPr>
          <a:xfrm>
            <a:off x="3211466" y="1763420"/>
            <a:ext cx="2948034" cy="89592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6" name="TextBox 5"/>
          <p:cNvSpPr txBox="1"/>
          <p:nvPr/>
        </p:nvSpPr>
        <p:spPr>
          <a:xfrm>
            <a:off x="571500" y="352776"/>
            <a:ext cx="62744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m-KH" sz="3200" i="1" dirty="0">
                <a:solidFill>
                  <a:schemeClr val="bg1"/>
                </a:solidFill>
              </a:rPr>
              <a:t>ចែកប្រអប់ចំនួន </a:t>
            </a:r>
            <a:r>
              <a:rPr lang="en-US" sz="3200" i="1" dirty="0" smtClean="0">
                <a:solidFill>
                  <a:schemeClr val="bg1"/>
                </a:solidFill>
              </a:rPr>
              <a:t>12 </a:t>
            </a:r>
            <a:r>
              <a:rPr lang="km-KH" sz="3200" i="1" dirty="0">
                <a:solidFill>
                  <a:schemeClr val="bg1"/>
                </a:solidFill>
              </a:rPr>
              <a:t>ឱ</a:t>
            </a:r>
            <a:r>
              <a:rPr lang="km-KH" sz="3200" i="1" dirty="0" smtClean="0">
                <a:solidFill>
                  <a:schemeClr val="bg1"/>
                </a:solidFill>
              </a:rPr>
              <a:t>្យសិស្ស </a:t>
            </a:r>
            <a:r>
              <a:rPr lang="en-US" sz="3200" i="1" dirty="0" smtClean="0">
                <a:solidFill>
                  <a:schemeClr val="bg1"/>
                </a:solidFill>
              </a:rPr>
              <a:t>4</a:t>
            </a:r>
            <a:r>
              <a:rPr lang="km-KH" sz="3200" i="1" dirty="0" smtClean="0">
                <a:solidFill>
                  <a:schemeClr val="bg1"/>
                </a:solidFill>
              </a:rPr>
              <a:t>នាក់</a:t>
            </a:r>
            <a:endParaRPr lang="en-US" sz="3200" i="1" dirty="0">
              <a:solidFill>
                <a:schemeClr val="bg1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1069" y="149257"/>
            <a:ext cx="2386013" cy="1807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685257" y="993977"/>
            <a:ext cx="36830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45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12 ÷ 4 = ?</a:t>
            </a:r>
            <a:endParaRPr lang="en-US" sz="45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6723" y="1915547"/>
            <a:ext cx="2095500" cy="101566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m-KH" sz="2000" i="1" dirty="0" smtClean="0">
                <a:solidFill>
                  <a:schemeClr val="bg1"/>
                </a:solidFill>
              </a:rPr>
              <a:t>បើសិស្ស</a:t>
            </a:r>
            <a:r>
              <a:rPr lang="km-KH" sz="2000" i="1" dirty="0">
                <a:solidFill>
                  <a:schemeClr val="bg1"/>
                </a:solidFill>
              </a:rPr>
              <a:t>ម្នាក់ៗបានប្រអប់ចំនួន </a:t>
            </a:r>
            <a:r>
              <a:rPr lang="en-US" sz="2000" i="1" dirty="0">
                <a:solidFill>
                  <a:schemeClr val="bg1"/>
                </a:solidFill>
              </a:rPr>
              <a:t>2</a:t>
            </a:r>
            <a:endParaRPr lang="en-US" sz="2000" i="1" dirty="0">
              <a:solidFill>
                <a:schemeClr val="bg1"/>
              </a:solidFill>
            </a:endParaRPr>
          </a:p>
        </p:txBody>
      </p:sp>
      <p:pic>
        <p:nvPicPr>
          <p:cNvPr id="4101" name="Picture 5" descr="点字ブロックのイラスト | かわいいフリー素材集 いらすとや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5172" y="1763418"/>
            <a:ext cx="449040" cy="44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点字ブロックのイラスト | かわいいフリー素材集 いらすとや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7330" y="2210300"/>
            <a:ext cx="446882" cy="446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 descr="点字ブロックのイラスト | かわいいフリー素材集 いらすとや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2302" y="1765577"/>
            <a:ext cx="446882" cy="446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点字ブロックのイラスト | かわいいフリー素材集 いらすとや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2302" y="2212458"/>
            <a:ext cx="446882" cy="446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 descr="点字ブロックのイラスト | かわいいフリー素材集 いらすとや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7757" y="1763418"/>
            <a:ext cx="446882" cy="446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5" descr="点字ブロックのイラスト | かわいいフリー素材集 いらすとや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7757" y="2210300"/>
            <a:ext cx="446882" cy="446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 descr="点字ブロックのイラスト | かわいいフリー素材集 いらすとや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4396" y="1763418"/>
            <a:ext cx="446882" cy="446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5" descr="点字ブロックのイラスト | かわいいフリー素材集 いらすとや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4396" y="2210300"/>
            <a:ext cx="446882" cy="446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 25"/>
          <p:cNvSpPr/>
          <p:nvPr/>
        </p:nvSpPr>
        <p:spPr>
          <a:xfrm>
            <a:off x="3211466" y="2766497"/>
            <a:ext cx="492746" cy="589841"/>
          </a:xfrm>
          <a:prstGeom prst="rect">
            <a:avLst/>
          </a:prstGeom>
          <a:noFill/>
        </p:spPr>
        <p:txBody>
          <a:bodyPr wrap="square" lIns="76200" tIns="38100" rIns="76200" bIns="38100">
            <a:spAutoFit/>
          </a:bodyPr>
          <a:lstStyle/>
          <a:p>
            <a:pPr algn="ctr"/>
            <a:r>
              <a:rPr lang="en-PH" sz="3333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Arial Black" pitchFamily="34" charset="0"/>
              </a:rPr>
              <a:t>1</a:t>
            </a:r>
            <a:endParaRPr lang="en-US" sz="3333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latin typeface="Arial Black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051051" y="2751533"/>
            <a:ext cx="492746" cy="589841"/>
          </a:xfrm>
          <a:prstGeom prst="rect">
            <a:avLst/>
          </a:prstGeom>
          <a:noFill/>
        </p:spPr>
        <p:txBody>
          <a:bodyPr wrap="square" lIns="76200" tIns="38100" rIns="76200" bIns="38100">
            <a:spAutoFit/>
          </a:bodyPr>
          <a:lstStyle/>
          <a:p>
            <a:pPr algn="ctr"/>
            <a:r>
              <a:rPr lang="en-PH" sz="3333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Arial Black" pitchFamily="34" charset="0"/>
              </a:rPr>
              <a:t>2</a:t>
            </a:r>
            <a:endParaRPr lang="en-US" sz="3333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latin typeface="Arial Black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890492" y="2752120"/>
            <a:ext cx="492746" cy="589841"/>
          </a:xfrm>
          <a:prstGeom prst="rect">
            <a:avLst/>
          </a:prstGeom>
          <a:noFill/>
        </p:spPr>
        <p:txBody>
          <a:bodyPr wrap="square" lIns="76200" tIns="38100" rIns="76200" bIns="38100">
            <a:spAutoFit/>
          </a:bodyPr>
          <a:lstStyle/>
          <a:p>
            <a:pPr algn="ctr"/>
            <a:r>
              <a:rPr lang="en-PH" sz="3333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Arial Black" pitchFamily="34" charset="0"/>
              </a:rPr>
              <a:t>3</a:t>
            </a:r>
            <a:endParaRPr lang="en-US" sz="3333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latin typeface="Arial Black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661464" y="2752120"/>
            <a:ext cx="492746" cy="589841"/>
          </a:xfrm>
          <a:prstGeom prst="rect">
            <a:avLst/>
          </a:prstGeom>
          <a:noFill/>
        </p:spPr>
        <p:txBody>
          <a:bodyPr wrap="square" lIns="76200" tIns="38100" rIns="76200" bIns="38100">
            <a:spAutoFit/>
          </a:bodyPr>
          <a:lstStyle/>
          <a:p>
            <a:pPr algn="ctr"/>
            <a:r>
              <a:rPr lang="en-PH" sz="3333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Arial Black" pitchFamily="34" charset="0"/>
              </a:rPr>
              <a:t>4</a:t>
            </a:r>
            <a:endParaRPr lang="en-US" sz="3333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latin typeface="Arial Black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112000" y="2123724"/>
            <a:ext cx="1762021" cy="6566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PH" sz="3667" dirty="0">
                <a:solidFill>
                  <a:schemeClr val="bg1"/>
                </a:solidFill>
              </a:rPr>
              <a:t>2 x 4 = 8</a:t>
            </a:r>
            <a:endParaRPr lang="en-US" sz="3667" dirty="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47889" y="3723160"/>
            <a:ext cx="2095500" cy="101566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m-KH" sz="2000" i="1" dirty="0" smtClean="0">
                <a:solidFill>
                  <a:schemeClr val="bg1"/>
                </a:solidFill>
              </a:rPr>
              <a:t>បើសិស្ស</a:t>
            </a:r>
            <a:r>
              <a:rPr lang="km-KH" sz="2000" i="1" dirty="0">
                <a:solidFill>
                  <a:schemeClr val="bg1"/>
                </a:solidFill>
              </a:rPr>
              <a:t>ម្នាក់ៗបានប្រអប់ចំនួន </a:t>
            </a:r>
            <a:r>
              <a:rPr lang="en-US" sz="2000" i="1" dirty="0">
                <a:solidFill>
                  <a:schemeClr val="bg1"/>
                </a:solidFill>
              </a:rPr>
              <a:t>3</a:t>
            </a:r>
            <a:endParaRPr lang="en-US" sz="2000" i="1" dirty="0">
              <a:solidFill>
                <a:schemeClr val="bg1"/>
              </a:solidFill>
            </a:endParaRPr>
          </a:p>
        </p:txBody>
      </p:sp>
      <p:pic>
        <p:nvPicPr>
          <p:cNvPr id="37" name="Picture 5" descr="点字ブロックのイラスト | かわいいフリー素材集 いらすとや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0645" y="3697543"/>
            <a:ext cx="449040" cy="44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5" descr="点字ブロックのイラスト | かわいいフリー素材集 いらすとや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4970" y="3922063"/>
            <a:ext cx="449040" cy="44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5" descr="点字ブロックのイラスト | かわいいフリー素材集 いらすとや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5373" y="4146583"/>
            <a:ext cx="449040" cy="44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Rectangle 40"/>
          <p:cNvSpPr/>
          <p:nvPr/>
        </p:nvSpPr>
        <p:spPr>
          <a:xfrm>
            <a:off x="3313312" y="4608909"/>
            <a:ext cx="492746" cy="589841"/>
          </a:xfrm>
          <a:prstGeom prst="rect">
            <a:avLst/>
          </a:prstGeom>
          <a:noFill/>
        </p:spPr>
        <p:txBody>
          <a:bodyPr wrap="square" lIns="76200" tIns="38100" rIns="76200" bIns="38100">
            <a:spAutoFit/>
          </a:bodyPr>
          <a:lstStyle/>
          <a:p>
            <a:pPr algn="ctr"/>
            <a:r>
              <a:rPr lang="en-PH" sz="3333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Arial Black" pitchFamily="34" charset="0"/>
              </a:rPr>
              <a:t>1</a:t>
            </a:r>
            <a:endParaRPr lang="en-US" sz="3333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latin typeface="Arial Black" pitchFamily="34" charset="0"/>
            </a:endParaRPr>
          </a:p>
        </p:txBody>
      </p:sp>
      <p:pic>
        <p:nvPicPr>
          <p:cNvPr id="42" name="Picture 5" descr="点字ブロックのイラスト | かわいいフリー素材集 いらすとや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2847" y="3697543"/>
            <a:ext cx="449040" cy="44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5" descr="点字ブロックのイラスト | かわいいフリー素材集 いらすとや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1887" y="3891048"/>
            <a:ext cx="449040" cy="44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5" descr="点字ブロックのイラスト | かわいいフリー素材集 いらすとや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2926" y="4176063"/>
            <a:ext cx="449040" cy="44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5" descr="点字ブロックのイラスト | かわいいフリー素材集 いらすとや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4155" y="3666528"/>
            <a:ext cx="449040" cy="44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5" descr="点字ブロックのイラスト | かわいいフリー素材集 いらすとや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3195" y="3851018"/>
            <a:ext cx="449040" cy="44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5" descr="点字ブロックのイラスト | かわいいフリー素材集 いらすとや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4155" y="4143243"/>
            <a:ext cx="449040" cy="44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5" descr="点字ブロックのイラスト | かわいいフリー素材集 いらすとや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176" y="3679813"/>
            <a:ext cx="449040" cy="44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" descr="点字ブロックのイラスト | かわいいフリー素材集 いらすとや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856" y="3891048"/>
            <a:ext cx="449040" cy="44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5" descr="点字ブロックのイラスト | かわいいフリー素材集 いらすとや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3816" y="4145798"/>
            <a:ext cx="449040" cy="44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Rectangle 58"/>
          <p:cNvSpPr/>
          <p:nvPr/>
        </p:nvSpPr>
        <p:spPr>
          <a:xfrm>
            <a:off x="4447930" y="4586180"/>
            <a:ext cx="492746" cy="589841"/>
          </a:xfrm>
          <a:prstGeom prst="rect">
            <a:avLst/>
          </a:prstGeom>
          <a:noFill/>
        </p:spPr>
        <p:txBody>
          <a:bodyPr wrap="square" lIns="76200" tIns="38100" rIns="76200" bIns="38100">
            <a:spAutoFit/>
          </a:bodyPr>
          <a:lstStyle/>
          <a:p>
            <a:pPr algn="ctr"/>
            <a:r>
              <a:rPr lang="en-PH" sz="3333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Arial Black" pitchFamily="34" charset="0"/>
              </a:rPr>
              <a:t>2</a:t>
            </a:r>
            <a:endParaRPr lang="en-US" sz="3333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latin typeface="Arial Black" pitchFamily="34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5563877" y="4586180"/>
            <a:ext cx="492746" cy="589841"/>
          </a:xfrm>
          <a:prstGeom prst="rect">
            <a:avLst/>
          </a:prstGeom>
          <a:noFill/>
        </p:spPr>
        <p:txBody>
          <a:bodyPr wrap="square" lIns="76200" tIns="38100" rIns="76200" bIns="38100">
            <a:spAutoFit/>
          </a:bodyPr>
          <a:lstStyle/>
          <a:p>
            <a:pPr algn="ctr"/>
            <a:r>
              <a:rPr lang="en-PH" sz="3333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Arial Black" pitchFamily="34" charset="0"/>
              </a:rPr>
              <a:t>3</a:t>
            </a:r>
            <a:endParaRPr lang="en-US" sz="3333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latin typeface="Arial Black" pitchFamily="34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6568765" y="4586180"/>
            <a:ext cx="492746" cy="589841"/>
          </a:xfrm>
          <a:prstGeom prst="rect">
            <a:avLst/>
          </a:prstGeom>
          <a:noFill/>
        </p:spPr>
        <p:txBody>
          <a:bodyPr wrap="square" lIns="76200" tIns="38100" rIns="76200" bIns="38100">
            <a:spAutoFit/>
          </a:bodyPr>
          <a:lstStyle/>
          <a:p>
            <a:pPr algn="ctr"/>
            <a:r>
              <a:rPr lang="en-PH" sz="3333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Arial Black" pitchFamily="34" charset="0"/>
              </a:rPr>
              <a:t>4</a:t>
            </a:r>
            <a:endParaRPr lang="en-US" sz="3333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latin typeface="Arial Black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8114679" y="3865954"/>
            <a:ext cx="2000869" cy="6566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PH" sz="3667" dirty="0">
                <a:solidFill>
                  <a:schemeClr val="bg1"/>
                </a:solidFill>
              </a:rPr>
              <a:t>3 x 4 = 12</a:t>
            </a:r>
            <a:endParaRPr lang="en-US" sz="3667" dirty="0">
              <a:solidFill>
                <a:schemeClr val="bg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05883" y="5173393"/>
            <a:ext cx="5550740" cy="952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i="1" dirty="0" smtClean="0">
                <a:solidFill>
                  <a:schemeClr val="bg1"/>
                </a:solidFill>
              </a:rPr>
              <a:t>3</a:t>
            </a:r>
            <a:r>
              <a:rPr lang="km-KH" sz="32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km-KH" sz="3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ចំនួន </a:t>
            </a:r>
            <a:r>
              <a:rPr lang="en-US" sz="3200" i="1" dirty="0" smtClean="0">
                <a:solidFill>
                  <a:schemeClr val="bg1"/>
                </a:solidFill>
              </a:rPr>
              <a:t>4</a:t>
            </a:r>
            <a:r>
              <a:rPr lang="km-KH" sz="32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ដង </a:t>
            </a:r>
            <a:r>
              <a:rPr lang="km-KH" sz="3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ស្មើនឹង </a:t>
            </a:r>
            <a:r>
              <a:rPr lang="en-US" sz="3200" i="1" dirty="0" smtClean="0">
                <a:solidFill>
                  <a:schemeClr val="bg1"/>
                </a:solidFill>
              </a:rPr>
              <a:t>12</a:t>
            </a:r>
            <a:endParaRPr lang="en-US" sz="3200" i="1" dirty="0">
              <a:solidFill>
                <a:schemeClr val="bg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325030" y="965754"/>
            <a:ext cx="477695" cy="769441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none" lIns="76200" tIns="38100" rIns="76200" bIns="38100">
            <a:spAutoFit/>
          </a:bodyPr>
          <a:lstStyle/>
          <a:p>
            <a:pPr algn="ctr"/>
            <a:r>
              <a:rPr lang="en-PH" sz="4500" b="1" spc="25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3</a:t>
            </a:r>
            <a:endParaRPr lang="en-US" sz="4500" b="1" spc="25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4096" name="Rectangle 4095"/>
          <p:cNvSpPr/>
          <p:nvPr/>
        </p:nvSpPr>
        <p:spPr>
          <a:xfrm>
            <a:off x="5354239" y="1176222"/>
            <a:ext cx="2706378" cy="3257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m-KH" sz="4000" dirty="0"/>
              <a:t>ត្រឹមត្រូវ</a:t>
            </a:r>
            <a:endParaRPr lang="en-US" sz="4000" dirty="0"/>
          </a:p>
        </p:txBody>
      </p:sp>
      <p:sp>
        <p:nvSpPr>
          <p:cNvPr id="65" name="TextBox 64"/>
          <p:cNvSpPr txBox="1"/>
          <p:nvPr/>
        </p:nvSpPr>
        <p:spPr>
          <a:xfrm>
            <a:off x="1126814" y="2742843"/>
            <a:ext cx="16057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m-KH" sz="3600" dirty="0">
                <a:solidFill>
                  <a:srgbClr val="FFFF00"/>
                </a:solidFill>
              </a:rPr>
              <a:t>ចំនួនសិស្ស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1123319" y="4586180"/>
            <a:ext cx="16057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m-KH" sz="3600" dirty="0">
                <a:solidFill>
                  <a:srgbClr val="FFFF00"/>
                </a:solidFill>
              </a:rPr>
              <a:t>ចំនួនសិស្ស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2" name="Multiply 1"/>
          <p:cNvSpPr/>
          <p:nvPr/>
        </p:nvSpPr>
        <p:spPr>
          <a:xfrm>
            <a:off x="9251070" y="1760017"/>
            <a:ext cx="1554076" cy="1347448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1000" y="3555111"/>
            <a:ext cx="1358682" cy="112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1522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4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63" grpId="0" animBg="1"/>
      <p:bldP spid="27" grpId="0" animBg="1"/>
      <p:bldP spid="7" grpId="0"/>
      <p:bldP spid="8" grpId="0" animBg="1"/>
      <p:bldP spid="26" grpId="0"/>
      <p:bldP spid="30" grpId="0"/>
      <p:bldP spid="31" grpId="0"/>
      <p:bldP spid="32" grpId="0"/>
      <p:bldP spid="36" grpId="0" animBg="1"/>
      <p:bldP spid="41" grpId="0"/>
      <p:bldP spid="59" grpId="0"/>
      <p:bldP spid="60" grpId="0"/>
      <p:bldP spid="61" grpId="0"/>
      <p:bldP spid="28" grpId="0" animBg="1"/>
      <p:bldP spid="35" grpId="0" animBg="1"/>
      <p:bldP spid="4096" grpId="0"/>
      <p:bldP spid="65" grpId="0"/>
      <p:bldP spid="66" grpId="0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0" y="-81567"/>
            <a:ext cx="12573000" cy="7105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Rectangle 28"/>
          <p:cNvSpPr/>
          <p:nvPr/>
        </p:nvSpPr>
        <p:spPr>
          <a:xfrm>
            <a:off x="8699500" y="3737476"/>
            <a:ext cx="444500" cy="84601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63" name="Rectangle 62"/>
          <p:cNvSpPr/>
          <p:nvPr/>
        </p:nvSpPr>
        <p:spPr>
          <a:xfrm>
            <a:off x="3094454" y="3666528"/>
            <a:ext cx="5318115" cy="95857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27" name="Rectangle 26"/>
          <p:cNvSpPr/>
          <p:nvPr/>
        </p:nvSpPr>
        <p:spPr>
          <a:xfrm>
            <a:off x="3211466" y="1763419"/>
            <a:ext cx="3626604" cy="136983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6" name="TextBox 5"/>
          <p:cNvSpPr txBox="1"/>
          <p:nvPr/>
        </p:nvSpPr>
        <p:spPr>
          <a:xfrm>
            <a:off x="571500" y="352776"/>
            <a:ext cx="63946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m-KH" sz="3200" i="1" dirty="0">
                <a:solidFill>
                  <a:schemeClr val="bg1"/>
                </a:solidFill>
              </a:rPr>
              <a:t>ចែកប្រអប់ចំនួន </a:t>
            </a:r>
            <a:r>
              <a:rPr lang="en-US" sz="3200" i="1" dirty="0" smtClean="0">
                <a:solidFill>
                  <a:schemeClr val="bg1"/>
                </a:solidFill>
              </a:rPr>
              <a:t>20 </a:t>
            </a:r>
            <a:r>
              <a:rPr lang="km-KH" sz="3200" i="1" dirty="0">
                <a:solidFill>
                  <a:schemeClr val="bg1"/>
                </a:solidFill>
              </a:rPr>
              <a:t>ឱ្</a:t>
            </a:r>
            <a:r>
              <a:rPr lang="km-KH" sz="3200" i="1" dirty="0" smtClean="0">
                <a:solidFill>
                  <a:schemeClr val="bg1"/>
                </a:solidFill>
              </a:rPr>
              <a:t>យ</a:t>
            </a:r>
            <a:r>
              <a:rPr lang="km-KH" sz="3200" i="1" dirty="0">
                <a:solidFill>
                  <a:schemeClr val="bg1"/>
                </a:solidFill>
              </a:rPr>
              <a:t>សិស្ស </a:t>
            </a:r>
            <a:r>
              <a:rPr lang="km-KH" sz="3200" i="1" dirty="0" smtClean="0">
                <a:solidFill>
                  <a:schemeClr val="bg1"/>
                </a:solidFill>
              </a:rPr>
              <a:t> </a:t>
            </a:r>
            <a:r>
              <a:rPr lang="en-US" sz="3200" i="1" dirty="0" smtClean="0">
                <a:solidFill>
                  <a:schemeClr val="bg1"/>
                </a:solidFill>
              </a:rPr>
              <a:t>5</a:t>
            </a:r>
            <a:r>
              <a:rPr lang="km-KH" sz="3200" i="1" dirty="0" smtClean="0">
                <a:solidFill>
                  <a:schemeClr val="bg1"/>
                </a:solidFill>
              </a:rPr>
              <a:t>នាក់</a:t>
            </a:r>
            <a:endParaRPr lang="en-US" sz="3200" i="1" dirty="0">
              <a:solidFill>
                <a:schemeClr val="bg1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1069" y="149257"/>
            <a:ext cx="2386013" cy="1807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685257" y="993977"/>
            <a:ext cx="36830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45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20 ÷ 5 = ?</a:t>
            </a:r>
            <a:endParaRPr lang="en-US" sz="45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6723" y="2061845"/>
            <a:ext cx="2095500" cy="101566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m-KH" sz="2000" i="1" dirty="0" smtClean="0">
                <a:solidFill>
                  <a:schemeClr val="bg1"/>
                </a:solidFill>
              </a:rPr>
              <a:t>បើសិស្ស</a:t>
            </a:r>
            <a:r>
              <a:rPr lang="km-KH" sz="2000" i="1" dirty="0">
                <a:solidFill>
                  <a:schemeClr val="bg1"/>
                </a:solidFill>
              </a:rPr>
              <a:t>ម្នាក់ៗបានប្រអប់ចំនួន </a:t>
            </a:r>
            <a:r>
              <a:rPr lang="en-US" sz="2000" i="1" dirty="0">
                <a:solidFill>
                  <a:schemeClr val="bg1"/>
                </a:solidFill>
              </a:rPr>
              <a:t>3</a:t>
            </a:r>
            <a:endParaRPr lang="en-US" sz="2000" i="1" dirty="0">
              <a:solidFill>
                <a:schemeClr val="bg1"/>
              </a:solidFill>
            </a:endParaRPr>
          </a:p>
        </p:txBody>
      </p:sp>
      <p:pic>
        <p:nvPicPr>
          <p:cNvPr id="4101" name="Picture 5" descr="点字ブロックのイラスト | かわいいフリー素材集 いらすとや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5172" y="1763418"/>
            <a:ext cx="449040" cy="44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点字ブロックのイラスト | かわいいフリー素材集 いらすとや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7330" y="2210300"/>
            <a:ext cx="446882" cy="446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 descr="点字ブロックのイラスト | かわいいフリー素材集 いらすとや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2302" y="1765577"/>
            <a:ext cx="446882" cy="446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点字ブロックのイラスト | かわいいフリー素材集 いらすとや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2302" y="2212458"/>
            <a:ext cx="446882" cy="446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 descr="点字ブロックのイラスト | かわいいフリー素材集 いらすとや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7757" y="1763418"/>
            <a:ext cx="446882" cy="446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5" descr="点字ブロックのイラスト | かわいいフリー素材集 いらすとや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7757" y="2210300"/>
            <a:ext cx="446882" cy="446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 descr="点字ブロックのイラスト | かわいいフリー素材集 いらすとや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4396" y="1763418"/>
            <a:ext cx="446882" cy="446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5" descr="点字ブロックのイラスト | かわいいフリー素材集 いらすとや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4396" y="2210300"/>
            <a:ext cx="446882" cy="446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5" descr="点字ブロックのイラスト | かわいいフリー素材集 いらすとや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5312" y="1763418"/>
            <a:ext cx="446882" cy="446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5" descr="点字ブロックのイラスト | かわいいフリー素材集 いらすとや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176" y="2210300"/>
            <a:ext cx="446882" cy="446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5" descr="点字ブロックのイラスト | かわいいフリー素材集 いらすとや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7330" y="2659340"/>
            <a:ext cx="446882" cy="446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5" descr="点字ブロックのイラスト | かわいいフリー素材集 いらすとや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2302" y="2669525"/>
            <a:ext cx="446882" cy="446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5" descr="点字ブロックのイラスト | かわいいフリー素材集 いらすとや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7757" y="2669525"/>
            <a:ext cx="446882" cy="446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5" descr="点字ブロックのイラスト | かわいいフリー素材集 いらすとや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4396" y="2669525"/>
            <a:ext cx="446882" cy="446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5" descr="点字ブロックのイラスト | かわいいフリー素材集 いらすとや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8257" y="2669525"/>
            <a:ext cx="446882" cy="446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 25"/>
          <p:cNvSpPr/>
          <p:nvPr/>
        </p:nvSpPr>
        <p:spPr>
          <a:xfrm>
            <a:off x="3211466" y="3120128"/>
            <a:ext cx="492746" cy="589841"/>
          </a:xfrm>
          <a:prstGeom prst="rect">
            <a:avLst/>
          </a:prstGeom>
          <a:noFill/>
        </p:spPr>
        <p:txBody>
          <a:bodyPr wrap="square" lIns="76200" tIns="38100" rIns="76200" bIns="38100">
            <a:spAutoFit/>
          </a:bodyPr>
          <a:lstStyle/>
          <a:p>
            <a:pPr algn="ctr"/>
            <a:r>
              <a:rPr lang="en-PH" sz="3333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Arial Black" pitchFamily="34" charset="0"/>
              </a:rPr>
              <a:t>1</a:t>
            </a:r>
            <a:endParaRPr lang="en-US" sz="3333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latin typeface="Arial Black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034010" y="3133254"/>
            <a:ext cx="492746" cy="589841"/>
          </a:xfrm>
          <a:prstGeom prst="rect">
            <a:avLst/>
          </a:prstGeom>
          <a:noFill/>
        </p:spPr>
        <p:txBody>
          <a:bodyPr wrap="square" lIns="76200" tIns="38100" rIns="76200" bIns="38100">
            <a:spAutoFit/>
          </a:bodyPr>
          <a:lstStyle/>
          <a:p>
            <a:pPr algn="ctr"/>
            <a:r>
              <a:rPr lang="en-PH" sz="3333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Arial Black" pitchFamily="34" charset="0"/>
              </a:rPr>
              <a:t>2</a:t>
            </a:r>
            <a:endParaRPr lang="en-US" sz="3333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latin typeface="Arial Black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861410" y="3133254"/>
            <a:ext cx="492746" cy="589841"/>
          </a:xfrm>
          <a:prstGeom prst="rect">
            <a:avLst/>
          </a:prstGeom>
          <a:noFill/>
        </p:spPr>
        <p:txBody>
          <a:bodyPr wrap="square" lIns="76200" tIns="38100" rIns="76200" bIns="38100">
            <a:spAutoFit/>
          </a:bodyPr>
          <a:lstStyle/>
          <a:p>
            <a:pPr algn="ctr"/>
            <a:r>
              <a:rPr lang="en-PH" sz="3333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Arial Black" pitchFamily="34" charset="0"/>
              </a:rPr>
              <a:t>3</a:t>
            </a:r>
            <a:endParaRPr lang="en-US" sz="3333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latin typeface="Arial Black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666755" y="3147571"/>
            <a:ext cx="492746" cy="589841"/>
          </a:xfrm>
          <a:prstGeom prst="rect">
            <a:avLst/>
          </a:prstGeom>
          <a:noFill/>
        </p:spPr>
        <p:txBody>
          <a:bodyPr wrap="square" lIns="76200" tIns="38100" rIns="76200" bIns="38100">
            <a:spAutoFit/>
          </a:bodyPr>
          <a:lstStyle/>
          <a:p>
            <a:pPr algn="ctr"/>
            <a:r>
              <a:rPr lang="en-PH" sz="3333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Arial Black" pitchFamily="34" charset="0"/>
              </a:rPr>
              <a:t>4</a:t>
            </a:r>
            <a:endParaRPr lang="en-US" sz="3333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latin typeface="Arial Black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345325" y="3133254"/>
            <a:ext cx="492746" cy="589841"/>
          </a:xfrm>
          <a:prstGeom prst="rect">
            <a:avLst/>
          </a:prstGeom>
          <a:noFill/>
        </p:spPr>
        <p:txBody>
          <a:bodyPr wrap="square" lIns="76200" tIns="38100" rIns="76200" bIns="38100">
            <a:spAutoFit/>
          </a:bodyPr>
          <a:lstStyle/>
          <a:p>
            <a:pPr algn="ctr"/>
            <a:r>
              <a:rPr lang="en-PH" sz="3333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Arial Black" pitchFamily="34" charset="0"/>
              </a:rPr>
              <a:t>5</a:t>
            </a:r>
            <a:endParaRPr lang="en-US" sz="3333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latin typeface="Arial Black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112000" y="2123724"/>
            <a:ext cx="2000869" cy="6566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PH" sz="3667" dirty="0">
                <a:solidFill>
                  <a:schemeClr val="bg1"/>
                </a:solidFill>
              </a:rPr>
              <a:t>3 x 5 = 15</a:t>
            </a:r>
            <a:endParaRPr lang="en-US" sz="3667" dirty="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47889" y="3723160"/>
            <a:ext cx="2095500" cy="101566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m-KH" sz="2000" i="1" dirty="0" smtClean="0">
                <a:solidFill>
                  <a:schemeClr val="bg1"/>
                </a:solidFill>
              </a:rPr>
              <a:t>បើសិស្ស</a:t>
            </a:r>
            <a:r>
              <a:rPr lang="km-KH" sz="2000" i="1" dirty="0">
                <a:solidFill>
                  <a:schemeClr val="bg1"/>
                </a:solidFill>
              </a:rPr>
              <a:t>ម្នាក់ៗបានប្រអប់ចំនួន </a:t>
            </a:r>
            <a:r>
              <a:rPr lang="en-US" sz="2000" i="1" dirty="0">
                <a:solidFill>
                  <a:schemeClr val="bg1"/>
                </a:solidFill>
              </a:rPr>
              <a:t>4</a:t>
            </a:r>
            <a:endParaRPr lang="en-US" sz="2000" i="1" dirty="0">
              <a:solidFill>
                <a:schemeClr val="bg1"/>
              </a:solidFill>
            </a:endParaRPr>
          </a:p>
        </p:txBody>
      </p:sp>
      <p:pic>
        <p:nvPicPr>
          <p:cNvPr id="37" name="Picture 5" descr="点字ブロックのイラスト | かわいいフリー素材集 いらすとや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0645" y="3697543"/>
            <a:ext cx="449040" cy="44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5" descr="点字ブロックのイラスト | かわいいフリー素材集 いらすとや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4970" y="3697543"/>
            <a:ext cx="449040" cy="44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5" descr="点字ブロックのイラスト | かわいいフリー素材集 いらすとや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5373" y="4146583"/>
            <a:ext cx="449040" cy="44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5" descr="点字ブロックのイラスト | かわいいフリー素材集 いらすとや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4529" y="4159869"/>
            <a:ext cx="449040" cy="44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Rectangle 40"/>
          <p:cNvSpPr/>
          <p:nvPr/>
        </p:nvSpPr>
        <p:spPr>
          <a:xfrm>
            <a:off x="3313312" y="4608909"/>
            <a:ext cx="492746" cy="589841"/>
          </a:xfrm>
          <a:prstGeom prst="rect">
            <a:avLst/>
          </a:prstGeom>
          <a:noFill/>
        </p:spPr>
        <p:txBody>
          <a:bodyPr wrap="square" lIns="76200" tIns="38100" rIns="76200" bIns="38100">
            <a:spAutoFit/>
          </a:bodyPr>
          <a:lstStyle/>
          <a:p>
            <a:pPr algn="ctr"/>
            <a:r>
              <a:rPr lang="en-PH" sz="3333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Arial Black" pitchFamily="34" charset="0"/>
              </a:rPr>
              <a:t>1</a:t>
            </a:r>
            <a:endParaRPr lang="en-US" sz="3333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latin typeface="Arial Black" pitchFamily="34" charset="0"/>
            </a:endParaRPr>
          </a:p>
        </p:txBody>
      </p:sp>
      <p:pic>
        <p:nvPicPr>
          <p:cNvPr id="42" name="Picture 5" descr="点字ブロックのイラスト | かわいいフリー素材集 いらすとや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2847" y="3697543"/>
            <a:ext cx="449040" cy="44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5" descr="点字ブロックのイラスト | かわいいフリー素材集 いらすとや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1887" y="3697543"/>
            <a:ext cx="449040" cy="44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5" descr="点字ブロックのイラスト | かわいいフリー素材集 いらすとや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2926" y="4176063"/>
            <a:ext cx="449040" cy="44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5" descr="点字ブロックのイラスト | かわいいフリー素材集 いらすとや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067" y="4176063"/>
            <a:ext cx="449040" cy="44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5" descr="点字ブロックのイラスト | かわいいフリー素材集 いらすとや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4155" y="3666528"/>
            <a:ext cx="449040" cy="44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5" descr="点字ブロックのイラスト | かわいいフリー素材集 いらすとや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3195" y="3666528"/>
            <a:ext cx="449040" cy="44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5" descr="点字ブロックのイラスト | かわいいフリー素材集 いらすとや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4155" y="4143243"/>
            <a:ext cx="449040" cy="44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5" descr="点字ブロックのイラスト | かわいいフリー素材集 いらすとや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0" y="4143243"/>
            <a:ext cx="449040" cy="44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5" descr="点字ブロックのイラスト | かわいいフリー素材集 いらすとや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176" y="3679813"/>
            <a:ext cx="449040" cy="44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" descr="点字ブロックのイラスト | かわいいフリー素材集 いらすとや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856" y="3694203"/>
            <a:ext cx="449040" cy="44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5" descr="点字ブロックのイラスト | かわいいフリー素材集 いらすとや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3816" y="4145798"/>
            <a:ext cx="449040" cy="44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5" descr="点字ブロックのイラスト | かわいいフリー素材集 いらすとや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9504" y="4159869"/>
            <a:ext cx="449040" cy="44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5" descr="点字ブロックのイラスト | かわいいフリー素材集 いらすとや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3694203"/>
            <a:ext cx="449040" cy="44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5" descr="点字ブロックのイラスト | かわいいフリー素材集 いらすとや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8449" y="3679813"/>
            <a:ext cx="449040" cy="44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5" descr="点字ブロックのイラスト | かわいいフリー素材集 いらすとや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1096" y="4145798"/>
            <a:ext cx="449040" cy="44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5" descr="点字ブロックのイラスト | かわいいフリー素材集 いらすとや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8449" y="4159869"/>
            <a:ext cx="449040" cy="44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Rectangle 58"/>
          <p:cNvSpPr/>
          <p:nvPr/>
        </p:nvSpPr>
        <p:spPr>
          <a:xfrm>
            <a:off x="4447930" y="4586180"/>
            <a:ext cx="492746" cy="589841"/>
          </a:xfrm>
          <a:prstGeom prst="rect">
            <a:avLst/>
          </a:prstGeom>
          <a:noFill/>
        </p:spPr>
        <p:txBody>
          <a:bodyPr wrap="square" lIns="76200" tIns="38100" rIns="76200" bIns="38100">
            <a:spAutoFit/>
          </a:bodyPr>
          <a:lstStyle/>
          <a:p>
            <a:pPr algn="ctr"/>
            <a:r>
              <a:rPr lang="en-PH" sz="3333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Arial Black" pitchFamily="34" charset="0"/>
              </a:rPr>
              <a:t>2</a:t>
            </a:r>
            <a:endParaRPr lang="en-US" sz="3333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latin typeface="Arial Black" pitchFamily="34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5563877" y="4586180"/>
            <a:ext cx="492746" cy="589841"/>
          </a:xfrm>
          <a:prstGeom prst="rect">
            <a:avLst/>
          </a:prstGeom>
          <a:noFill/>
        </p:spPr>
        <p:txBody>
          <a:bodyPr wrap="square" lIns="76200" tIns="38100" rIns="76200" bIns="38100">
            <a:spAutoFit/>
          </a:bodyPr>
          <a:lstStyle/>
          <a:p>
            <a:pPr algn="ctr"/>
            <a:r>
              <a:rPr lang="en-PH" sz="3333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Arial Black" pitchFamily="34" charset="0"/>
              </a:rPr>
              <a:t>3</a:t>
            </a:r>
            <a:endParaRPr lang="en-US" sz="3333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latin typeface="Arial Black" pitchFamily="34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6568765" y="4586180"/>
            <a:ext cx="492746" cy="589841"/>
          </a:xfrm>
          <a:prstGeom prst="rect">
            <a:avLst/>
          </a:prstGeom>
          <a:noFill/>
        </p:spPr>
        <p:txBody>
          <a:bodyPr wrap="square" lIns="76200" tIns="38100" rIns="76200" bIns="38100">
            <a:spAutoFit/>
          </a:bodyPr>
          <a:lstStyle/>
          <a:p>
            <a:pPr algn="ctr"/>
            <a:r>
              <a:rPr lang="en-PH" sz="3333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Arial Black" pitchFamily="34" charset="0"/>
              </a:rPr>
              <a:t>4</a:t>
            </a:r>
            <a:endParaRPr lang="en-US" sz="3333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latin typeface="Arial Black" pitchFamily="34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7630224" y="4583488"/>
            <a:ext cx="492746" cy="589841"/>
          </a:xfrm>
          <a:prstGeom prst="rect">
            <a:avLst/>
          </a:prstGeom>
          <a:noFill/>
        </p:spPr>
        <p:txBody>
          <a:bodyPr wrap="square" lIns="76200" tIns="38100" rIns="76200" bIns="38100">
            <a:spAutoFit/>
          </a:bodyPr>
          <a:lstStyle/>
          <a:p>
            <a:pPr algn="ctr"/>
            <a:r>
              <a:rPr lang="en-PH" sz="3333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Arial Black" pitchFamily="34" charset="0"/>
              </a:rPr>
              <a:t>5</a:t>
            </a:r>
            <a:endParaRPr lang="en-US" sz="3333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latin typeface="Arial Black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8699500" y="3855463"/>
            <a:ext cx="2000869" cy="6566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PH" sz="3667" dirty="0">
                <a:solidFill>
                  <a:schemeClr val="bg1"/>
                </a:solidFill>
              </a:rPr>
              <a:t>4 x 5 = 20</a:t>
            </a:r>
            <a:endParaRPr lang="en-US" sz="3667" dirty="0">
              <a:solidFill>
                <a:schemeClr val="bg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05883" y="5173393"/>
            <a:ext cx="4948324" cy="952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i="1" dirty="0">
                <a:solidFill>
                  <a:schemeClr val="bg1"/>
                </a:solidFill>
              </a:rPr>
              <a:t>4</a:t>
            </a:r>
            <a:r>
              <a:rPr lang="km-KH" sz="32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ចំនួន </a:t>
            </a:r>
            <a:r>
              <a:rPr lang="en-US" sz="3200" i="1" dirty="0" smtClean="0">
                <a:solidFill>
                  <a:schemeClr val="bg1"/>
                </a:solidFill>
              </a:rPr>
              <a:t>5</a:t>
            </a:r>
            <a:r>
              <a:rPr lang="km-KH" sz="32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ដង ស្មើនឹង </a:t>
            </a:r>
            <a:r>
              <a:rPr lang="en-US" sz="3200" i="1" dirty="0">
                <a:solidFill>
                  <a:schemeClr val="bg1"/>
                </a:solidFill>
              </a:rPr>
              <a:t>20</a:t>
            </a:r>
          </a:p>
        </p:txBody>
      </p:sp>
      <p:sp>
        <p:nvSpPr>
          <p:cNvPr id="35" name="Rectangle 34"/>
          <p:cNvSpPr/>
          <p:nvPr/>
        </p:nvSpPr>
        <p:spPr>
          <a:xfrm>
            <a:off x="5325030" y="965754"/>
            <a:ext cx="477695" cy="769441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none" lIns="76200" tIns="38100" rIns="76200" bIns="38100">
            <a:spAutoFit/>
          </a:bodyPr>
          <a:lstStyle/>
          <a:p>
            <a:pPr algn="ctr"/>
            <a:r>
              <a:rPr lang="en-PH" sz="4500" b="1" spc="25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4</a:t>
            </a:r>
            <a:endParaRPr lang="en-US" sz="4500" b="1" spc="25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4096" name="Rectangle 4095"/>
          <p:cNvSpPr/>
          <p:nvPr/>
        </p:nvSpPr>
        <p:spPr>
          <a:xfrm>
            <a:off x="5415923" y="1119654"/>
            <a:ext cx="2305684" cy="3257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m-KH" sz="4000" dirty="0"/>
              <a:t>ត្រឹមត្រូវ</a:t>
            </a:r>
            <a:endParaRPr lang="en-US" sz="4000" dirty="0"/>
          </a:p>
        </p:txBody>
      </p:sp>
      <p:sp>
        <p:nvSpPr>
          <p:cNvPr id="2" name="TextBox 1"/>
          <p:cNvSpPr txBox="1"/>
          <p:nvPr/>
        </p:nvSpPr>
        <p:spPr>
          <a:xfrm>
            <a:off x="1227136" y="3076764"/>
            <a:ext cx="16057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m-KH" sz="3600" dirty="0">
                <a:solidFill>
                  <a:srgbClr val="FFFF00"/>
                </a:solidFill>
              </a:rPr>
              <a:t>ចំនួនសិស្ស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284030" y="4612448"/>
            <a:ext cx="16057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m-KH" sz="3600" dirty="0">
                <a:solidFill>
                  <a:srgbClr val="FFFF00"/>
                </a:solidFill>
              </a:rPr>
              <a:t>ចំនួនសិស្ស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66" name="Multiply 65"/>
          <p:cNvSpPr/>
          <p:nvPr/>
        </p:nvSpPr>
        <p:spPr>
          <a:xfrm>
            <a:off x="9667036" y="1785806"/>
            <a:ext cx="1554076" cy="1347448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pic>
        <p:nvPicPr>
          <p:cNvPr id="67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0728" y="4411171"/>
            <a:ext cx="1358682" cy="112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" name="Picture 2" descr="いろいろな英語の褒め言葉のイラスト文字 | かわいいフリー素材集 ...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5030" y="5057930"/>
            <a:ext cx="3901552" cy="1195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5191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7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>
                      <p:stCondLst>
                        <p:cond delay="indefinite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3" fill="hold">
                      <p:stCondLst>
                        <p:cond delay="indefinite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8" fill="hold">
                      <p:stCondLst>
                        <p:cond delay="indefinite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2" dur="500"/>
                                        <p:tgtEl>
                                          <p:spTgt spid="4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>
                      <p:stCondLst>
                        <p:cond delay="indefinite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63" grpId="0" animBg="1"/>
      <p:bldP spid="27" grpId="0" animBg="1"/>
      <p:bldP spid="7" grpId="0"/>
      <p:bldP spid="8" grpId="0" animBg="1"/>
      <p:bldP spid="26" grpId="0"/>
      <p:bldP spid="30" grpId="0"/>
      <p:bldP spid="31" grpId="0"/>
      <p:bldP spid="32" grpId="0"/>
      <p:bldP spid="33" grpId="0"/>
      <p:bldP spid="36" grpId="0" animBg="1"/>
      <p:bldP spid="41" grpId="0"/>
      <p:bldP spid="59" grpId="0"/>
      <p:bldP spid="60" grpId="0"/>
      <p:bldP spid="61" grpId="0"/>
      <p:bldP spid="62" grpId="0"/>
      <p:bldP spid="28" grpId="0" animBg="1"/>
      <p:bldP spid="35" grpId="0" animBg="1"/>
      <p:bldP spid="4096" grpId="0"/>
      <p:bldP spid="2" grpId="0"/>
      <p:bldP spid="65" grpId="0"/>
      <p:bldP spid="6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194</Words>
  <Application>Microsoft Office PowerPoint</Application>
  <PresentationFormat>Widescreen</PresentationFormat>
  <Paragraphs>59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Arial</vt:lpstr>
      <vt:lpstr>Arial Black</vt:lpstr>
      <vt:lpstr>Calibri</vt:lpstr>
      <vt:lpstr>Calibri Light</vt:lpstr>
      <vt:lpstr>DaunPenh</vt:lpstr>
      <vt:lpstr>MoolBoran</vt:lpstr>
      <vt:lpstr>Office Theme</vt:lpstr>
      <vt:lpstr>វិធីចែក</vt:lpstr>
      <vt:lpstr>PowerPoint Presentation</vt:lpstr>
      <vt:lpstr>PowerPoint Presentation</vt:lpstr>
      <vt:lpstr>PowerPoint Presentation</vt:lpstr>
    </vt:vector>
  </TitlesOfParts>
  <Company>TEMAOS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DIVISION</dc:title>
  <dc:creator>XY-PC</dc:creator>
  <cp:lastModifiedBy>XY-PC</cp:lastModifiedBy>
  <cp:revision>22</cp:revision>
  <dcterms:created xsi:type="dcterms:W3CDTF">2023-03-26T12:18:32Z</dcterms:created>
  <dcterms:modified xsi:type="dcterms:W3CDTF">2023-06-25T06:21:57Z</dcterms:modified>
</cp:coreProperties>
</file>