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4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18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1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6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2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2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1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4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9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4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023F-3D60-427F-AAF1-61F61B13DA87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377E5-15EF-4DE8-B662-FAC21AC37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5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12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白紙のルーズリーフのイラスト | かわいいフリー素材集 いらすと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-317500"/>
            <a:ext cx="12573000" cy="742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5118" y="2182073"/>
            <a:ext cx="5016500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sz="3600" b="1" dirty="0" smtClean="0">
                <a:solidFill>
                  <a:srgbClr val="0070C0"/>
                </a:solidFill>
                <a:latin typeface="Arial" pitchFamily="34" charset="0"/>
              </a:rPr>
              <a:t>គណិតវិទ្យា </a:t>
            </a:r>
          </a:p>
          <a:p>
            <a:pPr algn="ctr">
              <a:lnSpc>
                <a:spcPct val="150000"/>
              </a:lnSpc>
            </a:pPr>
            <a:r>
              <a:rPr lang="km-KH" sz="3600" b="1" dirty="0" smtClean="0">
                <a:solidFill>
                  <a:srgbClr val="0070C0"/>
                </a:solidFill>
                <a:latin typeface="Arial" pitchFamily="34" charset="0"/>
              </a:rPr>
              <a:t>ថ្នាក់ទី៣</a:t>
            </a:r>
            <a:endParaRPr lang="en-US" sz="3600" b="1" dirty="0">
              <a:solidFill>
                <a:srgbClr val="0070C0"/>
              </a:solidFill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6618" y="1847687"/>
            <a:ext cx="4954882" cy="2200602"/>
          </a:xfrm>
          <a:prstGeom prst="rect">
            <a:avLst/>
          </a:prstGeom>
          <a:noFill/>
        </p:spPr>
        <p:txBody>
          <a:bodyPr wrap="none" lIns="76200" tIns="38100" rIns="76200" bIns="3810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វិធី</a:t>
            </a:r>
            <a:r>
              <a:rPr lang="km-KH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ចែក</a:t>
            </a:r>
            <a:endParaRPr lang="en-US" sz="48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km-KH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ការបង្កើតចំណោទ</a:t>
            </a:r>
            <a:endParaRPr lang="en-US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0" y="5207000"/>
            <a:ext cx="1190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317500"/>
            <a:ext cx="1190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059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白紙のルーズリーフのイラスト | かわいいフリー素材集 いらすと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56" y="-317500"/>
            <a:ext cx="12573000" cy="742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958" y="3689263"/>
            <a:ext cx="1108370" cy="1115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660" y="3674618"/>
            <a:ext cx="1108370" cy="1115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8888" y="3653663"/>
            <a:ext cx="1108370" cy="1115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500" y="404226"/>
            <a:ext cx="4127236" cy="888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latin typeface="Arial" pitchFamily="34" charset="0"/>
              </a:rPr>
              <a:t>យើងមានផ្លែឈើមួយចំនួន។ តោះយើងមកបង្កើតចំណោទតាមល្បះលេខ </a:t>
            </a:r>
            <a:r>
              <a:rPr lang="en-PH" b="1" dirty="0">
                <a:latin typeface="Arial" pitchFamily="34" charset="0"/>
              </a:rPr>
              <a:t> 6 </a:t>
            </a:r>
            <a:r>
              <a:rPr lang="en-US" b="1" dirty="0">
                <a:latin typeface="Arial" pitchFamily="34" charset="0"/>
              </a:rPr>
              <a:t>÷ 2.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0" y="5207000"/>
            <a:ext cx="1190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254000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876" y="883709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179" y="268111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56" y="897820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59" y="268111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91" y="883709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07709" y="1262063"/>
            <a:ext cx="3788569" cy="635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3600" dirty="0" smtClean="0">
                <a:solidFill>
                  <a:schemeClr val="tx1"/>
                </a:solidFill>
                <a:latin typeface="Arial Black" pitchFamily="34" charset="0"/>
              </a:rPr>
              <a:t>រកផ្លែឈើក្នុងធុងនីមួយៗ</a:t>
            </a:r>
            <a:endParaRPr lang="en-US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2054" name="Picture 6" descr="いろいろなビリヤードのボールのイラスト | かわいいフリー素材集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44" y="2126062"/>
            <a:ext cx="823123" cy="82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538374" y="2037487"/>
            <a:ext cx="4176362" cy="13388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បើយើង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រៀប 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ផ្លែឈើ 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6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ផ្លែ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ទៅក្នុងធុងចំនួន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  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______  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ធុង។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  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តើក្នុង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______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នីមួយៗមាន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 _______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   ប៉ុន្មានផ្លែ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98124" y="2548234"/>
            <a:ext cx="393303" cy="31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33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59562" y="2995964"/>
            <a:ext cx="933748" cy="381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ផ្លែឈើ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687649" y="2573312"/>
            <a:ext cx="624076" cy="3631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ធុង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776" y="4436903"/>
            <a:ext cx="1108370" cy="1115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0" y="4436903"/>
            <a:ext cx="1108370" cy="1115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3105538" y="5627831"/>
            <a:ext cx="1887493" cy="348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2 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ធុង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6807" y="4674004"/>
            <a:ext cx="2052165" cy="656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3667" b="1" dirty="0">
                <a:latin typeface="Arial" pitchFamily="34" charset="0"/>
                <a:cs typeface="Arial" pitchFamily="34" charset="0"/>
              </a:rPr>
              <a:t>6 </a:t>
            </a:r>
            <a:r>
              <a:rPr lang="en-US" sz="3667" b="1" dirty="0">
                <a:latin typeface="Arial" pitchFamily="34" charset="0"/>
                <a:cs typeface="Arial" pitchFamily="34" charset="0"/>
              </a:rPr>
              <a:t>÷ 2 = ?</a:t>
            </a:r>
            <a:endParaRPr lang="en-US" sz="3333" dirty="0"/>
          </a:p>
        </p:txBody>
      </p:sp>
      <p:pic>
        <p:nvPicPr>
          <p:cNvPr id="30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987" y="4325788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458" y="4350784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505" y="4350784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258" y="4315206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634" y="4350784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10" y="4325788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1930400" y="3674617"/>
            <a:ext cx="3344899" cy="676167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i="1" dirty="0" smtClean="0">
                <a:solidFill>
                  <a:schemeClr val="tx1"/>
                </a:solidFill>
                <a:latin typeface="Arial Black" pitchFamily="34" charset="0"/>
              </a:rPr>
              <a:t>ក្នុងធុងនីមួយៗមានផ្លែឈើ </a:t>
            </a:r>
            <a:r>
              <a:rPr lang="en-US" i="1" dirty="0" smtClean="0">
                <a:solidFill>
                  <a:schemeClr val="tx1"/>
                </a:solidFill>
                <a:latin typeface="Arial Black" pitchFamily="34" charset="0"/>
              </a:rPr>
              <a:t>3</a:t>
            </a:r>
            <a:r>
              <a:rPr lang="km-KH" i="1" dirty="0" smtClean="0">
                <a:solidFill>
                  <a:schemeClr val="tx1"/>
                </a:solidFill>
                <a:latin typeface="Arial Black" pitchFamily="34" charset="0"/>
              </a:rPr>
              <a:t>ផ្លែ</a:t>
            </a:r>
            <a:endParaRPr lang="en-US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117681" y="4609410"/>
            <a:ext cx="480513" cy="720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3667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667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7" name="Picture 9" descr="親指を立てている人のイラスト（男性） | かわいいフリー素材集 いらすとや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326" y="5315205"/>
            <a:ext cx="1131255" cy="114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39"/>
          <p:cNvSpPr/>
          <p:nvPr/>
        </p:nvSpPr>
        <p:spPr>
          <a:xfrm>
            <a:off x="7112001" y="306037"/>
            <a:ext cx="3788569" cy="635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3200" dirty="0" smtClean="0">
                <a:solidFill>
                  <a:schemeClr val="tx1"/>
                </a:solidFill>
                <a:latin typeface="Arial Black" pitchFamily="34" charset="0"/>
              </a:rPr>
              <a:t>រកចំនួនធុងដែលត្រូវការ</a:t>
            </a:r>
            <a:endParaRPr lang="en-US" sz="32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2059" name="Picture 11" descr="いろいろなビリヤードのボールのイラスト | かわいいフリー素材集 ..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1433161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7453655" y="1133653"/>
            <a:ext cx="4176362" cy="13388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យើងមានផ្លែឈើចំនួន</a:t>
            </a:r>
            <a:r>
              <a:rPr lang="en-US" b="1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6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ផ្លែ។ 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បើយើងរៀបផ្លែឈើ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_____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ផ្លែក្នុងមួយធុ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ង។ </a:t>
            </a:r>
          </a:p>
          <a:p>
            <a:pPr algn="ctr">
              <a:lnSpc>
                <a:spcPct val="150000"/>
              </a:lnSpc>
            </a:pP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តើ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យើងត្រូវ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ការ 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_____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 ចំនួនប៉ុន្មាន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140606" y="1582991"/>
            <a:ext cx="393303" cy="31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33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371002" y="2099650"/>
            <a:ext cx="540055" cy="30119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ធុង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48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6908" y="3550722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7532" y="3550722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5211" y="3563096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364" y="3567546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051" y="3567546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さくらんぼのイラスト（一つ） | かわいいフリー素材集 いらすとや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3646" y="3567546"/>
            <a:ext cx="598753" cy="64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Rectangle 53"/>
          <p:cNvSpPr/>
          <p:nvPr/>
        </p:nvSpPr>
        <p:spPr>
          <a:xfrm>
            <a:off x="8618310" y="4784544"/>
            <a:ext cx="2655311" cy="348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PH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2            2             2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139778" y="2855179"/>
            <a:ext cx="3587495" cy="676167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ដូចនេះ យើងត្រូវការធុងចំនួន </a:t>
            </a:r>
            <a:r>
              <a:rPr lang="en-PH" i="1" dirty="0">
                <a:solidFill>
                  <a:schemeClr val="tx1"/>
                </a:solidFill>
                <a:latin typeface="Arial Black" pitchFamily="34" charset="0"/>
              </a:rPr>
              <a:t>3</a:t>
            </a:r>
            <a:endParaRPr lang="en-US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485329" y="3942061"/>
            <a:ext cx="176641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3000" b="1" dirty="0">
                <a:latin typeface="Arial" pitchFamily="34" charset="0"/>
                <a:cs typeface="Arial" pitchFamily="34" charset="0"/>
              </a:rPr>
              <a:t>6 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÷ 2 = ?</a:t>
            </a:r>
            <a:endParaRPr lang="en-US" sz="2667" dirty="0"/>
          </a:p>
        </p:txBody>
      </p:sp>
      <p:sp>
        <p:nvSpPr>
          <p:cNvPr id="60" name="Rectangle 59"/>
          <p:cNvSpPr/>
          <p:nvPr/>
        </p:nvSpPr>
        <p:spPr>
          <a:xfrm>
            <a:off x="7851144" y="3907183"/>
            <a:ext cx="377744" cy="535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3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333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" name="Picture 9" descr="親指を立てている人のイラスト（男性） | かわいいフリー素材集 いらすとや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32" y="4739707"/>
            <a:ext cx="1305883" cy="132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34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7" grpId="0" animBg="1"/>
      <p:bldP spid="23" grpId="0" animBg="1"/>
      <p:bldP spid="24" grpId="0" animBg="1"/>
      <p:bldP spid="28" grpId="0" animBg="1"/>
      <p:bldP spid="37" grpId="0" animBg="1"/>
      <p:bldP spid="38" grpId="0" animBg="1"/>
      <p:bldP spid="40" grpId="0" animBg="1"/>
      <p:bldP spid="42" grpId="0" animBg="1"/>
      <p:bldP spid="43" grpId="0" animBg="1"/>
      <p:bldP spid="44" grpId="0" animBg="1"/>
      <p:bldP spid="54" grpId="0" animBg="1"/>
      <p:bldP spid="58" grpId="0" animBg="1"/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白紙のルーズリーフのイラスト | かわいいフリー素材集 いらすと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-317500"/>
            <a:ext cx="12573000" cy="742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0352" y="3688638"/>
            <a:ext cx="1072503" cy="123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085" y="3688638"/>
            <a:ext cx="1072503" cy="123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7500" y="303146"/>
            <a:ext cx="41272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latin typeface="Arial" pitchFamily="34" charset="0"/>
              </a:rPr>
              <a:t>យើង</a:t>
            </a:r>
            <a:r>
              <a:rPr lang="km-KH" b="1" smtClean="0">
                <a:latin typeface="Arial" pitchFamily="34" charset="0"/>
              </a:rPr>
              <a:t>មានបាល់មួយ</a:t>
            </a:r>
            <a:r>
              <a:rPr lang="km-KH" b="1" dirty="0">
                <a:latin typeface="Arial" pitchFamily="34" charset="0"/>
              </a:rPr>
              <a:t>ចំនួន។ តោះយើងមកបង្កើតចំណោទតាមល្បះលេខ </a:t>
            </a:r>
            <a:r>
              <a:rPr lang="en-PH" b="1" dirty="0">
                <a:latin typeface="Arial" pitchFamily="34" charset="0"/>
              </a:rPr>
              <a:t> 8 </a:t>
            </a:r>
            <a:r>
              <a:rPr lang="en-US" b="1" dirty="0">
                <a:latin typeface="Arial" pitchFamily="34" charset="0"/>
              </a:rPr>
              <a:t>÷ 4.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0" y="5207000"/>
            <a:ext cx="1190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07709" y="1262063"/>
            <a:ext cx="3788569" cy="635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3600" dirty="0" smtClean="0">
                <a:solidFill>
                  <a:schemeClr val="tx1"/>
                </a:solidFill>
                <a:latin typeface="Arial Black" pitchFamily="34" charset="0"/>
              </a:rPr>
              <a:t>រកបាល់ដែលចូលទីនីមួយៗ</a:t>
            </a:r>
            <a:endParaRPr lang="en-US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2054" name="Picture 6" descr="いろいろなビリヤードのボールのイラスト | かわいいフリー素材集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08" y="2478208"/>
            <a:ext cx="823123" cy="82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538374" y="2037487"/>
            <a:ext cx="4176362" cy="13388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បើគេស៊ុតបាល់ចំនួន 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8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 គ្រាប់ ចូលក្នុងទីចំនួន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  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______ 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។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  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តើក្នុង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______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នីមួយៗមាន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 _______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ប៉ុន្មានគ្រាប់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7989" y="2549580"/>
            <a:ext cx="393303" cy="31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33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37374" y="2947115"/>
            <a:ext cx="726608" cy="38534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បាល់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23813" y="2589905"/>
            <a:ext cx="520652" cy="32587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ទី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05538" y="5627831"/>
            <a:ext cx="1887493" cy="348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ទី ចំនួន </a:t>
            </a:r>
            <a:r>
              <a:rPr lang="en-PH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6807" y="4674004"/>
            <a:ext cx="2052165" cy="6566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3667" b="1" dirty="0">
                <a:latin typeface="Arial" pitchFamily="34" charset="0"/>
                <a:cs typeface="Arial" pitchFamily="34" charset="0"/>
              </a:rPr>
              <a:t>8 </a:t>
            </a:r>
            <a:r>
              <a:rPr lang="en-US" sz="3667" b="1" dirty="0">
                <a:latin typeface="Arial" pitchFamily="34" charset="0"/>
                <a:cs typeface="Arial" pitchFamily="34" charset="0"/>
              </a:rPr>
              <a:t>÷ 4 = ?</a:t>
            </a:r>
            <a:endParaRPr lang="en-US" sz="3333" dirty="0"/>
          </a:p>
        </p:txBody>
      </p:sp>
      <p:sp>
        <p:nvSpPr>
          <p:cNvPr id="37" name="Rectangle 36"/>
          <p:cNvSpPr/>
          <p:nvPr/>
        </p:nvSpPr>
        <p:spPr>
          <a:xfrm>
            <a:off x="2071581" y="3474450"/>
            <a:ext cx="3424698" cy="481355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ក្នុងទីនីមួយៗមានបាល់ចំនួន </a:t>
            </a:r>
            <a:r>
              <a:rPr lang="en-US" i="1" dirty="0">
                <a:solidFill>
                  <a:schemeClr val="tx1"/>
                </a:solidFill>
                <a:latin typeface="Arial Black" pitchFamily="34" charset="0"/>
              </a:rPr>
              <a:t>2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117681" y="4609410"/>
            <a:ext cx="480513" cy="720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3667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667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7" name="Picture 9" descr="親指を立てている人のイラスト（男性） | かわいいフリー素材集 いらすとや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326" y="5315205"/>
            <a:ext cx="1131255" cy="114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tangle 39"/>
          <p:cNvSpPr/>
          <p:nvPr/>
        </p:nvSpPr>
        <p:spPr>
          <a:xfrm>
            <a:off x="7112001" y="306037"/>
            <a:ext cx="3788569" cy="635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3600" dirty="0" smtClean="0">
                <a:solidFill>
                  <a:schemeClr val="tx1"/>
                </a:solidFill>
                <a:latin typeface="Arial Black" pitchFamily="34" charset="0"/>
              </a:rPr>
              <a:t>រក</a:t>
            </a:r>
            <a:r>
              <a:rPr lang="km-KH" sz="3600" dirty="0" smtClean="0">
                <a:solidFill>
                  <a:schemeClr val="tx1"/>
                </a:solidFill>
                <a:latin typeface="Arial Black" pitchFamily="34" charset="0"/>
              </a:rPr>
              <a:t>ចំនួនទីដែល</a:t>
            </a:r>
            <a:r>
              <a:rPr lang="km-KH" sz="3600" dirty="0" smtClean="0">
                <a:solidFill>
                  <a:schemeClr val="tx1"/>
                </a:solidFill>
                <a:latin typeface="Arial Black" pitchFamily="34" charset="0"/>
              </a:rPr>
              <a:t>ទាត់បញ្ចូលបាល់បាន</a:t>
            </a:r>
            <a:endParaRPr lang="en-US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2059" name="Picture 11" descr="いろいろなビリヤードのボールのイラスト | かわいいフリー素材集 ..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1433161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Box 41"/>
          <p:cNvSpPr txBox="1"/>
          <p:nvPr/>
        </p:nvSpPr>
        <p:spPr>
          <a:xfrm>
            <a:off x="7453655" y="1133653"/>
            <a:ext cx="417636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គេ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មានបាល់ចំនួន</a:t>
            </a: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</a:rPr>
              <a:t> 8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គ្រាប់។ បើគេស៊ុតបាល់ចំនួន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_____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គ្រាប់បញ្ចូលក្នុងទី</a:t>
            </a:r>
          </a:p>
          <a:p>
            <a:pPr algn="ctr">
              <a:lnSpc>
                <a:spcPct val="150000"/>
              </a:lnSpc>
            </a:pP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នីមួយៗ។ 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តើ 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_____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 ចំនួន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ប៉ុន្មានដែលគេទាត់បញ្ចូលបាល់បាន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006285" y="1636625"/>
            <a:ext cx="393303" cy="31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33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943047" y="2054744"/>
            <a:ext cx="519778" cy="3245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ទី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713556" y="4939766"/>
            <a:ext cx="2209219" cy="348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PH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បាល់</a:t>
            </a:r>
            <a:r>
              <a:rPr lang="en-PH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PH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បាល់</a:t>
            </a:r>
            <a:endParaRPr lang="en-US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013737" y="3012471"/>
            <a:ext cx="4713536" cy="676167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ដូចនេះ </a:t>
            </a:r>
            <a:r>
              <a:rPr lang="km-KH" i="1" dirty="0" smtClean="0">
                <a:solidFill>
                  <a:schemeClr val="tx1"/>
                </a:solidFill>
                <a:latin typeface="Arial Black" pitchFamily="34" charset="0"/>
              </a:rPr>
              <a:t>ចំនួន</a:t>
            </a:r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ទីដែលទាត់បញ្ចូលបាល់</a:t>
            </a:r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បាន គឺ </a:t>
            </a:r>
            <a:r>
              <a:rPr lang="en-US" i="1" dirty="0">
                <a:solidFill>
                  <a:schemeClr val="tx1"/>
                </a:solidFill>
                <a:latin typeface="Arial Black" pitchFamily="34" charset="0"/>
              </a:rPr>
              <a:t>2</a:t>
            </a:r>
            <a:endParaRPr lang="en-US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575506" y="3942061"/>
            <a:ext cx="183396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PH" sz="3000" b="1" dirty="0">
                <a:latin typeface="Arial" pitchFamily="34" charset="0"/>
                <a:cs typeface="Arial" pitchFamily="34" charset="0"/>
              </a:rPr>
              <a:t>8 </a:t>
            </a:r>
            <a:r>
              <a:rPr lang="en-US" sz="3000" b="1" dirty="0">
                <a:latin typeface="Arial" pitchFamily="34" charset="0"/>
                <a:cs typeface="Arial" pitchFamily="34" charset="0"/>
              </a:rPr>
              <a:t>÷ 4 = ?</a:t>
            </a:r>
            <a:endParaRPr lang="en-US" sz="2667" dirty="0"/>
          </a:p>
        </p:txBody>
      </p:sp>
      <p:sp>
        <p:nvSpPr>
          <p:cNvPr id="60" name="Rectangle 59"/>
          <p:cNvSpPr/>
          <p:nvPr/>
        </p:nvSpPr>
        <p:spPr>
          <a:xfrm>
            <a:off x="7851144" y="3907183"/>
            <a:ext cx="377744" cy="535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3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33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" name="Picture 9" descr="親指を立てている人のイラスト（男性） | かわいいフリー素材集 いらすとや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32" y="4739707"/>
            <a:ext cx="1305883" cy="1322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35" y="327684"/>
            <a:ext cx="512334" cy="51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07" y="317711"/>
            <a:ext cx="512334" cy="51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76" y="844781"/>
            <a:ext cx="512334" cy="51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95" y="839089"/>
            <a:ext cx="512334" cy="51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73" y="1358256"/>
            <a:ext cx="512334" cy="51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670" y="1358256"/>
            <a:ext cx="512334" cy="51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34" y="1897064"/>
            <a:ext cx="512334" cy="51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07" y="1866987"/>
            <a:ext cx="512334" cy="51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935" y="3963620"/>
            <a:ext cx="969348" cy="77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317" y="3991168"/>
            <a:ext cx="969348" cy="77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936" y="4739707"/>
            <a:ext cx="969348" cy="77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316" y="4769069"/>
            <a:ext cx="969348" cy="77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398" y="4132680"/>
            <a:ext cx="343481" cy="34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377" y="4304420"/>
            <a:ext cx="343481" cy="34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984" y="4304420"/>
            <a:ext cx="343481" cy="34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204" y="4087940"/>
            <a:ext cx="343481" cy="34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257" y="4863520"/>
            <a:ext cx="343481" cy="34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605" y="5116990"/>
            <a:ext cx="343481" cy="34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204" y="4883460"/>
            <a:ext cx="343481" cy="34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7944" y="5122819"/>
            <a:ext cx="343481" cy="34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544" y="3907183"/>
            <a:ext cx="395793" cy="39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777" y="3908627"/>
            <a:ext cx="395793" cy="39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3324" y="4345728"/>
            <a:ext cx="395793" cy="39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117" y="4345728"/>
            <a:ext cx="395793" cy="39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584" y="3908627"/>
            <a:ext cx="395793" cy="39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6604" y="3908627"/>
            <a:ext cx="395793" cy="39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8584" y="4345728"/>
            <a:ext cx="395793" cy="39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2" descr="サッカーボールのイラスト | かわいいフリー素材集 いらすとや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6604" y="4357915"/>
            <a:ext cx="395793" cy="39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73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7" grpId="0" animBg="1"/>
      <p:bldP spid="23" grpId="0" animBg="1"/>
      <p:bldP spid="24" grpId="0" animBg="1"/>
      <p:bldP spid="28" grpId="0" animBg="1"/>
      <p:bldP spid="37" grpId="0" animBg="1"/>
      <p:bldP spid="38" grpId="0" animBg="1"/>
      <p:bldP spid="40" grpId="0" animBg="1"/>
      <p:bldP spid="42" grpId="0" animBg="1"/>
      <p:bldP spid="43" grpId="0" animBg="1"/>
      <p:bldP spid="44" grpId="0" animBg="1"/>
      <p:bldP spid="54" grpId="0" animBg="1"/>
      <p:bldP spid="58" grpId="0" animBg="1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白紙のルーズリーフのイラスト | かわいいフリー素材集 いらすとや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0" y="-317500"/>
            <a:ext cx="12573000" cy="742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0" y="5207000"/>
            <a:ext cx="11906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17501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927" y="317501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804" y="307394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682" y="317501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60" y="960509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99" y="960510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638" y="960510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514" y="960510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225315" y="443288"/>
            <a:ext cx="3842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latin typeface="Arial" pitchFamily="34" charset="0"/>
              </a:rPr>
              <a:t>ឥឡូវយើងមកបង្កើតចំណោទទាក់ទងនឹងការ៉ែមតាមល្បះលេខ </a:t>
            </a:r>
            <a:r>
              <a:rPr lang="en-PH" b="1" dirty="0">
                <a:latin typeface="Arial" pitchFamily="34" charset="0"/>
              </a:rPr>
              <a:t>12 </a:t>
            </a:r>
            <a:r>
              <a:rPr lang="en-US" b="1" dirty="0">
                <a:latin typeface="Arial" pitchFamily="34" charset="0"/>
              </a:rPr>
              <a:t>÷ 3</a:t>
            </a:r>
          </a:p>
        </p:txBody>
      </p:sp>
      <p:pic>
        <p:nvPicPr>
          <p:cNvPr id="18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60" y="1603519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38" y="1603519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569" y="1581208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634" y="1603519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2316169" y="1340154"/>
            <a:ext cx="3526048" cy="635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3600" dirty="0">
                <a:solidFill>
                  <a:schemeClr val="tx1"/>
                </a:solidFill>
                <a:latin typeface="Arial Black" pitchFamily="34" charset="0"/>
              </a:rPr>
              <a:t>រកចំនួនការ៉ែមដែលកុមារម្នាក់ៗបាន</a:t>
            </a:r>
            <a:endParaRPr lang="en-US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75138" y="2249066"/>
            <a:ext cx="4176362" cy="13388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បើគេចែកការ៉ែមចំនួន </a:t>
            </a:r>
            <a:r>
              <a:rPr lang="en-US" b="1" dirty="0">
                <a:solidFill>
                  <a:schemeClr val="tx1"/>
                </a:solidFill>
                <a:latin typeface="Arial Black" pitchFamily="34" charset="0"/>
              </a:rPr>
              <a:t>12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ដើម ឱ្យទៅកុមារចំនួន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  ______ 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នាក់។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  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តើ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______</a:t>
            </a:r>
            <a:endParaRPr lang="km-KH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ម្នាក់ៗទទួលបាន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_______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ប៉ុន្មានដើម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25" name="Picture 6" descr="いろいろなビリヤードのボールのイラスト | かわいいフリー素材集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08" y="2414585"/>
            <a:ext cx="696915" cy="69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3035788" y="2704162"/>
            <a:ext cx="393303" cy="31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33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71706" y="3208374"/>
            <a:ext cx="842426" cy="21479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កា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រ៉ែម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40326" y="2743998"/>
            <a:ext cx="708140" cy="3675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កុមារ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11515" y="4343128"/>
            <a:ext cx="749466" cy="148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13854" y="4317999"/>
            <a:ext cx="749466" cy="148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99000" y="4340486"/>
            <a:ext cx="749466" cy="148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Rectangle 35"/>
          <p:cNvSpPr/>
          <p:nvPr/>
        </p:nvSpPr>
        <p:spPr>
          <a:xfrm>
            <a:off x="3276992" y="5956366"/>
            <a:ext cx="1887493" cy="348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កុមារចំនួន </a:t>
            </a:r>
            <a:r>
              <a:rPr lang="en-US" i="1" dirty="0">
                <a:solidFill>
                  <a:schemeClr val="tx1"/>
                </a:solidFill>
                <a:latin typeface="Arial Black" pitchFamily="34" charset="0"/>
              </a:rPr>
              <a:t>3</a:t>
            </a:r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នាក់</a:t>
            </a:r>
            <a:endParaRPr lang="en-US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37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398" y="4498583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399" y="4820088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14" y="5141593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13" y="5463098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516" y="4450472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030" y="4771977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030" y="5141593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76" y="5463098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1" y="4498583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581" y="4793657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1" y="5115162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531" y="5451408"/>
            <a:ext cx="218939" cy="321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2444817" y="3683000"/>
            <a:ext cx="3206683" cy="481355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កុមារម្នាក់ៗបានការ៉ែម</a:t>
            </a:r>
            <a:r>
              <a:rPr lang="en-US" i="1" dirty="0">
                <a:solidFill>
                  <a:schemeClr val="tx1"/>
                </a:solidFill>
                <a:latin typeface="Arial Black" pitchFamily="34" charset="0"/>
              </a:rPr>
              <a:t> 4</a:t>
            </a:r>
            <a:r>
              <a:rPr lang="km-KH" i="1" dirty="0">
                <a:solidFill>
                  <a:schemeClr val="tx1"/>
                </a:solidFill>
                <a:latin typeface="Arial Black" pitchFamily="34" charset="0"/>
              </a:rPr>
              <a:t>ដើម</a:t>
            </a:r>
            <a:endParaRPr lang="en-US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80419" y="4477024"/>
            <a:ext cx="2116285" cy="6052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3333" b="1" dirty="0">
                <a:latin typeface="Arial" pitchFamily="34" charset="0"/>
                <a:cs typeface="Arial" pitchFamily="34" charset="0"/>
              </a:rPr>
              <a:t>12 </a:t>
            </a:r>
            <a:r>
              <a:rPr lang="en-US" sz="3333" b="1" dirty="0">
                <a:latin typeface="Arial" pitchFamily="34" charset="0"/>
                <a:cs typeface="Arial" pitchFamily="34" charset="0"/>
              </a:rPr>
              <a:t>÷ 3 = ?</a:t>
            </a:r>
            <a:endParaRPr lang="en-US" sz="3000" dirty="0"/>
          </a:p>
        </p:txBody>
      </p:sp>
      <p:sp>
        <p:nvSpPr>
          <p:cNvPr id="51" name="Rectangle 50"/>
          <p:cNvSpPr/>
          <p:nvPr/>
        </p:nvSpPr>
        <p:spPr>
          <a:xfrm>
            <a:off x="2268511" y="4498583"/>
            <a:ext cx="434002" cy="509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3667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667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2" name="Picture 9" descr="親指を立てている人のイラスト（男性） | かわいいフリー素材集 いらすとや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13" y="5211815"/>
            <a:ext cx="1131255" cy="114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52"/>
          <p:cNvSpPr/>
          <p:nvPr/>
        </p:nvSpPr>
        <p:spPr>
          <a:xfrm>
            <a:off x="7112001" y="307394"/>
            <a:ext cx="3788569" cy="508333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3600" dirty="0">
                <a:solidFill>
                  <a:schemeClr val="tx1"/>
                </a:solidFill>
                <a:latin typeface="Arial Black" pitchFamily="34" charset="0"/>
              </a:rPr>
              <a:t>រកចំនួនកុមារដែលបានការ៉ែម</a:t>
            </a:r>
            <a:endParaRPr lang="en-US" sz="360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54" name="Picture 11" descr="いろいろなビリヤードのボールのイラスト | かわいいフリー素材集 ..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1093086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extBox 54"/>
          <p:cNvSpPr txBox="1"/>
          <p:nvPr/>
        </p:nvSpPr>
        <p:spPr>
          <a:xfrm>
            <a:off x="7453655" y="1133653"/>
            <a:ext cx="4176362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គេមានការ៉ែមចំនួន</a:t>
            </a:r>
            <a:r>
              <a:rPr lang="en-US" b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12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ដើម។ </a:t>
            </a:r>
          </a:p>
          <a:p>
            <a:pPr algn="ctr">
              <a:lnSpc>
                <a:spcPct val="150000"/>
              </a:lnSpc>
            </a:pP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គេចែកការ៉ែម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_____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ដើមឱ្យកុមារម្នាក់ៗ។ </a:t>
            </a:r>
            <a:endParaRPr lang="km-KH" b="1" dirty="0">
              <a:solidFill>
                <a:schemeClr val="tx1"/>
              </a:solidFill>
              <a:latin typeface="Arial Black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តើគេចែកការ៉ែមឱ្យ </a:t>
            </a:r>
            <a:r>
              <a:rPr lang="en-PH" b="1" dirty="0">
                <a:solidFill>
                  <a:schemeClr val="tx1"/>
                </a:solidFill>
                <a:latin typeface="Arial Black" pitchFamily="34" charset="0"/>
              </a:rPr>
              <a:t>_____</a:t>
            </a:r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km-KH" b="1" dirty="0" smtClean="0">
                <a:solidFill>
                  <a:schemeClr val="tx1"/>
                </a:solidFill>
                <a:latin typeface="Arial Black" pitchFamily="34" charset="0"/>
              </a:rPr>
              <a:t>   បានចំនួនប៉ុន្មាននាក់</a:t>
            </a:r>
            <a:r>
              <a:rPr lang="en-PH" b="1" dirty="0" smtClean="0">
                <a:solidFill>
                  <a:schemeClr val="tx1"/>
                </a:solidFill>
                <a:latin typeface="Arial Black" pitchFamily="34" charset="0"/>
              </a:rPr>
              <a:t>?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020239" y="1622037"/>
            <a:ext cx="393303" cy="317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3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333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9576135" y="2032357"/>
            <a:ext cx="744250" cy="3901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b="1" dirty="0">
                <a:solidFill>
                  <a:schemeClr val="tx1"/>
                </a:solidFill>
                <a:latin typeface="Arial Black" pitchFamily="34" charset="0"/>
              </a:rPr>
              <a:t>កុមារ</a:t>
            </a:r>
            <a:endParaRPr lang="en-US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58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407" y="3562426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8407" y="4150648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801" y="4738650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27" y="3521346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27" y="4179517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239" y="4761137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3104" y="3551407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558" y="4150648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3104" y="4763779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9503" y="5372306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349" y="5380588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いろいろな種類のアイスクリームのイラスト | かわいいフリー素材集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625" y="5377001"/>
            <a:ext cx="437878" cy="643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8277056" y="4165586"/>
            <a:ext cx="1751906" cy="2591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8277056" y="4733100"/>
            <a:ext cx="1751906" cy="2591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8277056" y="5304443"/>
            <a:ext cx="1751906" cy="2591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6602133" y="4367567"/>
            <a:ext cx="1731564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2667" b="1" dirty="0">
                <a:latin typeface="Arial" pitchFamily="34" charset="0"/>
                <a:cs typeface="Arial" pitchFamily="34" charset="0"/>
              </a:rPr>
              <a:t>12 </a:t>
            </a:r>
            <a:r>
              <a:rPr lang="en-US" sz="2667" b="1" dirty="0">
                <a:latin typeface="Arial" pitchFamily="34" charset="0"/>
                <a:cs typeface="Arial" pitchFamily="34" charset="0"/>
              </a:rPr>
              <a:t>÷ 3 = ?</a:t>
            </a:r>
            <a:endParaRPr lang="en-US" sz="2333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899281" y="3499077"/>
            <a:ext cx="578219" cy="68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899281" y="4164355"/>
            <a:ext cx="578219" cy="68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03482" y="4814774"/>
            <a:ext cx="578219" cy="68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899281" y="5463097"/>
            <a:ext cx="578219" cy="68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3" name="Rectangle 82"/>
          <p:cNvSpPr/>
          <p:nvPr/>
        </p:nvSpPr>
        <p:spPr>
          <a:xfrm>
            <a:off x="7887209" y="3105068"/>
            <a:ext cx="3742808" cy="357692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m-KH" sz="1600" i="1" dirty="0" smtClean="0">
                <a:solidFill>
                  <a:schemeClr val="tx1"/>
                </a:solidFill>
                <a:latin typeface="Arial Black" pitchFamily="34" charset="0"/>
              </a:rPr>
              <a:t>ដូចនេះ កុមារចំនួន</a:t>
            </a:r>
            <a:r>
              <a:rPr lang="en-US" sz="1600" i="1" dirty="0" smtClean="0">
                <a:solidFill>
                  <a:schemeClr val="tx1"/>
                </a:solidFill>
                <a:latin typeface="Arial Black" pitchFamily="34" charset="0"/>
              </a:rPr>
              <a:t>4</a:t>
            </a:r>
            <a:r>
              <a:rPr lang="km-KH" sz="1600" i="1" dirty="0" smtClean="0">
                <a:solidFill>
                  <a:schemeClr val="tx1"/>
                </a:solidFill>
                <a:latin typeface="Arial Black" pitchFamily="34" charset="0"/>
              </a:rPr>
              <a:t>នាក់ដែលបានការ៉ែម</a:t>
            </a:r>
            <a:endParaRPr lang="en-US" sz="1600" i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943651" y="4356365"/>
            <a:ext cx="434002" cy="509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3667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3667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5" name="Picture 9" descr="親指を立てている人のイラスト（男性） | かわいいフリー素材集 いらすとや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953" y="5098230"/>
            <a:ext cx="1131255" cy="114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32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6" grpId="0" animBg="1"/>
      <p:bldP spid="27" grpId="0" animBg="1"/>
      <p:bldP spid="28" grpId="0" animBg="1"/>
      <p:bldP spid="36" grpId="0" animBg="1"/>
      <p:bldP spid="49" grpId="0" animBg="1"/>
      <p:bldP spid="51" grpId="0" animBg="1"/>
      <p:bldP spid="53" grpId="0" animBg="1"/>
      <p:bldP spid="55" grpId="0" animBg="1"/>
      <p:bldP spid="56" grpId="0" animBg="1"/>
      <p:bldP spid="57" grpId="0" animBg="1"/>
      <p:bldP spid="83" grpId="0" animBg="1"/>
      <p:bldP spid="8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399</Words>
  <Application>Microsoft Office PowerPoint</Application>
  <PresentationFormat>Widescreen</PresentationFormat>
  <Paragraphs>62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DaunPenh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XY-PC</dc:creator>
  <cp:lastModifiedBy>XY-PC</cp:lastModifiedBy>
  <cp:revision>55</cp:revision>
  <dcterms:created xsi:type="dcterms:W3CDTF">2023-03-26T13:29:14Z</dcterms:created>
  <dcterms:modified xsi:type="dcterms:W3CDTF">2023-06-25T07:14:31Z</dcterms:modified>
</cp:coreProperties>
</file>