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7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9AB0-E775-4173-BC8E-35FD343A7F7C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4761-CC55-4E5F-A0D4-0467FAF58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0B7DB4-A8D5-284B-194B-7A7725ACD3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7717D5-F129-F38F-C850-89C6697DEDB5}"/>
              </a:ext>
            </a:extLst>
          </p:cNvPr>
          <p:cNvSpPr/>
          <p:nvPr/>
        </p:nvSpPr>
        <p:spPr>
          <a:xfrm rot="20070145">
            <a:off x="1177636" y="734291"/>
            <a:ext cx="9836728" cy="53894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836F22-0440-12DD-DAAF-3173681A3106}"/>
              </a:ext>
            </a:extLst>
          </p:cNvPr>
          <p:cNvSpPr/>
          <p:nvPr/>
        </p:nvSpPr>
        <p:spPr>
          <a:xfrm rot="20070145">
            <a:off x="1330036" y="886691"/>
            <a:ext cx="9836728" cy="53894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163CB1-B11A-366A-8865-5C896D059ECF}"/>
              </a:ext>
            </a:extLst>
          </p:cNvPr>
          <p:cNvSpPr/>
          <p:nvPr/>
        </p:nvSpPr>
        <p:spPr>
          <a:xfrm rot="20070145">
            <a:off x="1025237" y="581890"/>
            <a:ext cx="9836728" cy="53894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C79F48-7C1B-A8F1-4B7F-3998AAD6F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2347"/>
            <a:ext cx="9144000" cy="2387600"/>
          </a:xfrm>
        </p:spPr>
        <p:txBody>
          <a:bodyPr>
            <a:normAutofit/>
          </a:bodyPr>
          <a:lstStyle/>
          <a:p>
            <a:r>
              <a:rPr lang="km-KH" sz="8000" dirty="0" smtClean="0">
                <a:latin typeface="Berlin Sans FB Demi" panose="020E0802020502020306" pitchFamily="34" charset="0"/>
              </a:rPr>
              <a:t>ការចែកចំនួនមានសំណល់</a:t>
            </a:r>
            <a:endParaRPr lang="en-PH" sz="8000" dirty="0">
              <a:latin typeface="Berlin Sans FB Demi" panose="020E0802020502020306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E87B1B-F2D6-A953-C9DE-E6957B014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3163"/>
            <a:ext cx="9144000" cy="1195965"/>
          </a:xfrm>
        </p:spPr>
        <p:txBody>
          <a:bodyPr>
            <a:normAutofit/>
          </a:bodyPr>
          <a:lstStyle/>
          <a:p>
            <a:r>
              <a:rPr lang="km-KH" sz="6000" dirty="0" smtClean="0">
                <a:latin typeface="Berlin Sans FB Demi" panose="020E0802020502020306" pitchFamily="34" charset="0"/>
              </a:rPr>
              <a:t>គណិតវិទ្យា ថ្នាក់ទី៣</a:t>
            </a:r>
            <a:endParaRPr lang="en-PH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E3DFCB-22B5-B78E-8A93-3BCD3A207ED4}"/>
              </a:ext>
            </a:extLst>
          </p:cNvPr>
          <p:cNvSpPr/>
          <p:nvPr/>
        </p:nvSpPr>
        <p:spPr>
          <a:xfrm>
            <a:off x="4395158" y="2847548"/>
            <a:ext cx="7584217" cy="28687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2079" name="Picture 6" descr="紙皿のイラスト | かわいいフリー素材集 いらすとや">
            <a:extLst>
              <a:ext uri="{FF2B5EF4-FFF2-40B4-BE49-F238E27FC236}">
                <a16:creationId xmlns:a16="http://schemas.microsoft.com/office/drawing/2014/main" id="{686AC5CA-CCB4-83A9-A01C-F53D8C853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20" b="92573" l="0" r="68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31330" b="6043"/>
          <a:stretch/>
        </p:blipFill>
        <p:spPr bwMode="auto">
          <a:xfrm>
            <a:off x="4373089" y="2847548"/>
            <a:ext cx="2652180" cy="16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紙皿のイラスト | かわいいフリー素材集 いらすとや">
            <a:extLst>
              <a:ext uri="{FF2B5EF4-FFF2-40B4-BE49-F238E27FC236}">
                <a16:creationId xmlns:a16="http://schemas.microsoft.com/office/drawing/2014/main" id="{D0C545D0-5F6D-2B2A-42A5-BA36468BF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20" b="92573" l="0" r="68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31330" b="6043"/>
          <a:stretch/>
        </p:blipFill>
        <p:spPr bwMode="auto">
          <a:xfrm>
            <a:off x="6870925" y="2847548"/>
            <a:ext cx="2652180" cy="16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紙皿のイラスト | かわいいフリー素材集 いらすとや">
            <a:extLst>
              <a:ext uri="{FF2B5EF4-FFF2-40B4-BE49-F238E27FC236}">
                <a16:creationId xmlns:a16="http://schemas.microsoft.com/office/drawing/2014/main" id="{87E76436-D26D-4396-D68B-97B8A0D35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20" b="92573" l="0" r="68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31330" b="6043"/>
          <a:stretch/>
        </p:blipFill>
        <p:spPr bwMode="auto">
          <a:xfrm>
            <a:off x="9372080" y="2835923"/>
            <a:ext cx="2652180" cy="16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紙皿のイラスト | かわいいフリー素材集 いらすとや">
            <a:extLst>
              <a:ext uri="{FF2B5EF4-FFF2-40B4-BE49-F238E27FC236}">
                <a16:creationId xmlns:a16="http://schemas.microsoft.com/office/drawing/2014/main" id="{1AC05B6D-94E3-8F5D-B11F-7222C527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20" b="92573" l="0" r="68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31330" b="6043"/>
          <a:stretch/>
        </p:blipFill>
        <p:spPr bwMode="auto">
          <a:xfrm>
            <a:off x="5539247" y="4188943"/>
            <a:ext cx="2652180" cy="16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紙皿のイラスト | かわいいフリー素材集 いらすとや">
            <a:extLst>
              <a:ext uri="{FF2B5EF4-FFF2-40B4-BE49-F238E27FC236}">
                <a16:creationId xmlns:a16="http://schemas.microsoft.com/office/drawing/2014/main" id="{8939882C-6161-40DE-0E52-906682BC4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20" b="92573" l="0" r="68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31330" b="6043"/>
          <a:stretch/>
        </p:blipFill>
        <p:spPr bwMode="auto">
          <a:xfrm>
            <a:off x="8040402" y="4177318"/>
            <a:ext cx="2652180" cy="16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841F7-0E57-BCD6-5723-F8A8697A51FA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0" name="Picture 2" descr="作文の添削をしている先生のイラスト（女性） | かわいいフリー素材集 ...">
            <a:extLst>
              <a:ext uri="{FF2B5EF4-FFF2-40B4-BE49-F238E27FC236}">
                <a16:creationId xmlns:a16="http://schemas.microsoft.com/office/drawing/2014/main" id="{2ED06750-26F3-A904-5065-2362120C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5960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28AE3A2-4854-8BED-2427-7282EEAC5068}"/>
              </a:ext>
            </a:extLst>
          </p:cNvPr>
          <p:cNvSpPr/>
          <p:nvPr/>
        </p:nvSpPr>
        <p:spPr>
          <a:xfrm>
            <a:off x="1698171" y="217714"/>
            <a:ext cx="10261600" cy="885372"/>
          </a:xfrm>
          <a:prstGeom prst="wedgeRectCallout">
            <a:avLst>
              <a:gd name="adj1" fmla="val -55204"/>
              <a:gd name="adj2" fmla="val 28409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ថ្ងៃនេះ យើងនឹងរៀនពីការចែកចំនួនមានសំណល់</a:t>
            </a:r>
            <a:r>
              <a:rPr lang="en-PH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! </a:t>
            </a:r>
            <a:endParaRPr lang="km-KH" sz="2000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m-K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តោះ</a:t>
            </a:r>
            <a:r>
              <a:rPr lang="km-KH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យើងមកបំពេញចន្លោះ ដើម្បីរកផលចែកខាងក្រោម៖</a:t>
            </a:r>
            <a:endParaRPr lang="en-PH" sz="20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91F356-8014-917B-5824-7B22199E175F}"/>
              </a:ext>
            </a:extLst>
          </p:cNvPr>
          <p:cNvSpPr/>
          <p:nvPr/>
        </p:nvSpPr>
        <p:spPr>
          <a:xfrm>
            <a:off x="262212" y="2084812"/>
            <a:ext cx="4101970" cy="4555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A2146-7638-D8E9-97A1-4C421F692336}"/>
              </a:ext>
            </a:extLst>
          </p:cNvPr>
          <p:cNvSpPr txBox="1"/>
          <p:nvPr/>
        </p:nvSpPr>
        <p:spPr>
          <a:xfrm>
            <a:off x="1552074" y="1240006"/>
            <a:ext cx="1040769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000" i="1" dirty="0">
                <a:latin typeface="Book Antiqua" panose="02040602050305030304" pitchFamily="18" charset="0"/>
              </a:rPr>
              <a:t>បើគេមានសាំងវ៉ិច          និងចានចំនួន        ។ តើក្នុងចាន</a:t>
            </a:r>
            <a:r>
              <a:rPr lang="km-KH" sz="2000" i="1" dirty="0" smtClean="0">
                <a:latin typeface="Book Antiqua" panose="02040602050305030304" pitchFamily="18" charset="0"/>
              </a:rPr>
              <a:t>នីមួយៗមានសាំងវ៉ិចចំនួនប៉ុន្មាននំ? តើនៅសល់សាំងវ៉ិចប៉ុន្មាននំ?</a:t>
            </a:r>
            <a:endParaRPr lang="en-PH" sz="2000" i="1" dirty="0">
              <a:latin typeface="Book Antiqua" panose="0204060205030503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08F361-0EEE-B1DD-73AE-57C7AACAF4D7}"/>
              </a:ext>
            </a:extLst>
          </p:cNvPr>
          <p:cNvSpPr/>
          <p:nvPr/>
        </p:nvSpPr>
        <p:spPr>
          <a:xfrm>
            <a:off x="3790534" y="1323715"/>
            <a:ext cx="467430" cy="33890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25DD8-B694-E51C-4FD0-9BCD6B60276D}"/>
              </a:ext>
            </a:extLst>
          </p:cNvPr>
          <p:cNvSpPr/>
          <p:nvPr/>
        </p:nvSpPr>
        <p:spPr>
          <a:xfrm>
            <a:off x="5831384" y="1323715"/>
            <a:ext cx="565059" cy="33890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2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B22DE4D6-2A9D-93D8-83D9-1128A99A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" y="2149620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CAE41C94-64CE-7B3C-38B0-28BEFD0D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" y="281520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5BE4AE3F-E496-D120-1A2D-65374F63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" y="3501037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2F88E8E7-D37C-A22E-C667-B6A5553D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9" y="4181173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84F44C52-132E-A1FC-1006-2EEE7DE6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" y="4931348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69203E29-F647-C209-4ADD-44D3E193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" y="562335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BE2730B9-85AF-C80C-1088-8C729FFF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0" y="2149620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47F44604-B661-B5A6-6110-1AD51E5C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0" y="281520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AB41B45B-C892-3724-7A47-723E940F6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88" y="3501037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600F5D1A-468C-5B28-83CE-0E713755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03" y="4206971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CE199951-C2CA-CA11-846B-AB7C7A3B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0" y="4931348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C72AF293-AF3F-70B7-464B-AC017843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0" y="562335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ED09E7A2-D41B-7EF7-BACE-D0438237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4" y="2149620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28C2896B-5329-3EA4-264B-9369130D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4" y="4931348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ECEB47B4-9FFA-B1F0-A564-E540E107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4" y="281520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0DF9F6B1-3280-1917-4CAA-2D274F7B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02" y="3501037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1EA17456-CC8A-6336-F5C1-24DEDB97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01" y="4181173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34DC889D-A57B-6587-DA46-CA4C29DC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4" y="562335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AE6A561D-6FB0-530A-33B8-6781D141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9" y="2149620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E2FF6136-00C7-C8B5-2116-8638F6EE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9" y="4931348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9CEE5E4D-6A19-0AB9-C524-5F5D0566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9" y="281520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B5FD32EF-8AB1-778A-DD6E-79C2E2AF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7" y="3501037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55D7946B-20CA-C0B4-281F-BC728FAC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6" y="4181173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" descr="BLTサンドイッチのイラスト | かわいいフリー素材集 いらすとや">
            <a:extLst>
              <a:ext uri="{FF2B5EF4-FFF2-40B4-BE49-F238E27FC236}">
                <a16:creationId xmlns:a16="http://schemas.microsoft.com/office/drawing/2014/main" id="{AAD2C74A-D7E9-4FE9-4984-F36F127C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9" y="5623355"/>
            <a:ext cx="863313" cy="8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500083-6A74-E65E-F952-4BB75B3BEF64}"/>
              </a:ext>
            </a:extLst>
          </p:cNvPr>
          <p:cNvSpPr/>
          <p:nvPr/>
        </p:nvSpPr>
        <p:spPr>
          <a:xfrm>
            <a:off x="3813459" y="1324273"/>
            <a:ext cx="4299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b="0" cap="none" spc="0" dirty="0">
                <a:ln w="0"/>
                <a:solidFill>
                  <a:schemeClr val="tx1"/>
                </a:solidFill>
                <a:latin typeface="Berlin Sans FB Demi" panose="020E0802020502020306" pitchFamily="34" charset="0"/>
              </a:rPr>
              <a:t>24</a:t>
            </a:r>
            <a:endParaRPr lang="en-US" b="0" cap="none" spc="0" dirty="0">
              <a:ln w="0"/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BC327FE-BCA7-DC07-CAA9-D6FEA677B353}"/>
              </a:ext>
            </a:extLst>
          </p:cNvPr>
          <p:cNvSpPr/>
          <p:nvPr/>
        </p:nvSpPr>
        <p:spPr>
          <a:xfrm>
            <a:off x="5963070" y="1323715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dirty="0">
                <a:ln w="0"/>
                <a:latin typeface="Berlin Sans FB Demi" panose="020E0802020502020306" pitchFamily="34" charset="0"/>
              </a:rPr>
              <a:t>5</a:t>
            </a:r>
            <a:endParaRPr lang="en-PH" b="0" cap="none" spc="0" dirty="0">
              <a:ln w="0"/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36" name="Picture 8" descr="かわいいアイドルファンのイラスト（ペンライトなし） | かわいい ...">
            <a:extLst>
              <a:ext uri="{FF2B5EF4-FFF2-40B4-BE49-F238E27FC236}">
                <a16:creationId xmlns:a16="http://schemas.microsoft.com/office/drawing/2014/main" id="{8C0B7996-A2B5-6752-9DF2-F72728FE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47" y="2084812"/>
            <a:ext cx="827245" cy="1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Speech Bubble: Rectangle 1036">
            <a:extLst>
              <a:ext uri="{FF2B5EF4-FFF2-40B4-BE49-F238E27FC236}">
                <a16:creationId xmlns:a16="http://schemas.microsoft.com/office/drawing/2014/main" id="{5CD1749D-D052-05CA-20B8-9047F21E07C6}"/>
              </a:ext>
            </a:extLst>
          </p:cNvPr>
          <p:cNvSpPr/>
          <p:nvPr/>
        </p:nvSpPr>
        <p:spPr>
          <a:xfrm>
            <a:off x="5450640" y="2339378"/>
            <a:ext cx="6262982" cy="348044"/>
          </a:xfrm>
          <a:prstGeom prst="wedgeRectCallout">
            <a:avLst>
              <a:gd name="adj1" fmla="val -54879"/>
              <a:gd name="adj2" fmla="val -2027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ឥឡូវយើងសាកដាក់សាំងវ៉ិច </a:t>
            </a:r>
            <a:r>
              <a:rPr lang="en-PH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km-KH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នំ</a:t>
            </a:r>
            <a:r>
              <a:rPr lang="en-PH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km-KH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ក្នុងចាននីមួយៗ</a:t>
            </a:r>
            <a:endParaRPr lang="en-PH" sz="16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Picture 8" descr="かわいいアイドルファンのイラスト（ペンライトなし） | かわいい ...">
            <a:extLst>
              <a:ext uri="{FF2B5EF4-FFF2-40B4-BE49-F238E27FC236}">
                <a16:creationId xmlns:a16="http://schemas.microsoft.com/office/drawing/2014/main" id="{D9808965-F116-B19F-A6D9-69D06773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5" y="5747154"/>
            <a:ext cx="827245" cy="1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9F446F6-B269-B872-ECCF-B33B8ECC2F8E}"/>
              </a:ext>
            </a:extLst>
          </p:cNvPr>
          <p:cNvSpPr/>
          <p:nvPr/>
        </p:nvSpPr>
        <p:spPr>
          <a:xfrm>
            <a:off x="5462429" y="5838624"/>
            <a:ext cx="6262982" cy="801662"/>
          </a:xfrm>
          <a:prstGeom prst="wedgeRectCallout">
            <a:avLst>
              <a:gd name="adj1" fmla="val -54879"/>
              <a:gd name="adj2" fmla="val -2027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យើងអាចចែកសាំងវ៉ិ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ច 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P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នំ ក្នុងចាននីមួយៗ ដោយនៅសល់នំ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ចំនួន  </a:t>
            </a:r>
            <a:r>
              <a:rPr lang="en-US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4 </a:t>
            </a:r>
          </a:p>
          <a:p>
            <a:pPr algn="ctr">
              <a:lnSpc>
                <a:spcPct val="150000"/>
              </a:lnSpc>
            </a:pP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ដូចនេះ </a:t>
            </a:r>
            <a:r>
              <a:rPr lang="en-P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24÷5</a:t>
            </a: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P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= 4 </a:t>
            </a: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សំណល់</a:t>
            </a:r>
            <a:r>
              <a:rPr lang="en-P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20928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42383 0.190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953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8203 0.184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921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28112 0.126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63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13516 0.116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56589 0.096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483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56276 0.0865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432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1224 0.022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111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40209 0.013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54857 -0.0060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22" y="-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68737 0.00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6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69857 -0.07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22" y="-39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84245 -0.072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22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44245 0.023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44023 0.0111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55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30143 0.09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45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9544 0.091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6586 -0.03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-166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65117 -0.0229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2" y="-115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50495 -0.0944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7" y="-472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5043 -0.0930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033" grpId="0"/>
      <p:bldP spid="1035" grpId="0"/>
      <p:bldP spid="103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E3DFCB-22B5-B78E-8A93-3BCD3A207ED4}"/>
              </a:ext>
            </a:extLst>
          </p:cNvPr>
          <p:cNvSpPr/>
          <p:nvPr/>
        </p:nvSpPr>
        <p:spPr>
          <a:xfrm>
            <a:off x="4395158" y="2847548"/>
            <a:ext cx="7584217" cy="28687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026" name="Picture 2" descr="せいろのイラスト | かわいいフリー素材集 いらすとや">
            <a:extLst>
              <a:ext uri="{FF2B5EF4-FFF2-40B4-BE49-F238E27FC236}">
                <a16:creationId xmlns:a16="http://schemas.microsoft.com/office/drawing/2014/main" id="{13611914-8D9E-E1F3-9936-C276CFD5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7" y="3041019"/>
            <a:ext cx="2424440" cy="24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せいろのイラスト | かわいいフリー素材集 いらすとや">
            <a:extLst>
              <a:ext uri="{FF2B5EF4-FFF2-40B4-BE49-F238E27FC236}">
                <a16:creationId xmlns:a16="http://schemas.microsoft.com/office/drawing/2014/main" id="{3494B8D6-9C12-399D-3741-6A14584B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46" y="3109031"/>
            <a:ext cx="2424440" cy="24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せいろのイラスト | かわいいフリー素材集 いらすとや">
            <a:extLst>
              <a:ext uri="{FF2B5EF4-FFF2-40B4-BE49-F238E27FC236}">
                <a16:creationId xmlns:a16="http://schemas.microsoft.com/office/drawing/2014/main" id="{8C58BD68-590E-3AA2-3747-15350FE3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48" y="3045343"/>
            <a:ext cx="2424440" cy="24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841F7-0E57-BCD6-5723-F8A8697A51FA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0" name="Picture 2" descr="作文の添削をしている先生のイラスト（女性） | かわいいフリー素材集 ...">
            <a:extLst>
              <a:ext uri="{FF2B5EF4-FFF2-40B4-BE49-F238E27FC236}">
                <a16:creationId xmlns:a16="http://schemas.microsoft.com/office/drawing/2014/main" id="{2ED06750-26F3-A904-5065-2362120C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5960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28AE3A2-4854-8BED-2427-7282EEAC5068}"/>
              </a:ext>
            </a:extLst>
          </p:cNvPr>
          <p:cNvSpPr/>
          <p:nvPr/>
        </p:nvSpPr>
        <p:spPr>
          <a:xfrm>
            <a:off x="1698171" y="217714"/>
            <a:ext cx="10261600" cy="885372"/>
          </a:xfrm>
          <a:prstGeom prst="wedgeRectCallout">
            <a:avLst>
              <a:gd name="adj1" fmla="val -55204"/>
              <a:gd name="adj2" fmla="val 28409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ថ្ងៃនេះ យើងនឹងរៀនពីការចែកចំនួនមានសំណល់</a:t>
            </a:r>
            <a:r>
              <a:rPr lang="en-P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! </a:t>
            </a:r>
            <a:endParaRPr lang="km-KH" sz="2000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m-K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តោះយើងមកបំពេញចន្លោះ ដើម្បីរកផលចែកខាងក្រោម៖</a:t>
            </a:r>
            <a:endParaRPr lang="en-PH" sz="20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91F356-8014-917B-5824-7B22199E175F}"/>
              </a:ext>
            </a:extLst>
          </p:cNvPr>
          <p:cNvSpPr/>
          <p:nvPr/>
        </p:nvSpPr>
        <p:spPr>
          <a:xfrm>
            <a:off x="245959" y="2083720"/>
            <a:ext cx="3643870" cy="39832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A2146-7638-D8E9-97A1-4C421F692336}"/>
              </a:ext>
            </a:extLst>
          </p:cNvPr>
          <p:cNvSpPr txBox="1"/>
          <p:nvPr/>
        </p:nvSpPr>
        <p:spPr>
          <a:xfrm>
            <a:off x="1552074" y="1240006"/>
            <a:ext cx="104076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i="1" dirty="0" smtClean="0">
                <a:latin typeface="Book Antiqua" panose="02040602050305030304" pitchFamily="18" charset="0"/>
              </a:rPr>
              <a:t>បើគេមាននំប៉ាវ         និងប្រអប់ចំនួន        ។ តើក្នុងប្រអប់</a:t>
            </a:r>
            <a:r>
              <a:rPr lang="km-KH" i="1" dirty="0" smtClean="0">
                <a:latin typeface="Book Antiqua" panose="02040602050305030304" pitchFamily="18" charset="0"/>
              </a:rPr>
              <a:t>នីមួយៗ</a:t>
            </a:r>
            <a:r>
              <a:rPr lang="km-KH" i="1" dirty="0" smtClean="0">
                <a:latin typeface="Book Antiqua" panose="02040602050305030304" pitchFamily="18" charset="0"/>
              </a:rPr>
              <a:t>រៀប</a:t>
            </a:r>
            <a:r>
              <a:rPr lang="km-KH" i="1" dirty="0" smtClean="0">
                <a:latin typeface="Book Antiqua" panose="02040602050305030304" pitchFamily="18" charset="0"/>
              </a:rPr>
              <a:t>នំ</a:t>
            </a:r>
            <a:r>
              <a:rPr lang="km-KH" i="1" dirty="0" smtClean="0">
                <a:latin typeface="Book Antiqua" panose="02040602050305030304" pitchFamily="18" charset="0"/>
              </a:rPr>
              <a:t>ប៉ាវចំនួនប៉ុន្មាននំ? តើនៅសល់នំប៉ាវប៉ុន្មាននំ?</a:t>
            </a:r>
            <a:endParaRPr lang="en-PH" i="1" dirty="0">
              <a:latin typeface="Book Antiqua" panose="0204060205030503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08F361-0EEE-B1DD-73AE-57C7AACAF4D7}"/>
              </a:ext>
            </a:extLst>
          </p:cNvPr>
          <p:cNvSpPr/>
          <p:nvPr/>
        </p:nvSpPr>
        <p:spPr>
          <a:xfrm>
            <a:off x="3298741" y="1293973"/>
            <a:ext cx="277680" cy="34723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25DD8-B694-E51C-4FD0-9BCD6B60276D}"/>
              </a:ext>
            </a:extLst>
          </p:cNvPr>
          <p:cNvSpPr/>
          <p:nvPr/>
        </p:nvSpPr>
        <p:spPr>
          <a:xfrm>
            <a:off x="5370193" y="1293973"/>
            <a:ext cx="277680" cy="34723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500083-6A74-E65E-F952-4BB75B3BEF64}"/>
              </a:ext>
            </a:extLst>
          </p:cNvPr>
          <p:cNvSpPr/>
          <p:nvPr/>
        </p:nvSpPr>
        <p:spPr>
          <a:xfrm>
            <a:off x="3238484" y="1300580"/>
            <a:ext cx="385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dirty="0">
                <a:ln w="0"/>
                <a:latin typeface="Berlin Sans FB Demi" panose="020E0802020502020306" pitchFamily="34" charset="0"/>
              </a:rPr>
              <a:t>14</a:t>
            </a:r>
            <a:endParaRPr lang="en-US" b="0" cap="none" spc="0" dirty="0">
              <a:ln w="0"/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BC327FE-BCA7-DC07-CAA9-D6FEA677B353}"/>
              </a:ext>
            </a:extLst>
          </p:cNvPr>
          <p:cNvSpPr/>
          <p:nvPr/>
        </p:nvSpPr>
        <p:spPr>
          <a:xfrm>
            <a:off x="5348911" y="1276137"/>
            <a:ext cx="2968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dirty="0">
                <a:ln w="0"/>
                <a:latin typeface="Berlin Sans FB Demi" panose="020E0802020502020306" pitchFamily="34" charset="0"/>
              </a:rPr>
              <a:t>3</a:t>
            </a:r>
            <a:endParaRPr lang="en-PH" b="0" cap="none" spc="0" dirty="0">
              <a:ln w="0"/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36" name="Picture 8" descr="かわいいアイドルファンのイラスト（ペンライトなし） | かわいい ...">
            <a:extLst>
              <a:ext uri="{FF2B5EF4-FFF2-40B4-BE49-F238E27FC236}">
                <a16:creationId xmlns:a16="http://schemas.microsoft.com/office/drawing/2014/main" id="{8C0B7996-A2B5-6752-9DF2-F72728FE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52" y="1993343"/>
            <a:ext cx="827245" cy="1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Speech Bubble: Rectangle 1036">
            <a:extLst>
              <a:ext uri="{FF2B5EF4-FFF2-40B4-BE49-F238E27FC236}">
                <a16:creationId xmlns:a16="http://schemas.microsoft.com/office/drawing/2014/main" id="{5CD1749D-D052-05CA-20B8-9047F21E07C6}"/>
              </a:ext>
            </a:extLst>
          </p:cNvPr>
          <p:cNvSpPr/>
          <p:nvPr/>
        </p:nvSpPr>
        <p:spPr>
          <a:xfrm>
            <a:off x="5428543" y="2300256"/>
            <a:ext cx="6262982" cy="348044"/>
          </a:xfrm>
          <a:prstGeom prst="wedgeRectCallout">
            <a:avLst>
              <a:gd name="adj1" fmla="val -54879"/>
              <a:gd name="adj2" fmla="val -2027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ឥឡូវយើងសាកដាក់នំប៉ាវ </a:t>
            </a:r>
            <a:r>
              <a:rPr lang="en-P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km-K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នំ</a:t>
            </a:r>
            <a:r>
              <a:rPr lang="en-P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km-K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ក្នុងប្រអប់នីមួយៗ</a:t>
            </a:r>
            <a:endParaRPr lang="en-PH" sz="16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Picture 8" descr="かわいいアイドルファンのイラスト（ペンライトなし） | かわいい ...">
            <a:extLst>
              <a:ext uri="{FF2B5EF4-FFF2-40B4-BE49-F238E27FC236}">
                <a16:creationId xmlns:a16="http://schemas.microsoft.com/office/drawing/2014/main" id="{D9808965-F116-B19F-A6D9-69D06773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5" y="5747154"/>
            <a:ext cx="827245" cy="1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9F446F6-B269-B872-ECCF-B33B8ECC2F8E}"/>
              </a:ext>
            </a:extLst>
          </p:cNvPr>
          <p:cNvSpPr/>
          <p:nvPr/>
        </p:nvSpPr>
        <p:spPr>
          <a:xfrm>
            <a:off x="5462429" y="5838624"/>
            <a:ext cx="6262982" cy="801662"/>
          </a:xfrm>
          <a:prstGeom prst="wedgeRectCallout">
            <a:avLst>
              <a:gd name="adj1" fmla="val -54879"/>
              <a:gd name="adj2" fmla="val -2027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យើង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អាច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រៀប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នំ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ប៉ាវ 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នំ 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ក្នុងប្រអប់នីមួយៗ </a:t>
            </a: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ដោយនៅសល់នំចំនួន </a:t>
            </a:r>
            <a:r>
              <a:rPr lang="en-US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4 </a:t>
            </a:r>
          </a:p>
          <a:p>
            <a:pPr algn="ctr">
              <a:lnSpc>
                <a:spcPct val="150000"/>
              </a:lnSpc>
            </a:pPr>
            <a:r>
              <a:rPr lang="km-K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ដូចនេះ 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14÷3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PH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= 4 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សំណល់</a:t>
            </a:r>
            <a:r>
              <a:rPr lang="en-US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2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endParaRPr lang="en-PH" sz="16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5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1C1DB3D6-B04C-7437-292E-32ED6A03B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712226" y="2075832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A9CD2645-DD65-96CD-9A17-596C0D6B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662639" y="2847779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ADA8B19F-8E6B-E5CE-DDF0-F222727A0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645699" y="3612213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54368624-42F4-3134-3EA4-902C199D1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641591" y="4387087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4A03EE0E-F8CA-4DD2-84B4-1F2178264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1077481" y="5096392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5DDD7EDC-D71C-0CC1-2273-9734A8505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1665919" y="2075832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8AABBA89-D8F1-B7EC-A073-C124DA7B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1616332" y="2847779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B47B7527-7CF3-F18F-131E-9C1AEF99C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1599392" y="3612213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EEC1CA7D-50DC-2A1C-9404-E2F58AB83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1595284" y="4387087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FDA68C7E-6D98-2AEC-5D0E-F8E2A98C3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2031174" y="5096392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CAF25600-45A7-B053-B521-EB6AACF0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2647320" y="2075832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D97ED251-12E7-A78D-7BAD-6B463C290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2597733" y="2847779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D62776E4-B7EB-1599-F620-1DB70F8A8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2580793" y="3612213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" descr="小籠包のイラスト | かわいいフリー素材集 いらすとや">
            <a:extLst>
              <a:ext uri="{FF2B5EF4-FFF2-40B4-BE49-F238E27FC236}">
                <a16:creationId xmlns:a16="http://schemas.microsoft.com/office/drawing/2014/main" id="{FA527499-B925-E5C6-7765-C54EEE0EF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50125" l="30250" r="53625">
                        <a14:foregroundMark x1="36500" y1="44125" x2="46875" y2="38500"/>
                        <a14:foregroundMark x1="35250" y1="42000" x2="39500" y2="45250"/>
                        <a14:foregroundMark x1="40625" y1="45875" x2="48625" y2="45625"/>
                        <a14:foregroundMark x1="49250" y1="45500" x2="53000" y2="43000"/>
                        <a14:foregroundMark x1="50500" y1="33750" x2="52875" y2="39000"/>
                        <a14:foregroundMark x1="45125" y1="29125" x2="50125" y2="33125"/>
                        <a14:foregroundMark x1="34875" y1="41250" x2="36125" y2="38750"/>
                        <a14:foregroundMark x1="35875" y1="36625" x2="43750" y2="29125"/>
                        <a14:foregroundMark x1="36000" y1="35750" x2="42000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6843" r="46043" b="52908"/>
          <a:stretch/>
        </p:blipFill>
        <p:spPr bwMode="auto">
          <a:xfrm>
            <a:off x="2576685" y="4387087"/>
            <a:ext cx="839848" cy="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3646 0.23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1178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31875 0.114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57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7722 -0.08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428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23763 -0.198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918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247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55469 0.048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4" y="2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52956 -0.06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312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021 0.2458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60026 0.1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636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7013 -0.284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5" y="-1421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72369 -0.284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5" y="-142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74545 -0.09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66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033" grpId="0"/>
      <p:bldP spid="1035" grpId="0"/>
      <p:bldP spid="10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E3DFCB-22B5-B78E-8A93-3BCD3A207ED4}"/>
              </a:ext>
            </a:extLst>
          </p:cNvPr>
          <p:cNvSpPr/>
          <p:nvPr/>
        </p:nvSpPr>
        <p:spPr>
          <a:xfrm>
            <a:off x="4395158" y="2847548"/>
            <a:ext cx="7584217" cy="28687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9841F7-0E57-BCD6-5723-F8A8697A51FA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0" name="Picture 2" descr="作文の添削をしている先生のイラスト（女性） | かわいいフリー素材集 ...">
            <a:extLst>
              <a:ext uri="{FF2B5EF4-FFF2-40B4-BE49-F238E27FC236}">
                <a16:creationId xmlns:a16="http://schemas.microsoft.com/office/drawing/2014/main" id="{2ED06750-26F3-A904-5065-2362120C2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5960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28AE3A2-4854-8BED-2427-7282EEAC5068}"/>
              </a:ext>
            </a:extLst>
          </p:cNvPr>
          <p:cNvSpPr/>
          <p:nvPr/>
        </p:nvSpPr>
        <p:spPr>
          <a:xfrm>
            <a:off x="1698171" y="217714"/>
            <a:ext cx="10261600" cy="885372"/>
          </a:xfrm>
          <a:prstGeom prst="wedgeRectCallout">
            <a:avLst>
              <a:gd name="adj1" fmla="val -55204"/>
              <a:gd name="adj2" fmla="val 28409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ថ្ងៃនេះ យើងនឹងរៀនពីការចែកចំនួនមានសំណល់</a:t>
            </a:r>
            <a:r>
              <a:rPr lang="en-P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! </a:t>
            </a:r>
            <a:endParaRPr lang="km-KH" sz="2000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m-KH" sz="20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តោះយើងមកបំពេញចន្លោះ ដើម្បីរកផលចែកខាងក្រោម៖</a:t>
            </a:r>
            <a:endParaRPr lang="en-PH" sz="20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91F356-8014-917B-5824-7B22199E175F}"/>
              </a:ext>
            </a:extLst>
          </p:cNvPr>
          <p:cNvSpPr/>
          <p:nvPr/>
        </p:nvSpPr>
        <p:spPr>
          <a:xfrm>
            <a:off x="245958" y="2083720"/>
            <a:ext cx="4074889" cy="45565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A2146-7638-D8E9-97A1-4C421F692336}"/>
              </a:ext>
            </a:extLst>
          </p:cNvPr>
          <p:cNvSpPr txBox="1"/>
          <p:nvPr/>
        </p:nvSpPr>
        <p:spPr>
          <a:xfrm>
            <a:off x="1552074" y="1240006"/>
            <a:ext cx="104076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i="1" dirty="0">
                <a:latin typeface="Book Antiqua" panose="02040602050305030304" pitchFamily="18" charset="0"/>
              </a:rPr>
              <a:t>បើគេមានស្រ្តបឺរី       </a:t>
            </a:r>
            <a:r>
              <a:rPr lang="km-KH" i="1" dirty="0" smtClean="0">
                <a:latin typeface="Book Antiqua" panose="02040602050305030304" pitchFamily="18" charset="0"/>
              </a:rPr>
              <a:t>ផ្លែ និងធុងចំនួន        </a:t>
            </a:r>
            <a:r>
              <a:rPr lang="km-KH" i="1" dirty="0">
                <a:latin typeface="Book Antiqua" panose="02040602050305030304" pitchFamily="18" charset="0"/>
              </a:rPr>
              <a:t>។ តើ</a:t>
            </a:r>
            <a:r>
              <a:rPr lang="km-KH" i="1" dirty="0" smtClean="0">
                <a:latin typeface="Book Antiqua" panose="02040602050305030304" pitchFamily="18" charset="0"/>
              </a:rPr>
              <a:t>ក្នុងធុងនីមួយៗមានស្រ្តបឺរីមាន</a:t>
            </a:r>
            <a:r>
              <a:rPr lang="km-KH" i="1" dirty="0">
                <a:latin typeface="Book Antiqua" panose="02040602050305030304" pitchFamily="18" charset="0"/>
              </a:rPr>
              <a:t>ចំនួន</a:t>
            </a:r>
            <a:r>
              <a:rPr lang="km-KH" i="1" dirty="0" smtClean="0">
                <a:latin typeface="Book Antiqua" panose="02040602050305030304" pitchFamily="18" charset="0"/>
              </a:rPr>
              <a:t>ប៉ុន្មានផ្លែ? </a:t>
            </a:r>
            <a:r>
              <a:rPr lang="km-KH" i="1" dirty="0">
                <a:latin typeface="Book Antiqua" panose="02040602050305030304" pitchFamily="18" charset="0"/>
              </a:rPr>
              <a:t>តើនៅ</a:t>
            </a:r>
            <a:r>
              <a:rPr lang="km-KH" i="1" dirty="0" smtClean="0">
                <a:latin typeface="Book Antiqua" panose="02040602050305030304" pitchFamily="18" charset="0"/>
              </a:rPr>
              <a:t>សល់ស្រ្តបឺរីប៉ុន្មានផ្លែ?</a:t>
            </a:r>
            <a:endParaRPr lang="en-PH" i="1" dirty="0">
              <a:latin typeface="Book Antiqua" panose="0204060205030503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08F361-0EEE-B1DD-73AE-57C7AACAF4D7}"/>
              </a:ext>
            </a:extLst>
          </p:cNvPr>
          <p:cNvSpPr/>
          <p:nvPr/>
        </p:nvSpPr>
        <p:spPr>
          <a:xfrm>
            <a:off x="3376694" y="1293973"/>
            <a:ext cx="277680" cy="34723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25DD8-B694-E51C-4FD0-9BCD6B60276D}"/>
              </a:ext>
            </a:extLst>
          </p:cNvPr>
          <p:cNvSpPr/>
          <p:nvPr/>
        </p:nvSpPr>
        <p:spPr>
          <a:xfrm>
            <a:off x="5277209" y="1293973"/>
            <a:ext cx="277680" cy="34723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500083-6A74-E65E-F952-4BB75B3BEF64}"/>
              </a:ext>
            </a:extLst>
          </p:cNvPr>
          <p:cNvSpPr/>
          <p:nvPr/>
        </p:nvSpPr>
        <p:spPr>
          <a:xfrm>
            <a:off x="3331028" y="1288822"/>
            <a:ext cx="3690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dirty="0">
                <a:ln w="0"/>
                <a:latin typeface="Berlin Sans FB Demi" panose="020E0802020502020306" pitchFamily="34" charset="0"/>
              </a:rPr>
              <a:t>17</a:t>
            </a:r>
            <a:endParaRPr lang="en-US" b="0" cap="none" spc="0" dirty="0">
              <a:ln w="0"/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BC327FE-BCA7-DC07-CAA9-D6FEA677B353}"/>
              </a:ext>
            </a:extLst>
          </p:cNvPr>
          <p:cNvSpPr/>
          <p:nvPr/>
        </p:nvSpPr>
        <p:spPr>
          <a:xfrm>
            <a:off x="5260395" y="1278229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H" dirty="0">
                <a:ln w="0"/>
                <a:latin typeface="Berlin Sans FB Demi" panose="020E0802020502020306" pitchFamily="34" charset="0"/>
              </a:rPr>
              <a:t>4</a:t>
            </a:r>
            <a:endParaRPr lang="en-PH" b="0" cap="none" spc="0" dirty="0">
              <a:ln w="0"/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36" name="Picture 8" descr="かわいいアイドルファンのイラスト（ペンライトなし） | かわいい ...">
            <a:extLst>
              <a:ext uri="{FF2B5EF4-FFF2-40B4-BE49-F238E27FC236}">
                <a16:creationId xmlns:a16="http://schemas.microsoft.com/office/drawing/2014/main" id="{8C0B7996-A2B5-6752-9DF2-F72728FE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52" y="1993343"/>
            <a:ext cx="827245" cy="1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Speech Bubble: Rectangle 1036">
            <a:extLst>
              <a:ext uri="{FF2B5EF4-FFF2-40B4-BE49-F238E27FC236}">
                <a16:creationId xmlns:a16="http://schemas.microsoft.com/office/drawing/2014/main" id="{5CD1749D-D052-05CA-20B8-9047F21E07C6}"/>
              </a:ext>
            </a:extLst>
          </p:cNvPr>
          <p:cNvSpPr/>
          <p:nvPr/>
        </p:nvSpPr>
        <p:spPr>
          <a:xfrm>
            <a:off x="5462429" y="2331773"/>
            <a:ext cx="6262982" cy="348044"/>
          </a:xfrm>
          <a:prstGeom prst="wedgeRectCallout">
            <a:avLst>
              <a:gd name="adj1" fmla="val -54879"/>
              <a:gd name="adj2" fmla="val -2027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ឥឡូវយើងសាកដាក់ស្រ្តបឺរី </a:t>
            </a:r>
            <a:r>
              <a:rPr lang="en-P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km-K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ផ្លែ</a:t>
            </a:r>
            <a:r>
              <a:rPr lang="en-P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km-KH" sz="16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ក្នុងធុងនីមួយៗ</a:t>
            </a:r>
            <a:endParaRPr lang="en-PH" sz="16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Picture 8" descr="かわいいアイドルファンのイラスト（ペンライトなし） | かわいい ...">
            <a:extLst>
              <a:ext uri="{FF2B5EF4-FFF2-40B4-BE49-F238E27FC236}">
                <a16:creationId xmlns:a16="http://schemas.microsoft.com/office/drawing/2014/main" id="{D9808965-F116-B19F-A6D9-69D06773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5" y="5747154"/>
            <a:ext cx="827245" cy="1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9F446F6-B269-B872-ECCF-B33B8ECC2F8E}"/>
              </a:ext>
            </a:extLst>
          </p:cNvPr>
          <p:cNvSpPr/>
          <p:nvPr/>
        </p:nvSpPr>
        <p:spPr>
          <a:xfrm>
            <a:off x="5462429" y="5838624"/>
            <a:ext cx="6262982" cy="801662"/>
          </a:xfrm>
          <a:prstGeom prst="wedgeRectCallout">
            <a:avLst>
              <a:gd name="adj1" fmla="val -54879"/>
              <a:gd name="adj2" fmla="val -20276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យើងអាចចែកស្រ្តបឺរី 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ផ្លែ ក្នុងធុងនីមួយៗ ដោយនៅសល់ស្រ្តបឺរីចំនួន </a:t>
            </a:r>
            <a:r>
              <a:rPr lang="en-US" sz="1600" b="1" i="1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  <a:r>
              <a:rPr lang="en-US" sz="1600" b="1" i="1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sz="1600" b="1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ដូចនេះ </a:t>
            </a:r>
            <a:r>
              <a:rPr lang="en-US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17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÷4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 4 </a:t>
            </a:r>
            <a:r>
              <a:rPr lang="km-K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សំណល់</a:t>
            </a:r>
            <a:r>
              <a:rPr lang="en-PH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1.</a:t>
            </a:r>
            <a:endParaRPr lang="en-PH" sz="16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お風呂のイラスト「風呂桶」 | かわいいフリー素材集 いらすとや">
            <a:extLst>
              <a:ext uri="{FF2B5EF4-FFF2-40B4-BE49-F238E27FC236}">
                <a16:creationId xmlns:a16="http://schemas.microsoft.com/office/drawing/2014/main" id="{160C10AD-C351-FCE6-2F07-C1325C27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2" y="3189811"/>
            <a:ext cx="1974768" cy="16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お風呂のイラスト「風呂桶」 | かわいいフリー素材集 いらすとや">
            <a:extLst>
              <a:ext uri="{FF2B5EF4-FFF2-40B4-BE49-F238E27FC236}">
                <a16:creationId xmlns:a16="http://schemas.microsoft.com/office/drawing/2014/main" id="{C2AD9008-31A5-2A30-F7B0-4740C9DB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58" y="3249450"/>
            <a:ext cx="1974768" cy="16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お風呂のイラスト「風呂桶」 | かわいいフリー素材集 いらすとや">
            <a:extLst>
              <a:ext uri="{FF2B5EF4-FFF2-40B4-BE49-F238E27FC236}">
                <a16:creationId xmlns:a16="http://schemas.microsoft.com/office/drawing/2014/main" id="{06DA7957-442C-F63B-38E1-D5471835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32" y="3260796"/>
            <a:ext cx="1974768" cy="16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お風呂のイラスト「風呂桶」 | かわいいフリー素材集 いらすとや">
            <a:extLst>
              <a:ext uri="{FF2B5EF4-FFF2-40B4-BE49-F238E27FC236}">
                <a16:creationId xmlns:a16="http://schemas.microsoft.com/office/drawing/2014/main" id="{CA6D47A6-D4B3-06F0-A70C-CFAD1C66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11" y="3296609"/>
            <a:ext cx="1974768" cy="16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EE548C6E-1CD2-5926-004D-DDA3C62B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4" y="2554996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A9329BB2-A987-196D-BD7D-C803EF8A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41" y="2566601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C0674D3D-EFC5-F09E-4648-21612DC7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91" y="2554761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E3AA8B6D-CB6B-1C5D-3CD2-FD5EF77D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08" y="2594076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433A5C58-0C4F-68D5-3F9D-C39510BE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66" y="2552884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199AFB01-BC6D-8EB6-B4EC-B699F121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0" y="3425364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C6E3F169-4E89-30EF-55DE-770386D4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47" y="3436969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A71D4DE9-5CFD-28BB-E4C1-9A51C5D7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97" y="3425129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6041B2D8-4ED7-D8A3-EE8A-D26689D6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14" y="3464444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3E006116-320F-7873-89C4-AC7DB3965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2" y="3423252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6FC02525-060D-074F-0206-BB9659F4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4" y="4283892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EF1FA8B8-EDB1-D1F1-1BFE-5E96BBC9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61" y="4295497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9762FD00-706B-7E78-8C78-F2D25C00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11" y="4283657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352C07E8-FD40-33B2-6E77-D0C3DEE2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28" y="4322972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81A27225-FBC1-55BC-743B-C0A0DDAD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86" y="4281780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D3D06B88-74F8-4766-A508-AE914A87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79" y="5088470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4" descr="イチゴのイラスト（フルーツ） | かわいいフリー素材集 いらすとや">
            <a:extLst>
              <a:ext uri="{FF2B5EF4-FFF2-40B4-BE49-F238E27FC236}">
                <a16:creationId xmlns:a16="http://schemas.microsoft.com/office/drawing/2014/main" id="{0B31423A-4533-775E-2789-82ADB790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96" y="5100075"/>
            <a:ext cx="667658" cy="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3677 -0.05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27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2474 -0.18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90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2461 0.065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326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539 -0.2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43229 0.07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372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40886 -0.065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326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64 -0.186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9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14 -0.0344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1.85185E-6 L 0.60417 0.072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36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4.81481E-6 L 0.52045 0.08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41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3.33333E-6 L 0.41211 0.080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400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1.48148E-6 L 0.50261 -0.1988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79961 -0.289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144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62201 -0.1567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784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56693 -0.0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-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64922 -0.04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033" grpId="0"/>
      <p:bldP spid="1035" grpId="0"/>
      <p:bldP spid="1037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293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Berlin Sans FB Demi</vt:lpstr>
      <vt:lpstr>Book Antiqua</vt:lpstr>
      <vt:lpstr>Calibri</vt:lpstr>
      <vt:lpstr>Calibri Light</vt:lpstr>
      <vt:lpstr>DaunPenh</vt:lpstr>
      <vt:lpstr>MoolBoran</vt:lpstr>
      <vt:lpstr>Office Theme</vt:lpstr>
      <vt:lpstr>ការចែកចំនួនមានសំណល់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ការចែកចំនួនមានសំណល់</dc:title>
  <dc:creator>XY-PC</dc:creator>
  <cp:lastModifiedBy>XY-PC</cp:lastModifiedBy>
  <cp:revision>46</cp:revision>
  <dcterms:created xsi:type="dcterms:W3CDTF">2023-03-27T10:08:30Z</dcterms:created>
  <dcterms:modified xsi:type="dcterms:W3CDTF">2023-06-25T07:54:36Z</dcterms:modified>
</cp:coreProperties>
</file>