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6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1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4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9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3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4C13-0CA0-4F27-A739-92DC82A25EC2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C1E0-1B76-446D-84A3-BF0D3B62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6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8800" dirty="0" smtClean="0">
                <a:solidFill>
                  <a:srgbClr val="002060"/>
                </a:solidFill>
              </a:rPr>
              <a:t>ប្រមាណវិធី</a:t>
            </a:r>
            <a:r>
              <a:rPr lang="km-KH" sz="8800" dirty="0" smtClean="0">
                <a:solidFill>
                  <a:srgbClr val="002060"/>
                </a:solidFill>
              </a:rPr>
              <a:t>ដក</a:t>
            </a:r>
            <a:r>
              <a:rPr lang="km-KH" sz="8800" dirty="0">
                <a:solidFill>
                  <a:srgbClr val="002060"/>
                </a:solidFill>
              </a:rPr>
              <a:t>ចំនួន (មានខ្ចី)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3200" b="1" dirty="0" smtClean="0"/>
              <a:t>គណិតវិទ្យា ថ្នាក់ទី៣</a:t>
            </a:r>
            <a:endParaRPr lang="en-US" sz="3200" b="1" dirty="0"/>
          </a:p>
        </p:txBody>
      </p:sp>
      <p:pic>
        <p:nvPicPr>
          <p:cNvPr id="1026" name="Picture 2" descr="算数・数学のマーク | かわいいフリー素材集 いらすとや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5030610"/>
            <a:ext cx="12192000" cy="182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2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000" y="4573496"/>
            <a:ext cx="10724444" cy="317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4" name="Down Arrow 33"/>
          <p:cNvSpPr/>
          <p:nvPr/>
        </p:nvSpPr>
        <p:spPr>
          <a:xfrm>
            <a:off x="6369403" y="1720055"/>
            <a:ext cx="825500" cy="18565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1" name="Down Arrow 20"/>
          <p:cNvSpPr/>
          <p:nvPr/>
        </p:nvSpPr>
        <p:spPr>
          <a:xfrm>
            <a:off x="6960306" y="1497714"/>
            <a:ext cx="825500" cy="212878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" name="Down Arrow 12"/>
          <p:cNvSpPr/>
          <p:nvPr/>
        </p:nvSpPr>
        <p:spPr>
          <a:xfrm>
            <a:off x="2674056" y="1587499"/>
            <a:ext cx="825500" cy="2128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127000" y="571500"/>
            <a:ext cx="11239500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667" b="1" dirty="0" smtClean="0">
                <a:latin typeface="Arial Black" pitchFamily="34" charset="0"/>
              </a:rPr>
              <a:t>តោះសាកល្បងដកចំនួនមានខ្ចី ដោយ</a:t>
            </a:r>
            <a:r>
              <a:rPr lang="km-KH" sz="2667" b="1" dirty="0" smtClean="0">
                <a:solidFill>
                  <a:srgbClr val="FF0000"/>
                </a:solidFill>
                <a:latin typeface="Arial Black" pitchFamily="34" charset="0"/>
              </a:rPr>
              <a:t>ប្រមាណវិធី</a:t>
            </a:r>
            <a:r>
              <a:rPr lang="km-KH" sz="2667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៖ </a:t>
            </a:r>
            <a:endParaRPr lang="en-PH" sz="2667" b="1" dirty="0">
              <a:latin typeface="Arial Black" pitchFamily="34" charset="0"/>
            </a:endParaRPr>
          </a:p>
          <a:p>
            <a:pPr algn="ctr"/>
            <a:endParaRPr lang="en-US" sz="1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193073" y="1198122"/>
            <a:ext cx="284074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59" y="4703719"/>
            <a:ext cx="236833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6000" y="1587500"/>
            <a:ext cx="4318000" cy="214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256</a:t>
            </a:r>
          </a:p>
          <a:p>
            <a:r>
              <a:rPr lang="en-PH" sz="6666" u="sng" dirty="0">
                <a:latin typeface="Arial Black" pitchFamily="34" charset="0"/>
              </a:rPr>
              <a:t>-   95</a:t>
            </a:r>
            <a:endParaRPr lang="en-US" sz="6666" u="sng" dirty="0"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40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225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56000" y="1392238"/>
            <a:ext cx="20955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400" b="1" dirty="0" smtClean="0">
                <a:solidFill>
                  <a:schemeClr val="tx1">
                    <a:lumMod val="95000"/>
                  </a:schemeClr>
                </a:solidFill>
              </a:rPr>
              <a:t>ដំបូង យើងដកចំនួននៅ</a:t>
            </a:r>
            <a:r>
              <a:rPr lang="km-KH" sz="14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ខ្ទង់រាយ</a:t>
            </a:r>
            <a:endParaRPr lang="en-US" sz="14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4028" y="3650166"/>
            <a:ext cx="705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Arial Black" pitchFamily="34" charset="0"/>
              </a:rPr>
              <a:t>1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3028" y="2562107"/>
            <a:ext cx="20955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600" b="1" dirty="0" smtClean="0">
                <a:solidFill>
                  <a:schemeClr val="tx1">
                    <a:lumMod val="95000"/>
                  </a:schemeClr>
                </a:solidFill>
              </a:rPr>
              <a:t>រួចដកខ្ទង់ដប់</a:t>
            </a:r>
            <a:endParaRPr lang="en-US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1391" y="1587500"/>
            <a:ext cx="4318000" cy="3169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256</a:t>
            </a:r>
          </a:p>
          <a:p>
            <a:r>
              <a:rPr lang="en-PH" sz="6666" u="sng" dirty="0">
                <a:latin typeface="Arial Black" pitchFamily="34" charset="0"/>
              </a:rPr>
              <a:t>-   95</a:t>
            </a:r>
          </a:p>
          <a:p>
            <a:r>
              <a:rPr lang="en-PH" sz="6666" dirty="0">
                <a:latin typeface="Arial Black" pitchFamily="34" charset="0"/>
              </a:rPr>
              <a:t>      1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3612" y="3626501"/>
            <a:ext cx="2155472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>
                <a:solidFill>
                  <a:schemeClr val="tx1">
                    <a:lumMod val="95000"/>
                  </a:schemeClr>
                </a:solidFill>
              </a:rPr>
              <a:t>មិនអាចដកបាន</a:t>
            </a:r>
          </a:p>
          <a:p>
            <a:pPr algn="ctr"/>
            <a:r>
              <a:rPr lang="km-KH" sz="1500" b="1" dirty="0">
                <a:solidFill>
                  <a:schemeClr val="tx1">
                    <a:lumMod val="95000"/>
                  </a:schemeClr>
                </a:solidFill>
              </a:rPr>
              <a:t>យើងត្រូវ ខ្ចី </a:t>
            </a:r>
            <a:r>
              <a:rPr lang="en-US" sz="1500" b="1" dirty="0">
                <a:solidFill>
                  <a:schemeClr val="tx1">
                    <a:lumMod val="95000"/>
                  </a:schemeClr>
                </a:solidFill>
              </a:rPr>
              <a:t>1 </a:t>
            </a:r>
            <a:r>
              <a:rPr lang="km-KH" sz="1500" b="1" dirty="0">
                <a:solidFill>
                  <a:schemeClr val="tx1">
                    <a:lumMod val="95000"/>
                  </a:schemeClr>
                </a:solidFill>
              </a:rPr>
              <a:t>ពីខ្ទង់រយ បាន </a:t>
            </a:r>
            <a:r>
              <a:rPr lang="en-US" sz="1500" b="1" dirty="0">
                <a:solidFill>
                  <a:schemeClr val="tx1">
                    <a:lumMod val="95000"/>
                  </a:schemeClr>
                </a:solidFill>
              </a:rPr>
              <a:t>10</a:t>
            </a:r>
            <a:endParaRPr lang="km-KH" sz="1500" b="1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04000" y="1587500"/>
            <a:ext cx="356306" cy="9746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6688" y="988924"/>
            <a:ext cx="5309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5000" dirty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en-US" sz="5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399" y="1151464"/>
            <a:ext cx="167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solidFill>
                  <a:srgbClr val="FFFF00"/>
                </a:solidFill>
                <a:latin typeface="Arial Black" pitchFamily="34" charset="0"/>
              </a:rPr>
              <a:t>15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366001" y="1670544"/>
            <a:ext cx="0" cy="1029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13223" y="3620650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6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23027" y="5143500"/>
            <a:ext cx="2155472" cy="3231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ទម្លាក់លេខនៅ </a:t>
            </a:r>
            <a:r>
              <a:rPr lang="km-KH" sz="15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ខ្ទង់រយ</a:t>
            </a:r>
            <a:endParaRPr lang="en-US" sz="15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8764" y="3611259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1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16935" y="5143500"/>
            <a:ext cx="5265865" cy="769441"/>
          </a:xfrm>
          <a:prstGeom prst="rect">
            <a:avLst/>
          </a:prstGeom>
          <a:noFill/>
        </p:spPr>
        <p:txBody>
          <a:bodyPr wrap="none" lIns="76200" tIns="38100" rIns="76200" bIns="38100">
            <a:spAutoFit/>
          </a:bodyPr>
          <a:lstStyle/>
          <a:p>
            <a:pPr algn="ctr"/>
            <a:r>
              <a:rPr lang="km-KH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ចម្លើយត្រឹមត្រូវគឺ </a:t>
            </a:r>
            <a:r>
              <a:rPr lang="en-U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161</a:t>
            </a:r>
            <a:endParaRPr lang="en-US" sz="45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5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13" grpId="0" animBg="1"/>
      <p:bldP spid="10" grpId="0" animBg="1"/>
      <p:bldP spid="14" grpId="0"/>
      <p:bldP spid="17" grpId="0" animBg="1"/>
      <p:bldP spid="19" grpId="0"/>
      <p:bldP spid="22" grpId="0" animBg="1"/>
      <p:bldP spid="25" grpId="0"/>
      <p:bldP spid="26" grpId="0"/>
      <p:bldP spid="32" grpId="0"/>
      <p:bldP spid="33" grpId="0" animBg="1"/>
      <p:bldP spid="35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000" y="4573496"/>
            <a:ext cx="10724444" cy="317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4" name="Down Arrow 33"/>
          <p:cNvSpPr/>
          <p:nvPr/>
        </p:nvSpPr>
        <p:spPr>
          <a:xfrm>
            <a:off x="6369403" y="1720055"/>
            <a:ext cx="825500" cy="18565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1" name="Down Arrow 20"/>
          <p:cNvSpPr/>
          <p:nvPr/>
        </p:nvSpPr>
        <p:spPr>
          <a:xfrm>
            <a:off x="6960306" y="1497714"/>
            <a:ext cx="825500" cy="212878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" name="Down Arrow 12"/>
          <p:cNvSpPr/>
          <p:nvPr/>
        </p:nvSpPr>
        <p:spPr>
          <a:xfrm>
            <a:off x="2674056" y="1587499"/>
            <a:ext cx="825500" cy="2128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1753306" y="543278"/>
            <a:ext cx="112395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667" b="1" dirty="0" smtClean="0">
                <a:latin typeface="Arial Black" pitchFamily="34" charset="0"/>
              </a:rPr>
              <a:t>ឥឡូវយើងបន្តដកចំនួនមានខ្ចី ដោយ</a:t>
            </a:r>
            <a:r>
              <a:rPr lang="km-KH" sz="2667" b="1" dirty="0">
                <a:solidFill>
                  <a:srgbClr val="FF0000"/>
                </a:solidFill>
                <a:latin typeface="Arial Black" pitchFamily="34" charset="0"/>
              </a:rPr>
              <a:t>ប្រមាណវិធី</a:t>
            </a:r>
            <a:r>
              <a:rPr lang="km-KH" sz="2667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៖ </a:t>
            </a:r>
            <a:endParaRPr lang="en-PH" sz="2667" b="1" dirty="0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193073" y="1198122"/>
            <a:ext cx="284074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6000" y="1587500"/>
            <a:ext cx="4318000" cy="214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579</a:t>
            </a:r>
          </a:p>
          <a:p>
            <a:r>
              <a:rPr lang="en-PH" sz="6666" u="sng" dirty="0">
                <a:latin typeface="Arial Black" pitchFamily="34" charset="0"/>
              </a:rPr>
              <a:t>-   86</a:t>
            </a:r>
            <a:endParaRPr lang="en-US" sz="6666" u="sng" dirty="0"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40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225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56000" y="1392238"/>
            <a:ext cx="20955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400" b="1" dirty="0" smtClean="0">
                <a:solidFill>
                  <a:schemeClr val="tx1">
                    <a:lumMod val="95000"/>
                  </a:schemeClr>
                </a:solidFill>
              </a:rPr>
              <a:t>ដំបូង យើងដកចំនួននៅ</a:t>
            </a:r>
            <a:r>
              <a:rPr lang="km-KH" sz="14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ខ្ទង់រាយ</a:t>
            </a:r>
            <a:endParaRPr lang="en-US" sz="14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4028" y="3650166"/>
            <a:ext cx="705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Arial Black" pitchFamily="34" charset="0"/>
              </a:rPr>
              <a:t>3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3028" y="2562107"/>
            <a:ext cx="20955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600" b="1" dirty="0" smtClean="0">
                <a:solidFill>
                  <a:schemeClr val="tx1">
                    <a:lumMod val="95000"/>
                  </a:schemeClr>
                </a:solidFill>
              </a:rPr>
              <a:t>រួចដកខ្ទង់ដប់</a:t>
            </a:r>
            <a:endParaRPr lang="en-US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1391" y="1587500"/>
            <a:ext cx="4318000" cy="3169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579</a:t>
            </a:r>
          </a:p>
          <a:p>
            <a:r>
              <a:rPr lang="en-PH" sz="6666" u="sng" dirty="0">
                <a:latin typeface="Arial Black" pitchFamily="34" charset="0"/>
              </a:rPr>
              <a:t>-   86</a:t>
            </a:r>
          </a:p>
          <a:p>
            <a:r>
              <a:rPr lang="en-PH" sz="6666" dirty="0">
                <a:latin typeface="Arial Black" pitchFamily="34" charset="0"/>
              </a:rPr>
              <a:t>      3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3612" y="3626501"/>
            <a:ext cx="2155472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មិនអាចដកបាន</a:t>
            </a:r>
          </a:p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យើងត្រូវ </a:t>
            </a:r>
            <a:r>
              <a:rPr lang="km-KH" sz="1500" b="1" u="sng" dirty="0" smtClean="0">
                <a:solidFill>
                  <a:schemeClr val="tx1">
                    <a:lumMod val="95000"/>
                  </a:schemeClr>
                </a:solidFill>
              </a:rPr>
              <a:t>ខ្ចី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500" b="1" dirty="0" smtClean="0">
                <a:solidFill>
                  <a:schemeClr val="tx1">
                    <a:lumMod val="95000"/>
                  </a:schemeClr>
                </a:solidFill>
              </a:rPr>
              <a:t>1 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ពីខ្ទង់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រយ</a:t>
            </a:r>
            <a:r>
              <a:rPr lang="en-US" sz="15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km-KH" sz="1500" b="1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បាន </a:t>
            </a:r>
            <a:r>
              <a:rPr lang="en-US" sz="1500" b="1" dirty="0" smtClean="0">
                <a:solidFill>
                  <a:schemeClr val="tx1">
                    <a:lumMod val="95000"/>
                  </a:schemeClr>
                </a:solidFill>
              </a:rPr>
              <a:t>10</a:t>
            </a:r>
            <a:endParaRPr lang="km-KH" sz="1500" b="1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04000" y="1587500"/>
            <a:ext cx="356306" cy="9746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6688" y="988924"/>
            <a:ext cx="5309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5000" dirty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en-US" sz="5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399" y="1151464"/>
            <a:ext cx="167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solidFill>
                  <a:srgbClr val="FFFF00"/>
                </a:solidFill>
                <a:latin typeface="Arial Black" pitchFamily="34" charset="0"/>
              </a:rPr>
              <a:t>17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366001" y="1670544"/>
            <a:ext cx="0" cy="1029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13223" y="3620650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9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23027" y="5143500"/>
            <a:ext cx="2155472" cy="3231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ទម្លាក់លេខនៅ </a:t>
            </a:r>
            <a:r>
              <a:rPr lang="km-KH" sz="15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ខ្ទង់រយ</a:t>
            </a:r>
            <a:endParaRPr lang="en-US" sz="15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8764" y="3611259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4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94903" y="5056575"/>
            <a:ext cx="4571431" cy="1308050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</a:bodyPr>
          <a:lstStyle/>
          <a:p>
            <a:pPr algn="ctr"/>
            <a:r>
              <a:rPr lang="km-KH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ល្អណាស់! 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493 </a:t>
            </a:r>
            <a:r>
              <a:rPr lang="km-KH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ជាចម្លើយត្រឹមត្រូវ </a:t>
            </a:r>
            <a:endParaRPr lang="en-US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6" name="Picture 4" descr="いろいろな語学の勉強をする人のイラスト（女性） | かわいいフリー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5" y="4953411"/>
            <a:ext cx="1898096" cy="188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Minus 27"/>
          <p:cNvSpPr/>
          <p:nvPr/>
        </p:nvSpPr>
        <p:spPr>
          <a:xfrm>
            <a:off x="0" y="298427"/>
            <a:ext cx="1841500" cy="1019432"/>
          </a:xfrm>
          <a:prstGeom prst="mathMin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69292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13" grpId="0" animBg="1"/>
      <p:bldP spid="10" grpId="0" animBg="1"/>
      <p:bldP spid="14" grpId="0"/>
      <p:bldP spid="17" grpId="0" animBg="1"/>
      <p:bldP spid="19" grpId="0"/>
      <p:bldP spid="22" grpId="0" animBg="1"/>
      <p:bldP spid="25" grpId="0"/>
      <p:bldP spid="26" grpId="0"/>
      <p:bldP spid="32" grpId="0"/>
      <p:bldP spid="33" grpId="0" animBg="1"/>
      <p:bldP spid="35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000" y="4573496"/>
            <a:ext cx="10724444" cy="3175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4" name="Down Arrow 33"/>
          <p:cNvSpPr/>
          <p:nvPr/>
        </p:nvSpPr>
        <p:spPr>
          <a:xfrm>
            <a:off x="6369403" y="1720055"/>
            <a:ext cx="825500" cy="18565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21" name="Down Arrow 20"/>
          <p:cNvSpPr/>
          <p:nvPr/>
        </p:nvSpPr>
        <p:spPr>
          <a:xfrm>
            <a:off x="6960306" y="1497714"/>
            <a:ext cx="825500" cy="212878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" name="Down Arrow 12"/>
          <p:cNvSpPr/>
          <p:nvPr/>
        </p:nvSpPr>
        <p:spPr>
          <a:xfrm>
            <a:off x="2674056" y="1587499"/>
            <a:ext cx="825500" cy="2128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2398565" y="562072"/>
            <a:ext cx="97934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667" b="1" dirty="0" smtClean="0">
                <a:latin typeface="Arial Black" pitchFamily="34" charset="0"/>
              </a:rPr>
              <a:t>ឥឡូវយើងបន្តដកចំនួនមានខ្ចី ដោយ</a:t>
            </a:r>
            <a:r>
              <a:rPr lang="km-KH" sz="2667" b="1" dirty="0">
                <a:solidFill>
                  <a:srgbClr val="FF0000"/>
                </a:solidFill>
                <a:latin typeface="Arial Black" pitchFamily="34" charset="0"/>
              </a:rPr>
              <a:t>ប្រមាណវិធី</a:t>
            </a:r>
            <a:r>
              <a:rPr lang="km-KH" sz="2667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៖ </a:t>
            </a:r>
            <a:endParaRPr lang="en-PH" sz="2667" b="1" dirty="0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193073" y="1198122"/>
            <a:ext cx="284074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6000" y="1587500"/>
            <a:ext cx="4318000" cy="214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835</a:t>
            </a:r>
          </a:p>
          <a:p>
            <a:r>
              <a:rPr lang="en-PH" sz="6666" u="sng" dirty="0">
                <a:latin typeface="Arial Black" pitchFamily="34" charset="0"/>
              </a:rPr>
              <a:t>-   73</a:t>
            </a:r>
            <a:endParaRPr lang="en-US" sz="6666" u="sng" dirty="0"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40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22500" y="1587500"/>
            <a:ext cx="0" cy="29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56000" y="1392238"/>
            <a:ext cx="20955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400" b="1" dirty="0" smtClean="0">
                <a:solidFill>
                  <a:schemeClr val="tx1">
                    <a:lumMod val="95000"/>
                  </a:schemeClr>
                </a:solidFill>
              </a:rPr>
              <a:t>ដំបូង យើងដកចំនួននៅ</a:t>
            </a:r>
            <a:r>
              <a:rPr lang="km-KH" sz="14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ខ្ទង់រាយ</a:t>
            </a:r>
            <a:endParaRPr lang="en-US" sz="14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4028" y="3650166"/>
            <a:ext cx="705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Arial Black" pitchFamily="34" charset="0"/>
              </a:rPr>
              <a:t>2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3028" y="2562107"/>
            <a:ext cx="20955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600" b="1" dirty="0" smtClean="0">
                <a:solidFill>
                  <a:schemeClr val="tx1">
                    <a:lumMod val="95000"/>
                  </a:schemeClr>
                </a:solidFill>
              </a:rPr>
              <a:t>រួចដកខ្ទង់ដប់</a:t>
            </a:r>
            <a:endParaRPr lang="en-US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1391" y="1605973"/>
            <a:ext cx="4318000" cy="3169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  835</a:t>
            </a:r>
          </a:p>
          <a:p>
            <a:r>
              <a:rPr lang="en-PH" sz="6666" u="sng" dirty="0">
                <a:latin typeface="Arial Black" pitchFamily="34" charset="0"/>
              </a:rPr>
              <a:t>-   73</a:t>
            </a:r>
          </a:p>
          <a:p>
            <a:r>
              <a:rPr lang="en-PH" sz="6666" dirty="0">
                <a:latin typeface="Arial Black" pitchFamily="34" charset="0"/>
              </a:rPr>
              <a:t>      2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3612" y="3626501"/>
            <a:ext cx="2155472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មិនអាចដកបាន</a:t>
            </a:r>
          </a:p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យើងត្រូវ </a:t>
            </a:r>
            <a:r>
              <a:rPr lang="km-KH" sz="1500" b="1" u="sng" dirty="0" smtClean="0">
                <a:solidFill>
                  <a:schemeClr val="tx1">
                    <a:lumMod val="95000"/>
                  </a:schemeClr>
                </a:solidFill>
              </a:rPr>
              <a:t>ខ្ចី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500" b="1" dirty="0" smtClean="0">
                <a:solidFill>
                  <a:schemeClr val="tx1">
                    <a:lumMod val="95000"/>
                  </a:schemeClr>
                </a:solidFill>
              </a:rPr>
              <a:t>1 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ពីខ្ទង់</a:t>
            </a:r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រយ</a:t>
            </a:r>
            <a:r>
              <a:rPr lang="en-US" sz="15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km-KH" sz="15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បាន ១០</a:t>
            </a:r>
            <a:endParaRPr lang="km-KH" sz="1500" b="1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04000" y="1587500"/>
            <a:ext cx="356306" cy="9746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6688" y="988924"/>
            <a:ext cx="5309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5000" dirty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en-US" sz="5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399" y="1151464"/>
            <a:ext cx="167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solidFill>
                  <a:srgbClr val="FFFF00"/>
                </a:solidFill>
                <a:latin typeface="Arial Black" pitchFamily="34" charset="0"/>
              </a:rPr>
              <a:t>13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366001" y="1670544"/>
            <a:ext cx="0" cy="1029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13223" y="3620650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6</a:t>
            </a:r>
            <a:endParaRPr lang="en-US" sz="6666" dirty="0"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23027" y="5143500"/>
            <a:ext cx="2155472" cy="3231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m-KH" sz="1500" b="1" dirty="0" smtClean="0">
                <a:solidFill>
                  <a:schemeClr val="tx1">
                    <a:lumMod val="95000"/>
                  </a:schemeClr>
                </a:solidFill>
              </a:rPr>
              <a:t>ទម្លាក់លេខនៅ </a:t>
            </a:r>
            <a:r>
              <a:rPr lang="km-KH" sz="1500" b="1" u="sng" dirty="0" smtClean="0">
                <a:solidFill>
                  <a:schemeClr val="tx1">
                    <a:lumMod val="95000"/>
                  </a:schemeClr>
                </a:solidFill>
              </a:rPr>
              <a:t>ខ្ទង់រយ</a:t>
            </a:r>
            <a:endParaRPr lang="en-US" sz="1500" b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8764" y="3611259"/>
            <a:ext cx="705556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66" dirty="0">
                <a:latin typeface="Arial Black" pitchFamily="34" charset="0"/>
              </a:rPr>
              <a:t>7</a:t>
            </a:r>
            <a:endParaRPr lang="en-US" sz="6666" dirty="0">
              <a:latin typeface="Arial Black" pitchFamily="34" charset="0"/>
            </a:endParaRPr>
          </a:p>
        </p:txBody>
      </p:sp>
      <p:pic>
        <p:nvPicPr>
          <p:cNvPr id="4098" name="Picture 2" descr="勉強をし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23" y="4890995"/>
            <a:ext cx="2099028" cy="185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inus 1"/>
          <p:cNvSpPr/>
          <p:nvPr/>
        </p:nvSpPr>
        <p:spPr>
          <a:xfrm>
            <a:off x="276012" y="352014"/>
            <a:ext cx="1841500" cy="1019432"/>
          </a:xfrm>
          <a:prstGeom prst="mathMin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Rectangle 2"/>
          <p:cNvSpPr/>
          <p:nvPr/>
        </p:nvSpPr>
        <p:spPr>
          <a:xfrm>
            <a:off x="6516688" y="5160736"/>
            <a:ext cx="5429779" cy="754053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762 </a:t>
            </a:r>
            <a:r>
              <a:rPr lang="km-KH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ជាចម្លើយត្រឹមត្រូវ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3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13" grpId="0" animBg="1"/>
      <p:bldP spid="10" grpId="0" animBg="1"/>
      <p:bldP spid="14" grpId="0"/>
      <p:bldP spid="17" grpId="0" animBg="1"/>
      <p:bldP spid="19" grpId="0"/>
      <p:bldP spid="22" grpId="0" animBg="1"/>
      <p:bldP spid="25" grpId="0"/>
      <p:bldP spid="26" grpId="0"/>
      <p:bldP spid="32" grpId="0"/>
      <p:bldP spid="33" grpId="0" animBg="1"/>
      <p:bldP spid="3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197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DaunPenh</vt:lpstr>
      <vt:lpstr>MoolBoran</vt:lpstr>
      <vt:lpstr>Office Theme</vt:lpstr>
      <vt:lpstr>ប្រមាណវិធីដកចំនួន (មានខ្ចី)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វិធីដកចំនួន (មានខ្ចី)</dc:title>
  <dc:creator>XY-PC</dc:creator>
  <cp:lastModifiedBy>XY-PC</cp:lastModifiedBy>
  <cp:revision>16</cp:revision>
  <dcterms:created xsi:type="dcterms:W3CDTF">2023-03-19T10:08:16Z</dcterms:created>
  <dcterms:modified xsi:type="dcterms:W3CDTF">2023-05-28T07:08:17Z</dcterms:modified>
</cp:coreProperties>
</file>