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3" r:id="rId1"/>
  </p:sld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069" autoAdjust="0"/>
    <p:restoredTop sz="94660"/>
  </p:normalViewPr>
  <p:slideViewPr>
    <p:cSldViewPr snapToGrid="0">
      <p:cViewPr varScale="1">
        <p:scale>
          <a:sx n="80" d="100"/>
          <a:sy n="80" d="100"/>
        </p:scale>
        <p:origin x="248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E4C13-0CA0-4F27-A739-92DC82A25EC2}" type="datetimeFigureOut">
              <a:rPr lang="en-US" smtClean="0"/>
              <a:t>5/28/2023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DC1E0-1B76-446D-84A3-BF0D3B628C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553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E4C13-0CA0-4F27-A739-92DC82A25EC2}" type="datetimeFigureOut">
              <a:rPr lang="en-US" smtClean="0"/>
              <a:t>5/28/2023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DC1E0-1B76-446D-84A3-BF0D3B628C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12664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E4C13-0CA0-4F27-A739-92DC82A25EC2}" type="datetimeFigureOut">
              <a:rPr lang="en-US" smtClean="0"/>
              <a:t>5/28/2023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DC1E0-1B76-446D-84A3-BF0D3B628C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1151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E4C13-0CA0-4F27-A739-92DC82A25EC2}" type="datetimeFigureOut">
              <a:rPr lang="en-US" smtClean="0"/>
              <a:t>5/28/2023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DC1E0-1B76-446D-84A3-BF0D3B628C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68427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E4C13-0CA0-4F27-A739-92DC82A25EC2}" type="datetimeFigureOut">
              <a:rPr lang="en-US" smtClean="0"/>
              <a:t>5/28/2023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DC1E0-1B76-446D-84A3-BF0D3B628C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86994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E4C13-0CA0-4F27-A739-92DC82A25EC2}" type="datetimeFigureOut">
              <a:rPr lang="en-US" smtClean="0"/>
              <a:t>5/28/2023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DC1E0-1B76-446D-84A3-BF0D3B628C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04778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E4C13-0CA0-4F27-A739-92DC82A25EC2}" type="datetimeFigureOut">
              <a:rPr lang="en-US" smtClean="0"/>
              <a:t>5/28/2023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DC1E0-1B76-446D-84A3-BF0D3B628C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5800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E4C13-0CA0-4F27-A739-92DC82A25EC2}" type="datetimeFigureOut">
              <a:rPr lang="en-US" smtClean="0"/>
              <a:t>5/28/2023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DC1E0-1B76-446D-84A3-BF0D3B628C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87726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E4C13-0CA0-4F27-A739-92DC82A25EC2}" type="datetimeFigureOut">
              <a:rPr lang="en-US" smtClean="0"/>
              <a:t>5/28/2023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DC1E0-1B76-446D-84A3-BF0D3B628C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70379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E4C13-0CA0-4F27-A739-92DC82A25EC2}" type="datetimeFigureOut">
              <a:rPr lang="en-US" smtClean="0"/>
              <a:t>5/28/2023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DC1E0-1B76-446D-84A3-BF0D3B628C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95710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E4C13-0CA0-4F27-A739-92DC82A25EC2}" type="datetimeFigureOut">
              <a:rPr lang="en-US" smtClean="0"/>
              <a:t>5/28/2023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DC1E0-1B76-446D-84A3-BF0D3B628C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18122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2E4C13-0CA0-4F27-A739-92DC82A25EC2}" type="datetimeFigureOut">
              <a:rPr lang="en-US" smtClean="0"/>
              <a:t>5/28/2023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DDC1E0-1B76-446D-84A3-BF0D3B628C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7611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4" r:id="rId1"/>
    <p:sldLayoutId id="2147483835" r:id="rId2"/>
    <p:sldLayoutId id="2147483836" r:id="rId3"/>
    <p:sldLayoutId id="2147483837" r:id="rId4"/>
    <p:sldLayoutId id="2147483838" r:id="rId5"/>
    <p:sldLayoutId id="2147483839" r:id="rId6"/>
    <p:sldLayoutId id="2147483840" r:id="rId7"/>
    <p:sldLayoutId id="2147483841" r:id="rId8"/>
    <p:sldLayoutId id="2147483842" r:id="rId9"/>
    <p:sldLayoutId id="2147483843" r:id="rId10"/>
    <p:sldLayoutId id="214748384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km-KH" sz="8800" dirty="0" smtClean="0">
                <a:solidFill>
                  <a:srgbClr val="002060"/>
                </a:solidFill>
              </a:rPr>
              <a:t>ប្រមាណវិធី</a:t>
            </a:r>
            <a:r>
              <a:rPr lang="km-KH" sz="8800" dirty="0" smtClean="0">
                <a:solidFill>
                  <a:srgbClr val="002060"/>
                </a:solidFill>
              </a:rPr>
              <a:t>ដក</a:t>
            </a:r>
            <a:r>
              <a:rPr lang="km-KH" sz="8800" dirty="0">
                <a:solidFill>
                  <a:srgbClr val="002060"/>
                </a:solidFill>
              </a:rPr>
              <a:t>ចំនួន (មានខ្ចី)</a:t>
            </a:r>
            <a:endParaRPr lang="en-US" sz="8800" dirty="0">
              <a:solidFill>
                <a:srgbClr val="00206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km-KH" sz="3200" b="1" dirty="0" smtClean="0"/>
              <a:t>គណិតវិទ្យា ថ្នាក់ទី៣</a:t>
            </a:r>
            <a:endParaRPr lang="en-US" sz="3200" b="1" dirty="0"/>
          </a:p>
        </p:txBody>
      </p:sp>
      <p:pic>
        <p:nvPicPr>
          <p:cNvPr id="1026" name="Picture 2" descr="算数・数学のマーク | かわいいフリー素材集 いらすとや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0"/>
          <a:stretch/>
        </p:blipFill>
        <p:spPr bwMode="auto">
          <a:xfrm>
            <a:off x="0" y="5030610"/>
            <a:ext cx="12192000" cy="18273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81251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89000" y="4573496"/>
            <a:ext cx="10724444" cy="317500"/>
          </a:xfrm>
          <a:prstGeom prst="rect">
            <a:avLst/>
          </a:prstGeom>
          <a:solidFill>
            <a:srgbClr val="4D4D4D"/>
          </a:solidFill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500"/>
          </a:p>
        </p:txBody>
      </p:sp>
      <p:sp>
        <p:nvSpPr>
          <p:cNvPr id="34" name="Down Arrow 33"/>
          <p:cNvSpPr/>
          <p:nvPr/>
        </p:nvSpPr>
        <p:spPr>
          <a:xfrm>
            <a:off x="6369403" y="1720055"/>
            <a:ext cx="825500" cy="1856516"/>
          </a:xfrm>
          <a:prstGeom prst="down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00"/>
          </a:p>
        </p:txBody>
      </p:sp>
      <p:sp>
        <p:nvSpPr>
          <p:cNvPr id="21" name="Down Arrow 20"/>
          <p:cNvSpPr/>
          <p:nvPr/>
        </p:nvSpPr>
        <p:spPr>
          <a:xfrm>
            <a:off x="6960306" y="1497714"/>
            <a:ext cx="825500" cy="2128788"/>
          </a:xfrm>
          <a:prstGeom prst="downArrow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00"/>
          </a:p>
        </p:txBody>
      </p:sp>
      <p:sp>
        <p:nvSpPr>
          <p:cNvPr id="13" name="Down Arrow 12"/>
          <p:cNvSpPr/>
          <p:nvPr/>
        </p:nvSpPr>
        <p:spPr>
          <a:xfrm>
            <a:off x="2674056" y="1587499"/>
            <a:ext cx="825500" cy="21287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00"/>
          </a:p>
        </p:txBody>
      </p:sp>
      <p:sp>
        <p:nvSpPr>
          <p:cNvPr id="4" name="TextBox 3"/>
          <p:cNvSpPr txBox="1"/>
          <p:nvPr/>
        </p:nvSpPr>
        <p:spPr>
          <a:xfrm>
            <a:off x="127000" y="571500"/>
            <a:ext cx="11239500" cy="7335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m-KH" sz="2667" b="1" dirty="0" smtClean="0">
                <a:latin typeface="Arial Black" pitchFamily="34" charset="0"/>
              </a:rPr>
              <a:t>តោះសាកល្បងដកចំនួនមានខ្ចី ដោយ</a:t>
            </a:r>
            <a:r>
              <a:rPr lang="km-KH" sz="2667" b="1" dirty="0" smtClean="0">
                <a:solidFill>
                  <a:srgbClr val="FF0000"/>
                </a:solidFill>
                <a:latin typeface="Arial Black" pitchFamily="34" charset="0"/>
              </a:rPr>
              <a:t>ប្រមាណវិធី</a:t>
            </a:r>
            <a:r>
              <a:rPr lang="km-KH" sz="2667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Arial Black" pitchFamily="34" charset="0"/>
              </a:rPr>
              <a:t>៖ </a:t>
            </a:r>
            <a:endParaRPr lang="en-PH" sz="2667" b="1" dirty="0">
              <a:latin typeface="Arial Black" pitchFamily="34" charset="0"/>
            </a:endParaRPr>
          </a:p>
          <a:p>
            <a:pPr algn="ctr"/>
            <a:endParaRPr lang="en-US" sz="1500" b="1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10193073" y="1198122"/>
            <a:ext cx="2840743" cy="158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559" y="4703719"/>
            <a:ext cx="2368330" cy="209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016000" y="1587500"/>
            <a:ext cx="4318000" cy="21439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6666" dirty="0">
                <a:latin typeface="Arial Black" pitchFamily="34" charset="0"/>
              </a:rPr>
              <a:t>  256</a:t>
            </a:r>
          </a:p>
          <a:p>
            <a:r>
              <a:rPr lang="en-PH" sz="6666" u="sng" dirty="0">
                <a:latin typeface="Arial Black" pitchFamily="34" charset="0"/>
              </a:rPr>
              <a:t>-   95</a:t>
            </a:r>
            <a:endParaRPr lang="en-US" sz="6666" u="sng" dirty="0">
              <a:latin typeface="Arial Black" pitchFamily="34" charset="0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2794000" y="1587500"/>
            <a:ext cx="0" cy="292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2222500" y="1587500"/>
            <a:ext cx="0" cy="292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3556000" y="1392238"/>
            <a:ext cx="2095500" cy="523220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km-KH" sz="1400" b="1" dirty="0" smtClean="0">
                <a:solidFill>
                  <a:schemeClr val="tx1">
                    <a:lumMod val="95000"/>
                  </a:schemeClr>
                </a:solidFill>
              </a:rPr>
              <a:t>ដំបូង យើងដកចំនួននៅ</a:t>
            </a:r>
            <a:r>
              <a:rPr lang="km-KH" sz="1400" b="1" u="sng" dirty="0" smtClean="0">
                <a:solidFill>
                  <a:schemeClr val="tx1">
                    <a:lumMod val="95000"/>
                  </a:schemeClr>
                </a:solidFill>
              </a:rPr>
              <a:t>ខ្ទង់រាយ</a:t>
            </a:r>
            <a:endParaRPr lang="en-US" sz="1400" b="1" u="sng" dirty="0">
              <a:solidFill>
                <a:schemeClr val="tx1">
                  <a:lumMod val="95000"/>
                </a:scheme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734028" y="3650166"/>
            <a:ext cx="70555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6000" dirty="0">
                <a:latin typeface="Arial Black" pitchFamily="34" charset="0"/>
              </a:rPr>
              <a:t>1</a:t>
            </a:r>
            <a:endParaRPr lang="en-US" sz="6000" dirty="0">
              <a:latin typeface="Arial Black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623028" y="2562107"/>
            <a:ext cx="2095500" cy="33855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km-KH" sz="1600" b="1" dirty="0" smtClean="0">
                <a:solidFill>
                  <a:schemeClr val="tx1">
                    <a:lumMod val="95000"/>
                  </a:schemeClr>
                </a:solidFill>
              </a:rPr>
              <a:t>រួចដកខ្ទង់ដប់</a:t>
            </a:r>
            <a:endParaRPr lang="en-US" sz="1600" b="1" dirty="0">
              <a:solidFill>
                <a:schemeClr val="tx1">
                  <a:lumMod val="95000"/>
                </a:schemeClr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871391" y="1587500"/>
            <a:ext cx="4318000" cy="31697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6666" dirty="0">
                <a:latin typeface="Arial Black" pitchFamily="34" charset="0"/>
              </a:rPr>
              <a:t>  256</a:t>
            </a:r>
          </a:p>
          <a:p>
            <a:r>
              <a:rPr lang="en-PH" sz="6666" u="sng" dirty="0">
                <a:latin typeface="Arial Black" pitchFamily="34" charset="0"/>
              </a:rPr>
              <a:t>-   95</a:t>
            </a:r>
          </a:p>
          <a:p>
            <a:r>
              <a:rPr lang="en-PH" sz="6666" dirty="0">
                <a:latin typeface="Arial Black" pitchFamily="34" charset="0"/>
              </a:rPr>
              <a:t>      1</a:t>
            </a:r>
            <a:endParaRPr lang="en-US" sz="6666" dirty="0">
              <a:latin typeface="Arial Black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633612" y="3626501"/>
            <a:ext cx="2155472" cy="784830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km-KH" sz="1500" b="1" dirty="0">
                <a:solidFill>
                  <a:schemeClr val="tx1">
                    <a:lumMod val="95000"/>
                  </a:schemeClr>
                </a:solidFill>
              </a:rPr>
              <a:t>មិនអាចដកបាន</a:t>
            </a:r>
          </a:p>
          <a:p>
            <a:pPr algn="ctr"/>
            <a:r>
              <a:rPr lang="km-KH" sz="1500" b="1" dirty="0">
                <a:solidFill>
                  <a:schemeClr val="tx1">
                    <a:lumMod val="95000"/>
                  </a:schemeClr>
                </a:solidFill>
              </a:rPr>
              <a:t>យើងត្រូវ ខ្ចី </a:t>
            </a:r>
            <a:r>
              <a:rPr lang="en-US" sz="1500" b="1" dirty="0">
                <a:solidFill>
                  <a:schemeClr val="tx1">
                    <a:lumMod val="95000"/>
                  </a:schemeClr>
                </a:solidFill>
              </a:rPr>
              <a:t>1 </a:t>
            </a:r>
            <a:r>
              <a:rPr lang="km-KH" sz="1500" b="1" dirty="0">
                <a:solidFill>
                  <a:schemeClr val="tx1">
                    <a:lumMod val="95000"/>
                  </a:schemeClr>
                </a:solidFill>
              </a:rPr>
              <a:t>ពីខ្ទង់រយ បាន </a:t>
            </a:r>
            <a:r>
              <a:rPr lang="en-US" sz="1500" b="1" dirty="0">
                <a:solidFill>
                  <a:schemeClr val="tx1">
                    <a:lumMod val="95000"/>
                  </a:schemeClr>
                </a:solidFill>
              </a:rPr>
              <a:t>10</a:t>
            </a:r>
            <a:endParaRPr lang="km-KH" sz="1500" b="1" dirty="0">
              <a:solidFill>
                <a:schemeClr val="tx1">
                  <a:lumMod val="95000"/>
                </a:schemeClr>
              </a:solidFill>
            </a:endParaRPr>
          </a:p>
        </p:txBody>
      </p:sp>
      <p:cxnSp>
        <p:nvCxnSpPr>
          <p:cNvPr id="20" name="Straight Connector 19"/>
          <p:cNvCxnSpPr/>
          <p:nvPr/>
        </p:nvCxnSpPr>
        <p:spPr>
          <a:xfrm flipH="1">
            <a:off x="6604000" y="1587500"/>
            <a:ext cx="356306" cy="974607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6516688" y="988924"/>
            <a:ext cx="53093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5000" dirty="0">
                <a:solidFill>
                  <a:srgbClr val="FF0000"/>
                </a:solidFill>
                <a:latin typeface="Arial Black" pitchFamily="34" charset="0"/>
              </a:rPr>
              <a:t>1</a:t>
            </a:r>
            <a:endParaRPr lang="en-US" sz="5000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948399" y="1151464"/>
            <a:ext cx="167481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4000" dirty="0">
                <a:solidFill>
                  <a:srgbClr val="FFFF00"/>
                </a:solidFill>
                <a:latin typeface="Arial Black" pitchFamily="34" charset="0"/>
              </a:rPr>
              <a:t>15</a:t>
            </a:r>
            <a:endParaRPr lang="en-US" sz="4000" dirty="0">
              <a:solidFill>
                <a:srgbClr val="FFFF00"/>
              </a:solidFill>
              <a:latin typeface="Arial Black" pitchFamily="34" charset="0"/>
            </a:endParaRPr>
          </a:p>
        </p:txBody>
      </p:sp>
      <p:cxnSp>
        <p:nvCxnSpPr>
          <p:cNvPr id="24" name="Straight Arrow Connector 23"/>
          <p:cNvCxnSpPr/>
          <p:nvPr/>
        </p:nvCxnSpPr>
        <p:spPr>
          <a:xfrm>
            <a:off x="7366001" y="1670544"/>
            <a:ext cx="0" cy="102986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7013223" y="3620650"/>
            <a:ext cx="705556" cy="11181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6666" dirty="0">
                <a:latin typeface="Arial Black" pitchFamily="34" charset="0"/>
              </a:rPr>
              <a:t>6</a:t>
            </a:r>
            <a:endParaRPr lang="en-US" sz="6666" dirty="0">
              <a:latin typeface="Arial Black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3623027" y="5143500"/>
            <a:ext cx="2155472" cy="323165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km-KH" sz="1500" b="1" dirty="0" smtClean="0">
                <a:solidFill>
                  <a:schemeClr val="tx1">
                    <a:lumMod val="95000"/>
                  </a:schemeClr>
                </a:solidFill>
              </a:rPr>
              <a:t>ទម្លាក់លេខនៅ </a:t>
            </a:r>
            <a:r>
              <a:rPr lang="km-KH" sz="1500" b="1" u="sng" dirty="0" smtClean="0">
                <a:solidFill>
                  <a:schemeClr val="tx1">
                    <a:lumMod val="95000"/>
                  </a:schemeClr>
                </a:solidFill>
              </a:rPr>
              <a:t>ខ្ទង់រយ</a:t>
            </a:r>
            <a:endParaRPr lang="en-US" sz="1500" b="1" u="sng" dirty="0">
              <a:solidFill>
                <a:schemeClr val="tx1">
                  <a:lumMod val="95000"/>
                </a:schemeClr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6478764" y="3611259"/>
            <a:ext cx="705556" cy="11181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6666" dirty="0">
                <a:latin typeface="Arial Black" pitchFamily="34" charset="0"/>
              </a:rPr>
              <a:t>1</a:t>
            </a:r>
            <a:endParaRPr lang="en-US" sz="6666" dirty="0">
              <a:latin typeface="Arial Black" pitchFamily="34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6416935" y="5143500"/>
            <a:ext cx="5265865" cy="769441"/>
          </a:xfrm>
          <a:prstGeom prst="rect">
            <a:avLst/>
          </a:prstGeom>
          <a:noFill/>
        </p:spPr>
        <p:txBody>
          <a:bodyPr wrap="none" lIns="76200" tIns="38100" rIns="76200" bIns="38100">
            <a:spAutoFit/>
          </a:bodyPr>
          <a:lstStyle/>
          <a:p>
            <a:pPr algn="ctr"/>
            <a:r>
              <a:rPr lang="km-KH" sz="45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ចម្លើយត្រឹមត្រូវគឺ </a:t>
            </a:r>
            <a:r>
              <a:rPr lang="en-US" sz="45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161</a:t>
            </a:r>
            <a:endParaRPr lang="en-US" sz="45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04511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21" grpId="0" animBg="1"/>
      <p:bldP spid="13" grpId="0" animBg="1"/>
      <p:bldP spid="10" grpId="0" animBg="1"/>
      <p:bldP spid="14" grpId="0"/>
      <p:bldP spid="17" grpId="0" animBg="1"/>
      <p:bldP spid="19" grpId="0"/>
      <p:bldP spid="22" grpId="0" animBg="1"/>
      <p:bldP spid="25" grpId="0"/>
      <p:bldP spid="26" grpId="0"/>
      <p:bldP spid="32" grpId="0"/>
      <p:bldP spid="33" grpId="0" animBg="1"/>
      <p:bldP spid="35" grpId="0"/>
      <p:bldP spid="3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89000" y="4573496"/>
            <a:ext cx="10724444" cy="317500"/>
          </a:xfrm>
          <a:prstGeom prst="rect">
            <a:avLst/>
          </a:prstGeom>
          <a:solidFill>
            <a:srgbClr val="4D4D4D"/>
          </a:solidFill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500"/>
          </a:p>
        </p:txBody>
      </p:sp>
      <p:sp>
        <p:nvSpPr>
          <p:cNvPr id="34" name="Down Arrow 33"/>
          <p:cNvSpPr/>
          <p:nvPr/>
        </p:nvSpPr>
        <p:spPr>
          <a:xfrm>
            <a:off x="6369403" y="1720055"/>
            <a:ext cx="825500" cy="1856516"/>
          </a:xfrm>
          <a:prstGeom prst="down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00"/>
          </a:p>
        </p:txBody>
      </p:sp>
      <p:sp>
        <p:nvSpPr>
          <p:cNvPr id="21" name="Down Arrow 20"/>
          <p:cNvSpPr/>
          <p:nvPr/>
        </p:nvSpPr>
        <p:spPr>
          <a:xfrm>
            <a:off x="6960306" y="1497714"/>
            <a:ext cx="825500" cy="2128788"/>
          </a:xfrm>
          <a:prstGeom prst="downArrow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00"/>
          </a:p>
        </p:txBody>
      </p:sp>
      <p:sp>
        <p:nvSpPr>
          <p:cNvPr id="13" name="Down Arrow 12"/>
          <p:cNvSpPr/>
          <p:nvPr/>
        </p:nvSpPr>
        <p:spPr>
          <a:xfrm>
            <a:off x="2674056" y="1587499"/>
            <a:ext cx="825500" cy="21287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00"/>
          </a:p>
        </p:txBody>
      </p:sp>
      <p:sp>
        <p:nvSpPr>
          <p:cNvPr id="4" name="TextBox 3"/>
          <p:cNvSpPr txBox="1"/>
          <p:nvPr/>
        </p:nvSpPr>
        <p:spPr>
          <a:xfrm>
            <a:off x="1753306" y="543278"/>
            <a:ext cx="11239500" cy="502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m-KH" sz="2667" b="1" dirty="0" smtClean="0">
                <a:latin typeface="Arial Black" pitchFamily="34" charset="0"/>
              </a:rPr>
              <a:t>ឥឡូវយើងបន្តដកចំនួនមានខ្ចី ដោយ</a:t>
            </a:r>
            <a:r>
              <a:rPr lang="km-KH" sz="2667" b="1" dirty="0">
                <a:solidFill>
                  <a:srgbClr val="FF0000"/>
                </a:solidFill>
                <a:latin typeface="Arial Black" pitchFamily="34" charset="0"/>
              </a:rPr>
              <a:t>ប្រមាណវិធី</a:t>
            </a:r>
            <a:r>
              <a:rPr lang="km-KH" sz="2667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Arial Black" pitchFamily="34" charset="0"/>
              </a:rPr>
              <a:t>៖ </a:t>
            </a:r>
            <a:endParaRPr lang="en-PH" sz="2667" b="1" dirty="0" smtClean="0">
              <a:latin typeface="Arial Black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10193073" y="1198122"/>
            <a:ext cx="2840743" cy="158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016000" y="1587500"/>
            <a:ext cx="4318000" cy="21439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6666" dirty="0">
                <a:latin typeface="Arial Black" pitchFamily="34" charset="0"/>
              </a:rPr>
              <a:t>  579</a:t>
            </a:r>
          </a:p>
          <a:p>
            <a:r>
              <a:rPr lang="en-PH" sz="6666" u="sng" dirty="0">
                <a:latin typeface="Arial Black" pitchFamily="34" charset="0"/>
              </a:rPr>
              <a:t>-   86</a:t>
            </a:r>
            <a:endParaRPr lang="en-US" sz="6666" u="sng" dirty="0">
              <a:latin typeface="Arial Black" pitchFamily="34" charset="0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2794000" y="1587500"/>
            <a:ext cx="0" cy="292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2222500" y="1587500"/>
            <a:ext cx="0" cy="292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3556000" y="1392238"/>
            <a:ext cx="2095500" cy="523220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km-KH" sz="1400" b="1" dirty="0" smtClean="0">
                <a:solidFill>
                  <a:schemeClr val="tx1">
                    <a:lumMod val="95000"/>
                  </a:schemeClr>
                </a:solidFill>
              </a:rPr>
              <a:t>ដំបូង យើងដកចំនួននៅ</a:t>
            </a:r>
            <a:r>
              <a:rPr lang="km-KH" sz="1400" b="1" u="sng" dirty="0" smtClean="0">
                <a:solidFill>
                  <a:schemeClr val="tx1">
                    <a:lumMod val="95000"/>
                  </a:schemeClr>
                </a:solidFill>
              </a:rPr>
              <a:t>ខ្ទង់រាយ</a:t>
            </a:r>
            <a:endParaRPr lang="en-US" sz="1400" b="1" u="sng" dirty="0">
              <a:solidFill>
                <a:schemeClr val="tx1">
                  <a:lumMod val="95000"/>
                </a:scheme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734028" y="3650166"/>
            <a:ext cx="70555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6000" dirty="0">
                <a:latin typeface="Arial Black" pitchFamily="34" charset="0"/>
              </a:rPr>
              <a:t>3</a:t>
            </a:r>
            <a:endParaRPr lang="en-US" sz="6000" dirty="0">
              <a:latin typeface="Arial Black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623028" y="2562107"/>
            <a:ext cx="2095500" cy="33855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km-KH" sz="1600" b="1" dirty="0" smtClean="0">
                <a:solidFill>
                  <a:schemeClr val="tx1">
                    <a:lumMod val="95000"/>
                  </a:schemeClr>
                </a:solidFill>
              </a:rPr>
              <a:t>រួចដកខ្ទង់ដប់</a:t>
            </a:r>
            <a:endParaRPr lang="en-US" sz="1600" b="1" dirty="0">
              <a:solidFill>
                <a:schemeClr val="tx1">
                  <a:lumMod val="95000"/>
                </a:schemeClr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871391" y="1587500"/>
            <a:ext cx="4318000" cy="31697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6666" dirty="0">
                <a:latin typeface="Arial Black" pitchFamily="34" charset="0"/>
              </a:rPr>
              <a:t>  579</a:t>
            </a:r>
          </a:p>
          <a:p>
            <a:r>
              <a:rPr lang="en-PH" sz="6666" u="sng" dirty="0">
                <a:latin typeface="Arial Black" pitchFamily="34" charset="0"/>
              </a:rPr>
              <a:t>-   86</a:t>
            </a:r>
          </a:p>
          <a:p>
            <a:r>
              <a:rPr lang="en-PH" sz="6666" dirty="0">
                <a:latin typeface="Arial Black" pitchFamily="34" charset="0"/>
              </a:rPr>
              <a:t>      3</a:t>
            </a:r>
            <a:endParaRPr lang="en-US" sz="6666" dirty="0">
              <a:latin typeface="Arial Black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633612" y="3626501"/>
            <a:ext cx="2155472" cy="784830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km-KH" sz="1500" b="1" dirty="0" smtClean="0">
                <a:solidFill>
                  <a:schemeClr val="tx1">
                    <a:lumMod val="95000"/>
                  </a:schemeClr>
                </a:solidFill>
              </a:rPr>
              <a:t>មិនអាចដកបាន</a:t>
            </a:r>
          </a:p>
          <a:p>
            <a:pPr algn="ctr"/>
            <a:r>
              <a:rPr lang="km-KH" sz="1500" b="1" dirty="0" smtClean="0">
                <a:solidFill>
                  <a:schemeClr val="tx1">
                    <a:lumMod val="95000"/>
                  </a:schemeClr>
                </a:solidFill>
              </a:rPr>
              <a:t>យើងត្រូវ </a:t>
            </a:r>
            <a:r>
              <a:rPr lang="km-KH" sz="1500" b="1" u="sng" dirty="0" smtClean="0">
                <a:solidFill>
                  <a:schemeClr val="tx1">
                    <a:lumMod val="95000"/>
                  </a:schemeClr>
                </a:solidFill>
              </a:rPr>
              <a:t>ខ្ចី</a:t>
            </a:r>
            <a:r>
              <a:rPr lang="km-KH" sz="1500" b="1" dirty="0" smtClean="0">
                <a:solidFill>
                  <a:schemeClr val="tx1">
                    <a:lumMod val="95000"/>
                  </a:schemeClr>
                </a:solidFill>
              </a:rPr>
              <a:t> </a:t>
            </a:r>
            <a:r>
              <a:rPr lang="en-US" sz="1500" b="1" dirty="0" smtClean="0">
                <a:solidFill>
                  <a:schemeClr val="tx1">
                    <a:lumMod val="95000"/>
                  </a:schemeClr>
                </a:solidFill>
              </a:rPr>
              <a:t>1 </a:t>
            </a:r>
            <a:r>
              <a:rPr lang="km-KH" sz="1500" b="1" dirty="0" smtClean="0">
                <a:solidFill>
                  <a:schemeClr val="tx1">
                    <a:lumMod val="95000"/>
                  </a:schemeClr>
                </a:solidFill>
              </a:rPr>
              <a:t>ពីខ្ទង់</a:t>
            </a:r>
            <a:r>
              <a:rPr lang="km-KH" sz="1500" b="1" dirty="0" smtClean="0">
                <a:solidFill>
                  <a:schemeClr val="tx1">
                    <a:lumMod val="95000"/>
                  </a:schemeClr>
                </a:solidFill>
              </a:rPr>
              <a:t>រយ</a:t>
            </a:r>
            <a:r>
              <a:rPr lang="en-US" sz="1500" b="1" dirty="0" smtClean="0">
                <a:solidFill>
                  <a:schemeClr val="tx1">
                    <a:lumMod val="95000"/>
                  </a:schemeClr>
                </a:solidFill>
              </a:rPr>
              <a:t> </a:t>
            </a:r>
            <a:endParaRPr lang="km-KH" sz="1500" b="1" dirty="0">
              <a:solidFill>
                <a:schemeClr val="tx1">
                  <a:lumMod val="95000"/>
                </a:schemeClr>
              </a:solidFill>
            </a:endParaRPr>
          </a:p>
          <a:p>
            <a:pPr algn="ctr"/>
            <a:r>
              <a:rPr lang="km-KH" sz="1500" b="1" dirty="0" smtClean="0">
                <a:solidFill>
                  <a:schemeClr val="tx1">
                    <a:lumMod val="95000"/>
                  </a:schemeClr>
                </a:solidFill>
              </a:rPr>
              <a:t>បាន </a:t>
            </a:r>
            <a:r>
              <a:rPr lang="en-US" sz="1500" b="1" dirty="0" smtClean="0">
                <a:solidFill>
                  <a:schemeClr val="tx1">
                    <a:lumMod val="95000"/>
                  </a:schemeClr>
                </a:solidFill>
              </a:rPr>
              <a:t>10</a:t>
            </a:r>
            <a:endParaRPr lang="km-KH" sz="1500" b="1" dirty="0" smtClean="0">
              <a:solidFill>
                <a:schemeClr val="tx1">
                  <a:lumMod val="95000"/>
                </a:schemeClr>
              </a:solidFill>
            </a:endParaRPr>
          </a:p>
        </p:txBody>
      </p:sp>
      <p:cxnSp>
        <p:nvCxnSpPr>
          <p:cNvPr id="20" name="Straight Connector 19"/>
          <p:cNvCxnSpPr/>
          <p:nvPr/>
        </p:nvCxnSpPr>
        <p:spPr>
          <a:xfrm flipH="1">
            <a:off x="6604000" y="1587500"/>
            <a:ext cx="356306" cy="974607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6516688" y="988924"/>
            <a:ext cx="53093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5000" dirty="0">
                <a:solidFill>
                  <a:srgbClr val="FF0000"/>
                </a:solidFill>
                <a:latin typeface="Arial Black" pitchFamily="34" charset="0"/>
              </a:rPr>
              <a:t>4</a:t>
            </a:r>
            <a:endParaRPr lang="en-US" sz="5000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948399" y="1151464"/>
            <a:ext cx="167481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4000" dirty="0">
                <a:solidFill>
                  <a:srgbClr val="FFFF00"/>
                </a:solidFill>
                <a:latin typeface="Arial Black" pitchFamily="34" charset="0"/>
              </a:rPr>
              <a:t>17</a:t>
            </a:r>
            <a:endParaRPr lang="en-US" sz="4000" dirty="0">
              <a:solidFill>
                <a:srgbClr val="FFFF00"/>
              </a:solidFill>
              <a:latin typeface="Arial Black" pitchFamily="34" charset="0"/>
            </a:endParaRPr>
          </a:p>
        </p:txBody>
      </p:sp>
      <p:cxnSp>
        <p:nvCxnSpPr>
          <p:cNvPr id="24" name="Straight Arrow Connector 23"/>
          <p:cNvCxnSpPr/>
          <p:nvPr/>
        </p:nvCxnSpPr>
        <p:spPr>
          <a:xfrm>
            <a:off x="7366001" y="1670544"/>
            <a:ext cx="0" cy="102986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7013223" y="3620650"/>
            <a:ext cx="705556" cy="11181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6666" dirty="0">
                <a:latin typeface="Arial Black" pitchFamily="34" charset="0"/>
              </a:rPr>
              <a:t>9</a:t>
            </a:r>
            <a:endParaRPr lang="en-US" sz="6666" dirty="0">
              <a:latin typeface="Arial Black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3623027" y="5143500"/>
            <a:ext cx="2155472" cy="323165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km-KH" sz="1500" b="1" dirty="0" smtClean="0">
                <a:solidFill>
                  <a:schemeClr val="tx1">
                    <a:lumMod val="95000"/>
                  </a:schemeClr>
                </a:solidFill>
              </a:rPr>
              <a:t>ទម្លាក់លេខនៅ </a:t>
            </a:r>
            <a:r>
              <a:rPr lang="km-KH" sz="1500" b="1" u="sng" dirty="0" smtClean="0">
                <a:solidFill>
                  <a:schemeClr val="tx1">
                    <a:lumMod val="95000"/>
                  </a:schemeClr>
                </a:solidFill>
              </a:rPr>
              <a:t>ខ្ទង់រយ</a:t>
            </a:r>
            <a:endParaRPr lang="en-US" sz="1500" b="1" u="sng" dirty="0">
              <a:solidFill>
                <a:schemeClr val="tx1">
                  <a:lumMod val="95000"/>
                </a:schemeClr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6478764" y="3611259"/>
            <a:ext cx="705556" cy="11181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6666" dirty="0">
                <a:latin typeface="Arial Black" pitchFamily="34" charset="0"/>
              </a:rPr>
              <a:t>4</a:t>
            </a:r>
            <a:endParaRPr lang="en-US" sz="6666" dirty="0">
              <a:latin typeface="Arial Black" pitchFamily="34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7194903" y="5056575"/>
            <a:ext cx="4571431" cy="1308050"/>
          </a:xfrm>
          <a:prstGeom prst="rect">
            <a:avLst/>
          </a:prstGeom>
          <a:noFill/>
        </p:spPr>
        <p:txBody>
          <a:bodyPr wrap="square" lIns="76200" tIns="38100" rIns="76200" bIns="38100">
            <a:spAutoFit/>
          </a:bodyPr>
          <a:lstStyle/>
          <a:p>
            <a:pPr algn="ctr"/>
            <a:r>
              <a:rPr lang="km-KH" sz="40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ល្អណាស់! </a:t>
            </a:r>
            <a:r>
              <a:rPr lang="en-US" sz="40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493 </a:t>
            </a:r>
            <a:r>
              <a:rPr lang="km-KH" sz="40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ជាចម្លើយត្រឹមត្រូវ </a:t>
            </a:r>
            <a:endParaRPr lang="en-US" sz="40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3076" name="Picture 4" descr="いろいろな語学の勉強をする人のイラスト（女性） | かわいいフリー ...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905" y="4953411"/>
            <a:ext cx="1898096" cy="18856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Minus 27"/>
          <p:cNvSpPr/>
          <p:nvPr/>
        </p:nvSpPr>
        <p:spPr>
          <a:xfrm>
            <a:off x="0" y="298427"/>
            <a:ext cx="1841500" cy="1019432"/>
          </a:xfrm>
          <a:prstGeom prst="mathMinus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500"/>
          </a:p>
        </p:txBody>
      </p:sp>
    </p:spTree>
    <p:extLst>
      <p:ext uri="{BB962C8B-B14F-4D97-AF65-F5344CB8AC3E}">
        <p14:creationId xmlns:p14="http://schemas.microsoft.com/office/powerpoint/2010/main" val="26929299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21" grpId="0" animBg="1"/>
      <p:bldP spid="13" grpId="0" animBg="1"/>
      <p:bldP spid="10" grpId="0" animBg="1"/>
      <p:bldP spid="14" grpId="0"/>
      <p:bldP spid="17" grpId="0" animBg="1"/>
      <p:bldP spid="19" grpId="0"/>
      <p:bldP spid="22" grpId="0" animBg="1"/>
      <p:bldP spid="25" grpId="0"/>
      <p:bldP spid="26" grpId="0"/>
      <p:bldP spid="32" grpId="0"/>
      <p:bldP spid="33" grpId="0" animBg="1"/>
      <p:bldP spid="35" grpId="0"/>
      <p:bldP spid="3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89000" y="4573496"/>
            <a:ext cx="10724444" cy="317500"/>
          </a:xfrm>
          <a:prstGeom prst="rect">
            <a:avLst/>
          </a:prstGeom>
          <a:solidFill>
            <a:srgbClr val="4D4D4D"/>
          </a:solidFill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500"/>
          </a:p>
        </p:txBody>
      </p:sp>
      <p:sp>
        <p:nvSpPr>
          <p:cNvPr id="34" name="Down Arrow 33"/>
          <p:cNvSpPr/>
          <p:nvPr/>
        </p:nvSpPr>
        <p:spPr>
          <a:xfrm>
            <a:off x="6369403" y="1720055"/>
            <a:ext cx="825500" cy="1856516"/>
          </a:xfrm>
          <a:prstGeom prst="down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00"/>
          </a:p>
        </p:txBody>
      </p:sp>
      <p:sp>
        <p:nvSpPr>
          <p:cNvPr id="21" name="Down Arrow 20"/>
          <p:cNvSpPr/>
          <p:nvPr/>
        </p:nvSpPr>
        <p:spPr>
          <a:xfrm>
            <a:off x="6960306" y="1497714"/>
            <a:ext cx="825500" cy="2128788"/>
          </a:xfrm>
          <a:prstGeom prst="downArrow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00"/>
          </a:p>
        </p:txBody>
      </p:sp>
      <p:sp>
        <p:nvSpPr>
          <p:cNvPr id="13" name="Down Arrow 12"/>
          <p:cNvSpPr/>
          <p:nvPr/>
        </p:nvSpPr>
        <p:spPr>
          <a:xfrm>
            <a:off x="2674056" y="1587499"/>
            <a:ext cx="825500" cy="21287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00"/>
          </a:p>
        </p:txBody>
      </p:sp>
      <p:sp>
        <p:nvSpPr>
          <p:cNvPr id="4" name="TextBox 3"/>
          <p:cNvSpPr txBox="1"/>
          <p:nvPr/>
        </p:nvSpPr>
        <p:spPr>
          <a:xfrm>
            <a:off x="2398565" y="562072"/>
            <a:ext cx="9793435" cy="502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m-KH" sz="2667" b="1" dirty="0" smtClean="0">
                <a:latin typeface="Arial Black" pitchFamily="34" charset="0"/>
              </a:rPr>
              <a:t>ឥឡូវយើងបន្តដកចំនួនមានខ្ចី ដោយ</a:t>
            </a:r>
            <a:r>
              <a:rPr lang="km-KH" sz="2667" b="1" dirty="0">
                <a:solidFill>
                  <a:srgbClr val="FF0000"/>
                </a:solidFill>
                <a:latin typeface="Arial Black" pitchFamily="34" charset="0"/>
              </a:rPr>
              <a:t>ប្រមាណវិធី</a:t>
            </a:r>
            <a:r>
              <a:rPr lang="km-KH" sz="2667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Arial Black" pitchFamily="34" charset="0"/>
              </a:rPr>
              <a:t>៖ </a:t>
            </a:r>
            <a:endParaRPr lang="en-PH" sz="2667" b="1" dirty="0" smtClean="0">
              <a:latin typeface="Arial Black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10193073" y="1198122"/>
            <a:ext cx="2840743" cy="158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016000" y="1587500"/>
            <a:ext cx="4318000" cy="21439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6666" dirty="0">
                <a:latin typeface="Arial Black" pitchFamily="34" charset="0"/>
              </a:rPr>
              <a:t>  835</a:t>
            </a:r>
          </a:p>
          <a:p>
            <a:r>
              <a:rPr lang="en-PH" sz="6666" u="sng" dirty="0">
                <a:latin typeface="Arial Black" pitchFamily="34" charset="0"/>
              </a:rPr>
              <a:t>-   73</a:t>
            </a:r>
            <a:endParaRPr lang="en-US" sz="6666" u="sng" dirty="0">
              <a:latin typeface="Arial Black" pitchFamily="34" charset="0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2794000" y="1587500"/>
            <a:ext cx="0" cy="292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2222500" y="1587500"/>
            <a:ext cx="0" cy="292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3556000" y="1392238"/>
            <a:ext cx="2095500" cy="523220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km-KH" sz="1400" b="1" dirty="0" smtClean="0">
                <a:solidFill>
                  <a:schemeClr val="tx1">
                    <a:lumMod val="95000"/>
                  </a:schemeClr>
                </a:solidFill>
              </a:rPr>
              <a:t>ដំបូង យើងដកចំនួននៅ</a:t>
            </a:r>
            <a:r>
              <a:rPr lang="km-KH" sz="1400" b="1" u="sng" dirty="0" smtClean="0">
                <a:solidFill>
                  <a:schemeClr val="tx1">
                    <a:lumMod val="95000"/>
                  </a:schemeClr>
                </a:solidFill>
              </a:rPr>
              <a:t>ខ្ទង់រាយ</a:t>
            </a:r>
            <a:endParaRPr lang="en-US" sz="1400" b="1" u="sng" dirty="0">
              <a:solidFill>
                <a:schemeClr val="tx1">
                  <a:lumMod val="95000"/>
                </a:scheme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734028" y="3650166"/>
            <a:ext cx="70555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6000" dirty="0">
                <a:latin typeface="Arial Black" pitchFamily="34" charset="0"/>
              </a:rPr>
              <a:t>2</a:t>
            </a:r>
            <a:endParaRPr lang="en-US" sz="6000" dirty="0">
              <a:latin typeface="Arial Black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623028" y="2562107"/>
            <a:ext cx="2095500" cy="33855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km-KH" sz="1600" b="1" dirty="0" smtClean="0">
                <a:solidFill>
                  <a:schemeClr val="tx1">
                    <a:lumMod val="95000"/>
                  </a:schemeClr>
                </a:solidFill>
              </a:rPr>
              <a:t>រួចដកខ្ទង់ដប់</a:t>
            </a:r>
            <a:endParaRPr lang="en-US" sz="1600" b="1" dirty="0">
              <a:solidFill>
                <a:schemeClr val="tx1">
                  <a:lumMod val="95000"/>
                </a:schemeClr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871391" y="1605973"/>
            <a:ext cx="4318000" cy="31697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6666" dirty="0">
                <a:latin typeface="Arial Black" pitchFamily="34" charset="0"/>
              </a:rPr>
              <a:t>  835</a:t>
            </a:r>
          </a:p>
          <a:p>
            <a:r>
              <a:rPr lang="en-PH" sz="6666" u="sng" dirty="0">
                <a:latin typeface="Arial Black" pitchFamily="34" charset="0"/>
              </a:rPr>
              <a:t>-   73</a:t>
            </a:r>
          </a:p>
          <a:p>
            <a:r>
              <a:rPr lang="en-PH" sz="6666" dirty="0">
                <a:latin typeface="Arial Black" pitchFamily="34" charset="0"/>
              </a:rPr>
              <a:t>      2</a:t>
            </a:r>
            <a:endParaRPr lang="en-US" sz="6666" dirty="0">
              <a:latin typeface="Arial Black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633612" y="3626501"/>
            <a:ext cx="2155472" cy="784830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km-KH" sz="1500" b="1" dirty="0" smtClean="0">
                <a:solidFill>
                  <a:schemeClr val="tx1">
                    <a:lumMod val="95000"/>
                  </a:schemeClr>
                </a:solidFill>
              </a:rPr>
              <a:t>មិនអាចដកបាន</a:t>
            </a:r>
          </a:p>
          <a:p>
            <a:pPr algn="ctr"/>
            <a:r>
              <a:rPr lang="km-KH" sz="1500" b="1" dirty="0" smtClean="0">
                <a:solidFill>
                  <a:schemeClr val="tx1">
                    <a:lumMod val="95000"/>
                  </a:schemeClr>
                </a:solidFill>
              </a:rPr>
              <a:t>យើងត្រូវ </a:t>
            </a:r>
            <a:r>
              <a:rPr lang="km-KH" sz="1500" b="1" u="sng" dirty="0" smtClean="0">
                <a:solidFill>
                  <a:schemeClr val="tx1">
                    <a:lumMod val="95000"/>
                  </a:schemeClr>
                </a:solidFill>
              </a:rPr>
              <a:t>ខ្ចី</a:t>
            </a:r>
            <a:r>
              <a:rPr lang="km-KH" sz="1500" b="1" dirty="0" smtClean="0">
                <a:solidFill>
                  <a:schemeClr val="tx1">
                    <a:lumMod val="95000"/>
                  </a:schemeClr>
                </a:solidFill>
              </a:rPr>
              <a:t> </a:t>
            </a:r>
            <a:r>
              <a:rPr lang="en-US" sz="1500" b="1" dirty="0" smtClean="0">
                <a:solidFill>
                  <a:schemeClr val="tx1">
                    <a:lumMod val="95000"/>
                  </a:schemeClr>
                </a:solidFill>
              </a:rPr>
              <a:t>1 </a:t>
            </a:r>
            <a:r>
              <a:rPr lang="km-KH" sz="1500" b="1" dirty="0" smtClean="0">
                <a:solidFill>
                  <a:schemeClr val="tx1">
                    <a:lumMod val="95000"/>
                  </a:schemeClr>
                </a:solidFill>
              </a:rPr>
              <a:t>ពីខ្ទង់</a:t>
            </a:r>
            <a:r>
              <a:rPr lang="km-KH" sz="1500" b="1" dirty="0" smtClean="0">
                <a:solidFill>
                  <a:schemeClr val="tx1">
                    <a:lumMod val="95000"/>
                  </a:schemeClr>
                </a:solidFill>
              </a:rPr>
              <a:t>រយ</a:t>
            </a:r>
            <a:r>
              <a:rPr lang="en-US" sz="1500" b="1" dirty="0" smtClean="0">
                <a:solidFill>
                  <a:schemeClr val="tx1">
                    <a:lumMod val="95000"/>
                  </a:schemeClr>
                </a:solidFill>
              </a:rPr>
              <a:t> </a:t>
            </a:r>
            <a:endParaRPr lang="km-KH" sz="1500" b="1" dirty="0" smtClean="0">
              <a:solidFill>
                <a:schemeClr val="tx1">
                  <a:lumMod val="95000"/>
                </a:schemeClr>
              </a:solidFill>
            </a:endParaRPr>
          </a:p>
          <a:p>
            <a:pPr algn="ctr"/>
            <a:r>
              <a:rPr lang="km-KH" sz="1500" b="1" dirty="0" smtClean="0">
                <a:solidFill>
                  <a:schemeClr val="tx1">
                    <a:lumMod val="95000"/>
                  </a:schemeClr>
                </a:solidFill>
              </a:rPr>
              <a:t>បាន ១០</a:t>
            </a:r>
            <a:endParaRPr lang="km-KH" sz="1500" b="1" dirty="0" smtClean="0">
              <a:solidFill>
                <a:schemeClr val="tx1">
                  <a:lumMod val="95000"/>
                </a:schemeClr>
              </a:solidFill>
            </a:endParaRPr>
          </a:p>
        </p:txBody>
      </p:sp>
      <p:cxnSp>
        <p:nvCxnSpPr>
          <p:cNvPr id="20" name="Straight Connector 19"/>
          <p:cNvCxnSpPr/>
          <p:nvPr/>
        </p:nvCxnSpPr>
        <p:spPr>
          <a:xfrm flipH="1">
            <a:off x="6604000" y="1587500"/>
            <a:ext cx="356306" cy="974607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6516688" y="988924"/>
            <a:ext cx="53093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5000" dirty="0">
                <a:solidFill>
                  <a:srgbClr val="FF0000"/>
                </a:solidFill>
                <a:latin typeface="Arial Black" pitchFamily="34" charset="0"/>
              </a:rPr>
              <a:t>7</a:t>
            </a:r>
            <a:endParaRPr lang="en-US" sz="5000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948399" y="1151464"/>
            <a:ext cx="167481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4000" dirty="0">
                <a:solidFill>
                  <a:srgbClr val="FFFF00"/>
                </a:solidFill>
                <a:latin typeface="Arial Black" pitchFamily="34" charset="0"/>
              </a:rPr>
              <a:t>13</a:t>
            </a:r>
            <a:endParaRPr lang="en-US" sz="4000" dirty="0">
              <a:solidFill>
                <a:srgbClr val="FFFF00"/>
              </a:solidFill>
              <a:latin typeface="Arial Black" pitchFamily="34" charset="0"/>
            </a:endParaRPr>
          </a:p>
        </p:txBody>
      </p:sp>
      <p:cxnSp>
        <p:nvCxnSpPr>
          <p:cNvPr id="24" name="Straight Arrow Connector 23"/>
          <p:cNvCxnSpPr/>
          <p:nvPr/>
        </p:nvCxnSpPr>
        <p:spPr>
          <a:xfrm>
            <a:off x="7366001" y="1670544"/>
            <a:ext cx="0" cy="102986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7013223" y="3620650"/>
            <a:ext cx="705556" cy="11181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6666" dirty="0">
                <a:latin typeface="Arial Black" pitchFamily="34" charset="0"/>
              </a:rPr>
              <a:t>6</a:t>
            </a:r>
            <a:endParaRPr lang="en-US" sz="6666" dirty="0">
              <a:latin typeface="Arial Black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3623027" y="5143500"/>
            <a:ext cx="2155472" cy="323165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km-KH" sz="1500" b="1" dirty="0" smtClean="0">
                <a:solidFill>
                  <a:schemeClr val="tx1">
                    <a:lumMod val="95000"/>
                  </a:schemeClr>
                </a:solidFill>
              </a:rPr>
              <a:t>ទម្លាក់លេខនៅ </a:t>
            </a:r>
            <a:r>
              <a:rPr lang="km-KH" sz="1500" b="1" u="sng" dirty="0" smtClean="0">
                <a:solidFill>
                  <a:schemeClr val="tx1">
                    <a:lumMod val="95000"/>
                  </a:schemeClr>
                </a:solidFill>
              </a:rPr>
              <a:t>ខ្ទង់រយ</a:t>
            </a:r>
            <a:endParaRPr lang="en-US" sz="1500" b="1" u="sng" dirty="0">
              <a:solidFill>
                <a:schemeClr val="tx1">
                  <a:lumMod val="95000"/>
                </a:schemeClr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6478764" y="3611259"/>
            <a:ext cx="705556" cy="11181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6666" dirty="0">
                <a:latin typeface="Arial Black" pitchFamily="34" charset="0"/>
              </a:rPr>
              <a:t>7</a:t>
            </a:r>
            <a:endParaRPr lang="en-US" sz="6666" dirty="0">
              <a:latin typeface="Arial Black" pitchFamily="34" charset="0"/>
            </a:endParaRPr>
          </a:p>
        </p:txBody>
      </p:sp>
      <p:pic>
        <p:nvPicPr>
          <p:cNvPr id="4098" name="Picture 2" descr="勉強をしている人のイラスト（男性） | かわいいフリー素材集 いらすとや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423" y="4890995"/>
            <a:ext cx="2099028" cy="18550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Minus 1"/>
          <p:cNvSpPr/>
          <p:nvPr/>
        </p:nvSpPr>
        <p:spPr>
          <a:xfrm>
            <a:off x="276012" y="352014"/>
            <a:ext cx="1841500" cy="1019432"/>
          </a:xfrm>
          <a:prstGeom prst="mathMinus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500"/>
          </a:p>
        </p:txBody>
      </p:sp>
      <p:sp>
        <p:nvSpPr>
          <p:cNvPr id="3" name="Rectangle 2"/>
          <p:cNvSpPr/>
          <p:nvPr/>
        </p:nvSpPr>
        <p:spPr>
          <a:xfrm>
            <a:off x="6516688" y="5160736"/>
            <a:ext cx="5429779" cy="754053"/>
          </a:xfrm>
          <a:prstGeom prst="rect">
            <a:avLst/>
          </a:prstGeom>
          <a:noFill/>
        </p:spPr>
        <p:txBody>
          <a:bodyPr wrap="square" lIns="76200" tIns="38100" rIns="76200" bIns="38100">
            <a:spAutoFit/>
          </a:bodyPr>
          <a:lstStyle/>
          <a:p>
            <a:pPr algn="ctr"/>
            <a:r>
              <a:rPr lang="en-US" sz="44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762 </a:t>
            </a:r>
            <a:r>
              <a:rPr lang="km-KH" sz="44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ជាចម្លើយត្រឹមត្រូវ</a:t>
            </a:r>
            <a:endParaRPr lang="en-US" sz="44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39343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21" grpId="0" animBg="1"/>
      <p:bldP spid="13" grpId="0" animBg="1"/>
      <p:bldP spid="10" grpId="0" animBg="1"/>
      <p:bldP spid="14" grpId="0"/>
      <p:bldP spid="17" grpId="0" animBg="1"/>
      <p:bldP spid="19" grpId="0"/>
      <p:bldP spid="22" grpId="0" animBg="1"/>
      <p:bldP spid="25" grpId="0"/>
      <p:bldP spid="26" grpId="0"/>
      <p:bldP spid="32" grpId="0"/>
      <p:bldP spid="33" grpId="0" animBg="1"/>
      <p:bldP spid="35" grpId="0"/>
      <p:bldP spid="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</TotalTime>
  <Words>197</Words>
  <Application>Microsoft Office PowerPoint</Application>
  <PresentationFormat>Widescreen</PresentationFormat>
  <Paragraphs>55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Arial Black</vt:lpstr>
      <vt:lpstr>Calibri</vt:lpstr>
      <vt:lpstr>Calibri Light</vt:lpstr>
      <vt:lpstr>DaunPenh</vt:lpstr>
      <vt:lpstr>MoolBoran</vt:lpstr>
      <vt:lpstr>Office Theme</vt:lpstr>
      <vt:lpstr>ប្រមាណវិធីដកចំនួន (មានខ្ចី)</vt:lpstr>
      <vt:lpstr>PowerPoint Presentation</vt:lpstr>
      <vt:lpstr>PowerPoint Presentation</vt:lpstr>
      <vt:lpstr>PowerPoint Presentation</vt:lpstr>
    </vt:vector>
  </TitlesOfParts>
  <Company>TEMAOS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វិធីដកចំនួន (មានខ្ចី)</dc:title>
  <dc:creator>XY-PC</dc:creator>
  <cp:lastModifiedBy>XY-PC</cp:lastModifiedBy>
  <cp:revision>16</cp:revision>
  <dcterms:created xsi:type="dcterms:W3CDTF">2023-03-19T10:08:16Z</dcterms:created>
  <dcterms:modified xsi:type="dcterms:W3CDTF">2023-05-28T07:08:17Z</dcterms:modified>
</cp:coreProperties>
</file>