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0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6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4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6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2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5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BED8F-2902-441A-B093-6EA54658437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DB1C-26BB-4EEC-8450-40D986971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3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F0CA-8E60-3C8B-8A1B-5D9645A5C5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m-KH" sz="9600" dirty="0" smtClean="0">
                <a:solidFill>
                  <a:schemeClr val="accent1"/>
                </a:solidFill>
              </a:rPr>
              <a:t>ការចែកចំនួនទសភាគ</a:t>
            </a:r>
            <a:endParaRPr lang="en-PH" sz="9600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68EF0-491C-B1E7-BD77-FD913678C2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6000" dirty="0" smtClean="0"/>
              <a:t>គណិតវិទ្យា ថ្នាក់ទី៥</a:t>
            </a:r>
            <a:endParaRPr lang="en-PH" sz="6000" dirty="0"/>
          </a:p>
        </p:txBody>
      </p:sp>
    </p:spTree>
    <p:extLst>
      <p:ext uri="{BB962C8B-B14F-4D97-AF65-F5344CB8AC3E}">
        <p14:creationId xmlns:p14="http://schemas.microsoft.com/office/powerpoint/2010/main" val="31744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B2EC-7C8C-84D3-B301-F4BE2937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39" y="513897"/>
            <a:ext cx="11029616" cy="1013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km-KH" sz="2800" b="1" i="1" dirty="0">
                <a:solidFill>
                  <a:schemeClr val="accent1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តោះយើងមកជួយធារ៉ា </a:t>
            </a:r>
            <a:r>
              <a:rPr lang="km-KH" sz="2800" b="1" i="1" dirty="0" smtClean="0">
                <a:solidFill>
                  <a:schemeClr val="accent1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ធ្វើប្រមាណវិធីចែកចំនួនទស</a:t>
            </a:r>
            <a:r>
              <a:rPr lang="km-KH" sz="2800" b="1" i="1" dirty="0">
                <a:solidFill>
                  <a:schemeClr val="accent1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ភាគខាងក្រោម!</a:t>
            </a:r>
            <a:endParaRPr lang="en-PH" sz="2800" b="1" i="1" dirty="0">
              <a:solidFill>
                <a:schemeClr val="accent1"/>
              </a:solidFill>
              <a:latin typeface="Khmer OS Battambang" panose="02000500000000020004" pitchFamily="2" charset="0"/>
              <a:ea typeface="+mn-ea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Division Make-A-Map - BrainPOP">
            <a:extLst>
              <a:ext uri="{FF2B5EF4-FFF2-40B4-BE49-F238E27FC236}">
                <a16:creationId xmlns:a16="http://schemas.microsoft.com/office/drawing/2014/main" id="{DF1C6264-D6BF-3ED5-A4E9-13F462392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16" y="1873624"/>
            <a:ext cx="2385791" cy="238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勉強のイラスト「テスト勉強・女の子」 | かわいいフリー素材集 いらすとや">
            <a:extLst>
              <a:ext uri="{FF2B5EF4-FFF2-40B4-BE49-F238E27FC236}">
                <a16:creationId xmlns:a16="http://schemas.microsoft.com/office/drawing/2014/main" id="{8155D627-28A1-533C-041C-28A0B471D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50" y="1873623"/>
            <a:ext cx="3696710" cy="399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821616-FB25-82F4-D64B-BFB366D675F4}"/>
              </a:ext>
            </a:extLst>
          </p:cNvPr>
          <p:cNvSpPr txBox="1"/>
          <p:nvPr/>
        </p:nvSpPr>
        <p:spPr>
          <a:xfrm>
            <a:off x="5925940" y="2578295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1.3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09017-328D-6615-2F5A-BBC4500DEFB9}"/>
              </a:ext>
            </a:extLst>
          </p:cNvPr>
          <p:cNvSpPr txBox="1"/>
          <p:nvPr/>
        </p:nvSpPr>
        <p:spPr>
          <a:xfrm>
            <a:off x="7640311" y="2617141"/>
            <a:ext cx="2008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6.5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43CE6-87F5-3F41-9DCC-640CC74264F8}"/>
              </a:ext>
            </a:extLst>
          </p:cNvPr>
          <p:cNvSpPr txBox="1"/>
          <p:nvPr/>
        </p:nvSpPr>
        <p:spPr>
          <a:xfrm>
            <a:off x="8364868" y="1508747"/>
            <a:ext cx="1391049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A5B47-7CB9-556E-4309-8D90C4980E45}"/>
              </a:ext>
            </a:extLst>
          </p:cNvPr>
          <p:cNvSpPr txBox="1"/>
          <p:nvPr/>
        </p:nvSpPr>
        <p:spPr>
          <a:xfrm>
            <a:off x="7713295" y="3520499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65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AE3D9F-9734-19D6-8119-5ADD3EA76B57}"/>
              </a:ext>
            </a:extLst>
          </p:cNvPr>
          <p:cNvSpPr/>
          <p:nvPr/>
        </p:nvSpPr>
        <p:spPr>
          <a:xfrm>
            <a:off x="7587727" y="4536441"/>
            <a:ext cx="1703151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A74E1E22-A3DC-4535-96A1-56AF65670F6E}"/>
              </a:ext>
            </a:extLst>
          </p:cNvPr>
          <p:cNvSpPr/>
          <p:nvPr/>
        </p:nvSpPr>
        <p:spPr>
          <a:xfrm>
            <a:off x="3500865" y="1890700"/>
            <a:ext cx="2083753" cy="1887923"/>
          </a:xfrm>
          <a:prstGeom prst="wedgeEllipseCallout">
            <a:avLst>
              <a:gd name="adj1" fmla="val -50477"/>
              <a:gd name="adj2" fmla="val 43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រំកិលចំណុចទសភាគទៅស្ដាំរហូតតួចែកក្លាយជាចំនួនគត់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96363C70-EDF1-39E2-9E95-7C290F54D5CD}"/>
              </a:ext>
            </a:extLst>
          </p:cNvPr>
          <p:cNvSpPr/>
          <p:nvPr/>
        </p:nvSpPr>
        <p:spPr>
          <a:xfrm>
            <a:off x="4609292" y="3583573"/>
            <a:ext cx="2347948" cy="2074366"/>
          </a:xfrm>
          <a:prstGeom prst="wedgeEllipseCallout">
            <a:avLst>
              <a:gd name="adj1" fmla="val -69005"/>
              <a:gd name="adj2" fmla="val -324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latin typeface="Khmer OS" panose="02000500000000020004" pitchFamily="2" charset="0"/>
                <a:cs typeface="Khmer OS" panose="02000500000000020004" pitchFamily="2" charset="0"/>
              </a:rPr>
              <a:t>រួចចែកចំនួនតាមប្រមាណវិធីដូចមេរៀនមុនដែរ</a:t>
            </a:r>
            <a:endParaRPr lang="en-PH" sz="16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14F47C3A-3B14-99CD-6128-AE7CD20638D8}"/>
              </a:ext>
            </a:extLst>
          </p:cNvPr>
          <p:cNvSpPr/>
          <p:nvPr/>
        </p:nvSpPr>
        <p:spPr>
          <a:xfrm>
            <a:off x="3500865" y="5269362"/>
            <a:ext cx="1694413" cy="1540361"/>
          </a:xfrm>
          <a:prstGeom prst="wedgeEllipseCallout">
            <a:avLst>
              <a:gd name="adj1" fmla="val -47552"/>
              <a:gd name="adj2" fmla="val -45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ដូចនេះ </a:t>
            </a:r>
            <a:endParaRPr lang="km-KH" sz="1200" dirty="0" smtClean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km-KH" sz="1200" dirty="0" smtClean="0">
                <a:latin typeface="Khmer OS" panose="02000500000000020004" pitchFamily="2" charset="0"/>
                <a:cs typeface="Khmer OS" panose="02000500000000020004" pitchFamily="2" charset="0"/>
              </a:rPr>
              <a:t>យើង</a:t>
            </a: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បានផលចែកត្រឹមត្រូវ</a:t>
            </a:r>
            <a:r>
              <a:rPr lang="en-US" sz="12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id="{2BE4A776-A8D8-2DD1-2F2F-1DC83ACFFDF8}"/>
              </a:ext>
            </a:extLst>
          </p:cNvPr>
          <p:cNvSpPr/>
          <p:nvPr/>
        </p:nvSpPr>
        <p:spPr>
          <a:xfrm>
            <a:off x="6593840" y="3583573"/>
            <a:ext cx="642397" cy="329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463113-5F6F-17FE-4124-078AD04FF678}"/>
              </a:ext>
            </a:extLst>
          </p:cNvPr>
          <p:cNvSpPr txBox="1"/>
          <p:nvPr/>
        </p:nvSpPr>
        <p:spPr>
          <a:xfrm>
            <a:off x="7021356" y="2567631"/>
            <a:ext cx="443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rgbClr val="549E39"/>
                </a:solidFill>
              </a:rPr>
              <a:t>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09DCCF4-02C7-7617-C5F4-359807F0612D}"/>
              </a:ext>
            </a:extLst>
          </p:cNvPr>
          <p:cNvGrpSpPr/>
          <p:nvPr/>
        </p:nvGrpSpPr>
        <p:grpSpPr>
          <a:xfrm>
            <a:off x="8347159" y="2620215"/>
            <a:ext cx="651631" cy="1247810"/>
            <a:chOff x="8150652" y="2480606"/>
            <a:chExt cx="1284623" cy="1247810"/>
          </a:xfrm>
        </p:grpSpPr>
        <p:sp>
          <p:nvSpPr>
            <p:cNvPr id="22" name="Arrow: Curved Up 21">
              <a:extLst>
                <a:ext uri="{FF2B5EF4-FFF2-40B4-BE49-F238E27FC236}">
                  <a16:creationId xmlns:a16="http://schemas.microsoft.com/office/drawing/2014/main" id="{A00DDACE-214E-4FFA-5F49-E4A7FF9E8C0F}"/>
                </a:ext>
              </a:extLst>
            </p:cNvPr>
            <p:cNvSpPr/>
            <p:nvPr/>
          </p:nvSpPr>
          <p:spPr>
            <a:xfrm>
              <a:off x="8150652" y="3452529"/>
              <a:ext cx="1158225" cy="275887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9B2ED25-F35C-EF64-3163-A85D50776BBD}"/>
                </a:ext>
              </a:extLst>
            </p:cNvPr>
            <p:cNvSpPr txBox="1"/>
            <p:nvPr/>
          </p:nvSpPr>
          <p:spPr>
            <a:xfrm>
              <a:off x="8839030" y="2480606"/>
              <a:ext cx="5962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7200" dirty="0">
                  <a:solidFill>
                    <a:srgbClr val="549E39"/>
                  </a:solidFill>
                </a:rPr>
                <a:t>.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14A1851-51F5-EDC1-9A9F-426CDA4B8FE8}"/>
              </a:ext>
            </a:extLst>
          </p:cNvPr>
          <p:cNvSpPr txBox="1"/>
          <p:nvPr/>
        </p:nvSpPr>
        <p:spPr>
          <a:xfrm>
            <a:off x="8141179" y="4420783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EAB6DB-7681-EC45-7FDB-40F3E0500AFD}"/>
              </a:ext>
            </a:extLst>
          </p:cNvPr>
          <p:cNvSpPr txBox="1"/>
          <p:nvPr/>
        </p:nvSpPr>
        <p:spPr>
          <a:xfrm>
            <a:off x="9060392" y="1508359"/>
            <a:ext cx="690601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FD3B1D5-CC4B-1509-DE45-5C8FEF25A0BB}"/>
              </a:ext>
            </a:extLst>
          </p:cNvPr>
          <p:cNvGrpSpPr/>
          <p:nvPr/>
        </p:nvGrpSpPr>
        <p:grpSpPr>
          <a:xfrm>
            <a:off x="9119822" y="2909689"/>
            <a:ext cx="3555143" cy="3948311"/>
            <a:chOff x="9052178" y="2962482"/>
            <a:chExt cx="3555143" cy="3948311"/>
          </a:xfrm>
        </p:grpSpPr>
        <p:pic>
          <p:nvPicPr>
            <p:cNvPr id="1030" name="Picture 6" descr="いろいろな表情の白衣を着た人のイラスト（男性） | かわいいフリー ...">
              <a:extLst>
                <a:ext uri="{FF2B5EF4-FFF2-40B4-BE49-F238E27FC236}">
                  <a16:creationId xmlns:a16="http://schemas.microsoft.com/office/drawing/2014/main" id="{764E687A-AB10-17B9-B522-3A126AA27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057" y="3217304"/>
              <a:ext cx="2718818" cy="3693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EC0839B-B58E-48A6-B0FE-2974C0F3A9F4}"/>
                </a:ext>
              </a:extLst>
            </p:cNvPr>
            <p:cNvSpPr txBox="1"/>
            <p:nvPr/>
          </p:nvSpPr>
          <p:spPr>
            <a:xfrm>
              <a:off x="9052178" y="2962482"/>
              <a:ext cx="3555143" cy="204045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km-KH" sz="6000" dirty="0">
                  <a:solidFill>
                    <a:srgbClr val="DF3046"/>
                  </a:solidFill>
                </a:rPr>
                <a:t>ត្រឹមត្រូវ</a:t>
              </a:r>
              <a:endParaRPr lang="en-PH" sz="6000" dirty="0">
                <a:solidFill>
                  <a:srgbClr val="DF30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024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9" grpId="0" animBg="1"/>
      <p:bldP spid="15" grpId="0" animBg="1"/>
      <p:bldP spid="16" grpId="0" animBg="1"/>
      <p:bldP spid="19" grpId="0" animBg="1"/>
      <p:bldP spid="20" grpId="0" animBg="1"/>
      <p:bldP spid="21" grpId="0"/>
      <p:bldP spid="24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B2EC-7C8C-84D3-B301-F4BE2937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39" y="513897"/>
            <a:ext cx="11029616" cy="1013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km-KH" sz="2800" b="1" i="1" dirty="0">
                <a:solidFill>
                  <a:schemeClr val="accent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តោះយើងមកជួយធារ៉ា ធ្វើប្រមាណវិធីចែកចំនួនទសភាគខាងក្រោម!</a:t>
            </a:r>
            <a:endParaRPr lang="en-PH" sz="2800" b="1" i="1" dirty="0">
              <a:solidFill>
                <a:schemeClr val="accent1"/>
              </a:solidFill>
              <a:latin typeface="Khmer OS Battambang" panose="02000500000000020004" pitchFamily="2" charset="0"/>
              <a:ea typeface="+mn-ea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Division Make-A-Map - BrainPOP">
            <a:extLst>
              <a:ext uri="{FF2B5EF4-FFF2-40B4-BE49-F238E27FC236}">
                <a16:creationId xmlns:a16="http://schemas.microsoft.com/office/drawing/2014/main" id="{DF1C6264-D6BF-3ED5-A4E9-13F462392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16" y="1873624"/>
            <a:ext cx="2385791" cy="238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勉強のイラスト「テスト勉強・女の子」 | かわいいフリー素材集 いらすとや">
            <a:extLst>
              <a:ext uri="{FF2B5EF4-FFF2-40B4-BE49-F238E27FC236}">
                <a16:creationId xmlns:a16="http://schemas.microsoft.com/office/drawing/2014/main" id="{8155D627-28A1-533C-041C-28A0B471D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50" y="1873623"/>
            <a:ext cx="3696710" cy="399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821616-FB25-82F4-D64B-BFB366D675F4}"/>
              </a:ext>
            </a:extLst>
          </p:cNvPr>
          <p:cNvSpPr txBox="1"/>
          <p:nvPr/>
        </p:nvSpPr>
        <p:spPr>
          <a:xfrm>
            <a:off x="5925940" y="2578295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0.7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09017-328D-6615-2F5A-BBC4500DEFB9}"/>
              </a:ext>
            </a:extLst>
          </p:cNvPr>
          <p:cNvSpPr txBox="1"/>
          <p:nvPr/>
        </p:nvSpPr>
        <p:spPr>
          <a:xfrm>
            <a:off x="7640311" y="2617141"/>
            <a:ext cx="2008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43CE6-87F5-3F41-9DCC-640CC74264F8}"/>
              </a:ext>
            </a:extLst>
          </p:cNvPr>
          <p:cNvSpPr txBox="1"/>
          <p:nvPr/>
        </p:nvSpPr>
        <p:spPr>
          <a:xfrm>
            <a:off x="8070228" y="1508747"/>
            <a:ext cx="1391049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A5B47-7CB9-556E-4309-8D90C4980E45}"/>
              </a:ext>
            </a:extLst>
          </p:cNvPr>
          <p:cNvSpPr txBox="1"/>
          <p:nvPr/>
        </p:nvSpPr>
        <p:spPr>
          <a:xfrm>
            <a:off x="7652335" y="3378259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140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AE3D9F-9734-19D6-8119-5ADD3EA76B57}"/>
              </a:ext>
            </a:extLst>
          </p:cNvPr>
          <p:cNvSpPr/>
          <p:nvPr/>
        </p:nvSpPr>
        <p:spPr>
          <a:xfrm>
            <a:off x="7526767" y="4394201"/>
            <a:ext cx="1703151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A74E1E22-A3DC-4535-96A1-56AF65670F6E}"/>
              </a:ext>
            </a:extLst>
          </p:cNvPr>
          <p:cNvSpPr/>
          <p:nvPr/>
        </p:nvSpPr>
        <p:spPr>
          <a:xfrm>
            <a:off x="3500865" y="1890700"/>
            <a:ext cx="2083753" cy="1887923"/>
          </a:xfrm>
          <a:prstGeom prst="wedgeEllipseCallout">
            <a:avLst>
              <a:gd name="adj1" fmla="val -50477"/>
              <a:gd name="adj2" fmla="val 43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រំកិលចំណុចទសភាគទៅស្ដាំរហូតតួចែកក្លាយជាចំនួនគត់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96363C70-EDF1-39E2-9E95-7C290F54D5CD}"/>
              </a:ext>
            </a:extLst>
          </p:cNvPr>
          <p:cNvSpPr/>
          <p:nvPr/>
        </p:nvSpPr>
        <p:spPr>
          <a:xfrm>
            <a:off x="4609292" y="3583573"/>
            <a:ext cx="2363590" cy="2074366"/>
          </a:xfrm>
          <a:prstGeom prst="wedgeEllipseCallout">
            <a:avLst>
              <a:gd name="adj1" fmla="val -69005"/>
              <a:gd name="adj2" fmla="val -324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latin typeface="Khmer OS" panose="02000500000000020004" pitchFamily="2" charset="0"/>
                <a:cs typeface="Khmer OS" panose="02000500000000020004" pitchFamily="2" charset="0"/>
              </a:rPr>
              <a:t>រួចចែកចំនួនតាមប្រមាណវិធីដូចមេរៀនមុនដែរ</a:t>
            </a:r>
            <a:endParaRPr lang="en-PH" sz="16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14F47C3A-3B14-99CD-6128-AE7CD20638D8}"/>
              </a:ext>
            </a:extLst>
          </p:cNvPr>
          <p:cNvSpPr/>
          <p:nvPr/>
        </p:nvSpPr>
        <p:spPr>
          <a:xfrm>
            <a:off x="3500865" y="5269362"/>
            <a:ext cx="1694413" cy="1540361"/>
          </a:xfrm>
          <a:prstGeom prst="wedgeEllipseCallout">
            <a:avLst>
              <a:gd name="adj1" fmla="val -47552"/>
              <a:gd name="adj2" fmla="val -45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ដូចនេះ </a:t>
            </a:r>
          </a:p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យើងបានផលចែកត្រឹមត្រូវ</a:t>
            </a:r>
            <a:r>
              <a:rPr lang="en-US" sz="12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id="{2BE4A776-A8D8-2DD1-2F2F-1DC83ACFFDF8}"/>
              </a:ext>
            </a:extLst>
          </p:cNvPr>
          <p:cNvSpPr/>
          <p:nvPr/>
        </p:nvSpPr>
        <p:spPr>
          <a:xfrm>
            <a:off x="6593840" y="3583573"/>
            <a:ext cx="642397" cy="329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463113-5F6F-17FE-4124-078AD04FF678}"/>
              </a:ext>
            </a:extLst>
          </p:cNvPr>
          <p:cNvSpPr txBox="1"/>
          <p:nvPr/>
        </p:nvSpPr>
        <p:spPr>
          <a:xfrm>
            <a:off x="7021356" y="2567631"/>
            <a:ext cx="443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rgbClr val="549E39"/>
                </a:solidFill>
              </a:rPr>
              <a:t>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09DCCF4-02C7-7617-C5F4-359807F0612D}"/>
              </a:ext>
            </a:extLst>
          </p:cNvPr>
          <p:cNvGrpSpPr/>
          <p:nvPr/>
        </p:nvGrpSpPr>
        <p:grpSpPr>
          <a:xfrm>
            <a:off x="8650305" y="2608269"/>
            <a:ext cx="658572" cy="1200329"/>
            <a:chOff x="8650305" y="2608269"/>
            <a:chExt cx="658572" cy="1200329"/>
          </a:xfrm>
        </p:grpSpPr>
        <p:sp>
          <p:nvSpPr>
            <p:cNvPr id="22" name="Arrow: Curved Up 21">
              <a:extLst>
                <a:ext uri="{FF2B5EF4-FFF2-40B4-BE49-F238E27FC236}">
                  <a16:creationId xmlns:a16="http://schemas.microsoft.com/office/drawing/2014/main" id="{A00DDACE-214E-4FFA-5F49-E4A7FF9E8C0F}"/>
                </a:ext>
              </a:extLst>
            </p:cNvPr>
            <p:cNvSpPr/>
            <p:nvPr/>
          </p:nvSpPr>
          <p:spPr>
            <a:xfrm>
              <a:off x="8666480" y="3420709"/>
              <a:ext cx="642397" cy="307707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9B2ED25-F35C-EF64-3163-A85D50776BBD}"/>
                </a:ext>
              </a:extLst>
            </p:cNvPr>
            <p:cNvSpPr txBox="1"/>
            <p:nvPr/>
          </p:nvSpPr>
          <p:spPr>
            <a:xfrm>
              <a:off x="8650305" y="2608269"/>
              <a:ext cx="5962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7200" dirty="0">
                  <a:solidFill>
                    <a:srgbClr val="549E39"/>
                  </a:solidFill>
                </a:rPr>
                <a:t>0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14A1851-51F5-EDC1-9A9F-426CDA4B8FE8}"/>
              </a:ext>
            </a:extLst>
          </p:cNvPr>
          <p:cNvSpPr txBox="1"/>
          <p:nvPr/>
        </p:nvSpPr>
        <p:spPr>
          <a:xfrm>
            <a:off x="8544501" y="4285346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EAB6DB-7681-EC45-7FDB-40F3E0500AFD}"/>
              </a:ext>
            </a:extLst>
          </p:cNvPr>
          <p:cNvSpPr txBox="1"/>
          <p:nvPr/>
        </p:nvSpPr>
        <p:spPr>
          <a:xfrm>
            <a:off x="8632842" y="1499856"/>
            <a:ext cx="879235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FD3B1D5-CC4B-1509-DE45-5C8FEF25A0BB}"/>
              </a:ext>
            </a:extLst>
          </p:cNvPr>
          <p:cNvGrpSpPr/>
          <p:nvPr/>
        </p:nvGrpSpPr>
        <p:grpSpPr>
          <a:xfrm>
            <a:off x="9052178" y="2962482"/>
            <a:ext cx="3555143" cy="3948311"/>
            <a:chOff x="9052178" y="2962482"/>
            <a:chExt cx="3555143" cy="3948311"/>
          </a:xfrm>
        </p:grpSpPr>
        <p:pic>
          <p:nvPicPr>
            <p:cNvPr id="1030" name="Picture 6" descr="いろいろな表情の白衣を着た人のイラスト（男性） | かわいいフリー ...">
              <a:extLst>
                <a:ext uri="{FF2B5EF4-FFF2-40B4-BE49-F238E27FC236}">
                  <a16:creationId xmlns:a16="http://schemas.microsoft.com/office/drawing/2014/main" id="{764E687A-AB10-17B9-B522-3A126AA27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057" y="3217304"/>
              <a:ext cx="2718818" cy="3693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EC0839B-B58E-48A6-B0FE-2974C0F3A9F4}"/>
                </a:ext>
              </a:extLst>
            </p:cNvPr>
            <p:cNvSpPr txBox="1"/>
            <p:nvPr/>
          </p:nvSpPr>
          <p:spPr>
            <a:xfrm>
              <a:off x="9052178" y="2962482"/>
              <a:ext cx="3555143" cy="204045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km-KH" sz="6000" dirty="0">
                  <a:solidFill>
                    <a:srgbClr val="DF3046"/>
                  </a:solidFill>
                </a:rPr>
                <a:t>ត្រឹមត្រូវ</a:t>
              </a:r>
              <a:endParaRPr lang="en-PH" sz="6000" dirty="0">
                <a:solidFill>
                  <a:srgbClr val="DF30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3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9" grpId="0" animBg="1"/>
      <p:bldP spid="15" grpId="0" animBg="1"/>
      <p:bldP spid="16" grpId="0" animBg="1"/>
      <p:bldP spid="19" grpId="0" animBg="1"/>
      <p:bldP spid="20" grpId="0" animBg="1"/>
      <p:bldP spid="21" grpId="0"/>
      <p:bldP spid="24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B2EC-7C8C-84D3-B301-F4BE2937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39" y="513897"/>
            <a:ext cx="11029616" cy="10138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km-KH" sz="2800" b="1" i="1" dirty="0">
                <a:solidFill>
                  <a:schemeClr val="accent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តោះយើងមកជួយធារ៉ា ធ្វើប្រមាណវិធីចែកចំនួនទសភាគខាងក្រោម!</a:t>
            </a:r>
            <a:endParaRPr lang="en-PH" sz="2800" b="1" i="1" dirty="0">
              <a:solidFill>
                <a:schemeClr val="accent1"/>
              </a:solidFill>
              <a:latin typeface="Khmer OS Battambang" panose="02000500000000020004" pitchFamily="2" charset="0"/>
              <a:ea typeface="+mn-ea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Division Make-A-Map - BrainPOP">
            <a:extLst>
              <a:ext uri="{FF2B5EF4-FFF2-40B4-BE49-F238E27FC236}">
                <a16:creationId xmlns:a16="http://schemas.microsoft.com/office/drawing/2014/main" id="{DF1C6264-D6BF-3ED5-A4E9-13F462392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016" y="1873624"/>
            <a:ext cx="2385791" cy="238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勉強のイラスト「テスト勉強・女の子」 | かわいいフリー素材集 いらすとや">
            <a:extLst>
              <a:ext uri="{FF2B5EF4-FFF2-40B4-BE49-F238E27FC236}">
                <a16:creationId xmlns:a16="http://schemas.microsoft.com/office/drawing/2014/main" id="{8155D627-28A1-533C-041C-28A0B471D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50" y="1873623"/>
            <a:ext cx="3696710" cy="399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821616-FB25-82F4-D64B-BFB366D675F4}"/>
              </a:ext>
            </a:extLst>
          </p:cNvPr>
          <p:cNvSpPr txBox="1"/>
          <p:nvPr/>
        </p:nvSpPr>
        <p:spPr>
          <a:xfrm>
            <a:off x="5925940" y="2578295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1.5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09017-328D-6615-2F5A-BBC4500DEFB9}"/>
              </a:ext>
            </a:extLst>
          </p:cNvPr>
          <p:cNvSpPr txBox="1"/>
          <p:nvPr/>
        </p:nvSpPr>
        <p:spPr>
          <a:xfrm>
            <a:off x="7640311" y="2617141"/>
            <a:ext cx="2008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243CE6-87F5-3F41-9DCC-640CC74264F8}"/>
              </a:ext>
            </a:extLst>
          </p:cNvPr>
          <p:cNvSpPr txBox="1"/>
          <p:nvPr/>
        </p:nvSpPr>
        <p:spPr>
          <a:xfrm>
            <a:off x="8070228" y="1508747"/>
            <a:ext cx="1391049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7A5B47-7CB9-556E-4309-8D90C4980E45}"/>
              </a:ext>
            </a:extLst>
          </p:cNvPr>
          <p:cNvSpPr txBox="1"/>
          <p:nvPr/>
        </p:nvSpPr>
        <p:spPr>
          <a:xfrm>
            <a:off x="7652335" y="3378259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6ECAB7-DD02-3915-CF80-89509C90B106}"/>
              </a:ext>
            </a:extLst>
          </p:cNvPr>
          <p:cNvSpPr txBox="1"/>
          <p:nvPr/>
        </p:nvSpPr>
        <p:spPr>
          <a:xfrm>
            <a:off x="8070235" y="4259415"/>
            <a:ext cx="1703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AE3D9F-9734-19D6-8119-5ADD3EA76B57}"/>
              </a:ext>
            </a:extLst>
          </p:cNvPr>
          <p:cNvSpPr/>
          <p:nvPr/>
        </p:nvSpPr>
        <p:spPr>
          <a:xfrm>
            <a:off x="7526767" y="4394201"/>
            <a:ext cx="1703151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BE8782-CDB7-61EF-3422-6910AF243FA8}"/>
              </a:ext>
            </a:extLst>
          </p:cNvPr>
          <p:cNvSpPr txBox="1"/>
          <p:nvPr/>
        </p:nvSpPr>
        <p:spPr>
          <a:xfrm>
            <a:off x="8070235" y="5004525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85CDC0-2853-5352-07A0-6D8399967634}"/>
              </a:ext>
            </a:extLst>
          </p:cNvPr>
          <p:cNvSpPr/>
          <p:nvPr/>
        </p:nvSpPr>
        <p:spPr>
          <a:xfrm>
            <a:off x="8096451" y="6040121"/>
            <a:ext cx="996749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34868C-43E5-2C29-F73A-53DEFB97816B}"/>
              </a:ext>
            </a:extLst>
          </p:cNvPr>
          <p:cNvSpPr txBox="1"/>
          <p:nvPr/>
        </p:nvSpPr>
        <p:spPr>
          <a:xfrm>
            <a:off x="8263099" y="5834881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A74E1E22-A3DC-4535-96A1-56AF65670F6E}"/>
              </a:ext>
            </a:extLst>
          </p:cNvPr>
          <p:cNvSpPr/>
          <p:nvPr/>
        </p:nvSpPr>
        <p:spPr>
          <a:xfrm>
            <a:off x="3500865" y="1890700"/>
            <a:ext cx="2083753" cy="1887923"/>
          </a:xfrm>
          <a:prstGeom prst="wedgeEllipseCallout">
            <a:avLst>
              <a:gd name="adj1" fmla="val -50477"/>
              <a:gd name="adj2" fmla="val 434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រំកិល</a:t>
            </a:r>
            <a:r>
              <a:rPr lang="km-KH" sz="1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ចំណុចទស</a:t>
            </a:r>
            <a:r>
              <a:rPr lang="km-KH" sz="1400" dirty="0">
                <a:latin typeface="Khmer OS" panose="02000500000000020004" pitchFamily="2" charset="0"/>
                <a:cs typeface="Khmer OS" panose="02000500000000020004" pitchFamily="2" charset="0"/>
              </a:rPr>
              <a:t>ភាគទៅស្ដាំរហូតតួចែកក្លាយ</a:t>
            </a:r>
            <a:r>
              <a:rPr lang="km-KH" sz="1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ជា</a:t>
            </a:r>
            <a:r>
              <a:rPr lang="km-KH" sz="1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ចំនួនគត់</a:t>
            </a:r>
            <a:endParaRPr lang="en-PH" sz="1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96363C70-EDF1-39E2-9E95-7C290F54D5CD}"/>
              </a:ext>
            </a:extLst>
          </p:cNvPr>
          <p:cNvSpPr/>
          <p:nvPr/>
        </p:nvSpPr>
        <p:spPr>
          <a:xfrm>
            <a:off x="4609292" y="3583573"/>
            <a:ext cx="2363590" cy="2074366"/>
          </a:xfrm>
          <a:prstGeom prst="wedgeEllipseCallout">
            <a:avLst>
              <a:gd name="adj1" fmla="val -69005"/>
              <a:gd name="adj2" fmla="val -324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latin typeface="Khmer OS" panose="02000500000000020004" pitchFamily="2" charset="0"/>
                <a:cs typeface="Khmer OS" panose="02000500000000020004" pitchFamily="2" charset="0"/>
              </a:rPr>
              <a:t>រួចចែកចំនួនតាមប្រមាណវិធីដូចមេរៀនមុនដែរ</a:t>
            </a:r>
            <a:endParaRPr lang="en-PH" sz="16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14F47C3A-3B14-99CD-6128-AE7CD20638D8}"/>
              </a:ext>
            </a:extLst>
          </p:cNvPr>
          <p:cNvSpPr/>
          <p:nvPr/>
        </p:nvSpPr>
        <p:spPr>
          <a:xfrm>
            <a:off x="3500865" y="5269362"/>
            <a:ext cx="1694413" cy="1540361"/>
          </a:xfrm>
          <a:prstGeom prst="wedgeEllipseCallout">
            <a:avLst>
              <a:gd name="adj1" fmla="val -47552"/>
              <a:gd name="adj2" fmla="val -45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ដូចនេះ </a:t>
            </a:r>
          </a:p>
          <a:p>
            <a:pPr algn="ctr">
              <a:lnSpc>
                <a:spcPct val="150000"/>
              </a:lnSpc>
            </a:pPr>
            <a:r>
              <a:rPr lang="km-KH" sz="1200" dirty="0">
                <a:latin typeface="Khmer OS" panose="02000500000000020004" pitchFamily="2" charset="0"/>
                <a:cs typeface="Khmer OS" panose="02000500000000020004" pitchFamily="2" charset="0"/>
              </a:rPr>
              <a:t>យើងបានផលចែកត្រឹមត្រូវ</a:t>
            </a:r>
            <a:r>
              <a:rPr lang="en-US" sz="1200" dirty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id="{2BE4A776-A8D8-2DD1-2F2F-1DC83ACFFDF8}"/>
              </a:ext>
            </a:extLst>
          </p:cNvPr>
          <p:cNvSpPr/>
          <p:nvPr/>
        </p:nvSpPr>
        <p:spPr>
          <a:xfrm>
            <a:off x="6593840" y="3583573"/>
            <a:ext cx="642397" cy="329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463113-5F6F-17FE-4124-078AD04FF678}"/>
              </a:ext>
            </a:extLst>
          </p:cNvPr>
          <p:cNvSpPr txBox="1"/>
          <p:nvPr/>
        </p:nvSpPr>
        <p:spPr>
          <a:xfrm>
            <a:off x="7021356" y="2567631"/>
            <a:ext cx="443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rgbClr val="549E39"/>
                </a:solidFill>
              </a:rPr>
              <a:t>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09DCCF4-02C7-7617-C5F4-359807F0612D}"/>
              </a:ext>
            </a:extLst>
          </p:cNvPr>
          <p:cNvGrpSpPr/>
          <p:nvPr/>
        </p:nvGrpSpPr>
        <p:grpSpPr>
          <a:xfrm>
            <a:off x="8650305" y="2608269"/>
            <a:ext cx="658572" cy="1200329"/>
            <a:chOff x="8650305" y="2608269"/>
            <a:chExt cx="658572" cy="1200329"/>
          </a:xfrm>
        </p:grpSpPr>
        <p:sp>
          <p:nvSpPr>
            <p:cNvPr id="22" name="Arrow: Curved Up 21">
              <a:extLst>
                <a:ext uri="{FF2B5EF4-FFF2-40B4-BE49-F238E27FC236}">
                  <a16:creationId xmlns:a16="http://schemas.microsoft.com/office/drawing/2014/main" id="{A00DDACE-214E-4FFA-5F49-E4A7FF9E8C0F}"/>
                </a:ext>
              </a:extLst>
            </p:cNvPr>
            <p:cNvSpPr/>
            <p:nvPr/>
          </p:nvSpPr>
          <p:spPr>
            <a:xfrm>
              <a:off x="8666480" y="3420709"/>
              <a:ext cx="642397" cy="307707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9B2ED25-F35C-EF64-3163-A85D50776BBD}"/>
                </a:ext>
              </a:extLst>
            </p:cNvPr>
            <p:cNvSpPr txBox="1"/>
            <p:nvPr/>
          </p:nvSpPr>
          <p:spPr>
            <a:xfrm>
              <a:off x="8650305" y="2608269"/>
              <a:ext cx="5962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7200" dirty="0">
                  <a:solidFill>
                    <a:srgbClr val="549E39"/>
                  </a:solidFill>
                </a:rPr>
                <a:t>0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14A1851-51F5-EDC1-9A9F-426CDA4B8FE8}"/>
              </a:ext>
            </a:extLst>
          </p:cNvPr>
          <p:cNvSpPr txBox="1"/>
          <p:nvPr/>
        </p:nvSpPr>
        <p:spPr>
          <a:xfrm>
            <a:off x="8544501" y="4285346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86522C-1D5C-050E-BFD0-97DB4B4E224F}"/>
              </a:ext>
            </a:extLst>
          </p:cNvPr>
          <p:cNvSpPr txBox="1"/>
          <p:nvPr/>
        </p:nvSpPr>
        <p:spPr>
          <a:xfrm>
            <a:off x="8552758" y="5004524"/>
            <a:ext cx="596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EAB6DB-7681-EC45-7FDB-40F3E0500AFD}"/>
              </a:ext>
            </a:extLst>
          </p:cNvPr>
          <p:cNvSpPr txBox="1"/>
          <p:nvPr/>
        </p:nvSpPr>
        <p:spPr>
          <a:xfrm>
            <a:off x="8632842" y="1499856"/>
            <a:ext cx="879235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rgbClr val="549E39"/>
                </a:solidFill>
              </a:rPr>
              <a:t>2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FD3B1D5-CC4B-1509-DE45-5C8FEF25A0BB}"/>
              </a:ext>
            </a:extLst>
          </p:cNvPr>
          <p:cNvGrpSpPr/>
          <p:nvPr/>
        </p:nvGrpSpPr>
        <p:grpSpPr>
          <a:xfrm>
            <a:off x="9052178" y="2962482"/>
            <a:ext cx="3555143" cy="3948311"/>
            <a:chOff x="9052178" y="2962482"/>
            <a:chExt cx="3555143" cy="3948311"/>
          </a:xfrm>
        </p:grpSpPr>
        <p:pic>
          <p:nvPicPr>
            <p:cNvPr id="1030" name="Picture 6" descr="いろいろな表情の白衣を着た人のイラスト（男性） | かわいいフリー ...">
              <a:extLst>
                <a:ext uri="{FF2B5EF4-FFF2-40B4-BE49-F238E27FC236}">
                  <a16:creationId xmlns:a16="http://schemas.microsoft.com/office/drawing/2014/main" id="{764E687A-AB10-17B9-B522-3A126AA27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057" y="3217304"/>
              <a:ext cx="2718818" cy="3693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EC0839B-B58E-48A6-B0FE-2974C0F3A9F4}"/>
                </a:ext>
              </a:extLst>
            </p:cNvPr>
            <p:cNvSpPr txBox="1"/>
            <p:nvPr/>
          </p:nvSpPr>
          <p:spPr>
            <a:xfrm>
              <a:off x="9052178" y="2962482"/>
              <a:ext cx="3555143" cy="2040450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km-KH" sz="6000" dirty="0" smtClean="0">
                  <a:solidFill>
                    <a:srgbClr val="DF3046"/>
                  </a:solidFill>
                </a:rPr>
                <a:t>ត្រឹមត្រូវ</a:t>
              </a:r>
              <a:endParaRPr lang="en-PH" sz="6000" dirty="0">
                <a:solidFill>
                  <a:srgbClr val="DF30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505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8" grpId="0"/>
      <p:bldP spid="9" grpId="0" animBg="1"/>
      <p:bldP spid="10" grpId="0"/>
      <p:bldP spid="12" grpId="0" animBg="1"/>
      <p:bldP spid="13" grpId="0"/>
      <p:bldP spid="15" grpId="0" animBg="1"/>
      <p:bldP spid="16" grpId="0" animBg="1"/>
      <p:bldP spid="19" grpId="0" animBg="1"/>
      <p:bldP spid="20" grpId="0" animBg="1"/>
      <p:bldP spid="21" grpId="0"/>
      <p:bldP spid="24" grpId="0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190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DaunPenh</vt:lpstr>
      <vt:lpstr>Khmer OS</vt:lpstr>
      <vt:lpstr>Khmer OS Battambang</vt:lpstr>
      <vt:lpstr>MoolBoran</vt:lpstr>
      <vt:lpstr>Office Theme</vt:lpstr>
      <vt:lpstr>ការចែកចំនួនទសភាគ</vt:lpstr>
      <vt:lpstr>តោះយើងមកជួយធារ៉ា ធ្វើប្រមាណវិធីចែកចំនួនទសភាគខាងក្រោម!</vt:lpstr>
      <vt:lpstr>តោះយើងមកជួយធារ៉ា ធ្វើប្រមាណវិធីចែកចំនួនទសភាគខាងក្រោម!</vt:lpstr>
      <vt:lpstr>តោះយើងមកជួយធារ៉ា ធ្វើប្រមាណវិធីចែកចំនួនទសភាគខាងក្រោម!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ការចែកចំនួនទសភាគ</dc:title>
  <dc:creator>XY-PC</dc:creator>
  <cp:lastModifiedBy>XY-PC</cp:lastModifiedBy>
  <cp:revision>11</cp:revision>
  <dcterms:created xsi:type="dcterms:W3CDTF">2023-08-09T03:45:15Z</dcterms:created>
  <dcterms:modified xsi:type="dcterms:W3CDTF">2023-08-27T08:43:54Z</dcterms:modified>
</cp:coreProperties>
</file>