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45DC0-217E-49B3-8EDD-8A20E44E8E1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CFEC-6EE7-48E2-92EB-CBAF0B43D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71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45DC0-217E-49B3-8EDD-8A20E44E8E1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CFEC-6EE7-48E2-92EB-CBAF0B43D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97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45DC0-217E-49B3-8EDD-8A20E44E8E1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CFEC-6EE7-48E2-92EB-CBAF0B43D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27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45DC0-217E-49B3-8EDD-8A20E44E8E1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CFEC-6EE7-48E2-92EB-CBAF0B43D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91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45DC0-217E-49B3-8EDD-8A20E44E8E1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CFEC-6EE7-48E2-92EB-CBAF0B43D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1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45DC0-217E-49B3-8EDD-8A20E44E8E1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CFEC-6EE7-48E2-92EB-CBAF0B43D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45DC0-217E-49B3-8EDD-8A20E44E8E1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CFEC-6EE7-48E2-92EB-CBAF0B43D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31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45DC0-217E-49B3-8EDD-8A20E44E8E1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CFEC-6EE7-48E2-92EB-CBAF0B43D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396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45DC0-217E-49B3-8EDD-8A20E44E8E1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CFEC-6EE7-48E2-92EB-CBAF0B43D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94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45DC0-217E-49B3-8EDD-8A20E44E8E1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CFEC-6EE7-48E2-92EB-CBAF0B43D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4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45DC0-217E-49B3-8EDD-8A20E44E8E1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CFEC-6EE7-48E2-92EB-CBAF0B43D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9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45DC0-217E-49B3-8EDD-8A20E44E8E1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3CFEC-6EE7-48E2-92EB-CBAF0B43D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27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5099" y="113665"/>
            <a:ext cx="11852275" cy="6522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537335" y="2104390"/>
            <a:ext cx="9107805" cy="1855470"/>
            <a:chOff x="2445" y="3393"/>
            <a:chExt cx="14343" cy="2922"/>
          </a:xfrm>
        </p:grpSpPr>
        <p:sp>
          <p:nvSpPr>
            <p:cNvPr id="5" name="Text Box 4"/>
            <p:cNvSpPr txBox="1"/>
            <p:nvPr/>
          </p:nvSpPr>
          <p:spPr>
            <a:xfrm>
              <a:off x="2445" y="3393"/>
              <a:ext cx="14343" cy="13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m-KH" sz="4800" b="1" dirty="0" smtClean="0">
                  <a:latin typeface="Khmer OS" panose="02000500000000020004" pitchFamily="2" charset="0"/>
                  <a:cs typeface="Khmer OS" panose="02000500000000020004" pitchFamily="2" charset="0"/>
                </a:rPr>
                <a:t>ចំនួននិងផ្ទៃក្រឡា</a:t>
              </a:r>
              <a:endParaRPr lang="en-US" sz="4800" b="1" dirty="0">
                <a:latin typeface="Khmer OS" panose="02000500000000020004" pitchFamily="2" charset="0"/>
                <a:cs typeface="Khmer OS" panose="02000500000000020004" pitchFamily="2" charset="0"/>
              </a:endParaRPr>
            </a:p>
          </p:txBody>
        </p:sp>
        <p:sp>
          <p:nvSpPr>
            <p:cNvPr id="6" name="Text Box 5"/>
            <p:cNvSpPr txBox="1"/>
            <p:nvPr/>
          </p:nvSpPr>
          <p:spPr>
            <a:xfrm>
              <a:off x="2445" y="5394"/>
              <a:ext cx="14343" cy="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m-KH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គណិតវិទ្យា ថ្នាក់ទី៥</a:t>
              </a:r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827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0020" y="176530"/>
            <a:ext cx="11852275" cy="6522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 1"/>
          <p:cNvSpPr/>
          <p:nvPr/>
        </p:nvSpPr>
        <p:spPr>
          <a:xfrm rot="10800000">
            <a:off x="360680" y="176530"/>
            <a:ext cx="624205" cy="964565"/>
          </a:xfrm>
          <a:custGeom>
            <a:avLst/>
            <a:gdLst>
              <a:gd name="connsiteX0" fmla="*/ 0 w 2088"/>
              <a:gd name="connsiteY0" fmla="*/ 1249 h 3226"/>
              <a:gd name="connsiteX1" fmla="*/ 1044 w 2088"/>
              <a:gd name="connsiteY1" fmla="*/ 0 h 3226"/>
              <a:gd name="connsiteX2" fmla="*/ 2088 w 2088"/>
              <a:gd name="connsiteY2" fmla="*/ 1186 h 3226"/>
              <a:gd name="connsiteX3" fmla="*/ 2041 w 2088"/>
              <a:gd name="connsiteY3" fmla="*/ 3226 h 3226"/>
              <a:gd name="connsiteX4" fmla="*/ 47 w 2088"/>
              <a:gd name="connsiteY4" fmla="*/ 3226 h 3226"/>
              <a:gd name="connsiteX5" fmla="*/ 0 w 2088"/>
              <a:gd name="connsiteY5" fmla="*/ 1249 h 3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88" h="3226">
                <a:moveTo>
                  <a:pt x="0" y="1249"/>
                </a:moveTo>
                <a:lnTo>
                  <a:pt x="1044" y="0"/>
                </a:lnTo>
                <a:lnTo>
                  <a:pt x="2088" y="1186"/>
                </a:lnTo>
                <a:lnTo>
                  <a:pt x="2041" y="3226"/>
                </a:lnTo>
                <a:lnTo>
                  <a:pt x="47" y="3226"/>
                </a:lnTo>
                <a:lnTo>
                  <a:pt x="0" y="124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Box 7"/>
          <p:cNvSpPr txBox="1"/>
          <p:nvPr/>
        </p:nvSpPr>
        <p:spPr>
          <a:xfrm>
            <a:off x="1336675" y="1266190"/>
            <a:ext cx="10067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រកចំនួនសិស្ស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ដែលនៅ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លើផ្ទៃដី </a:t>
            </a:r>
            <a:r>
              <a:rPr lang="en-US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  <a:r>
              <a:rPr lang="en-US" sz="2800" dirty="0">
                <a:latin typeface="Khmer OS" panose="02000500000000020004" pitchFamily="2" charset="0"/>
                <a:cs typeface="Khmer OS" panose="02000500000000020004" pitchFamily="2" charset="0"/>
              </a:rPr>
              <a:t>1 </a:t>
            </a:r>
            <a:r>
              <a:rPr lang="en-US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m</a:t>
            </a:r>
            <a:r>
              <a:rPr lang="en-US" sz="2800" baseline="30000" dirty="0" smtClean="0">
                <a:latin typeface="Khmer OS" panose="02000500000000020004" pitchFamily="2" charset="0"/>
                <a:cs typeface="Khmer OS" panose="02000500000000020004" pitchFamily="2" charset="0"/>
              </a:rPr>
              <a:t>2</a:t>
            </a:r>
            <a:r>
              <a:rPr lang="km-KH" sz="2800" baseline="30000" dirty="0" smtClean="0"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  <a:r>
              <a:rPr lang="en-US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តាមបម្រាប់ខាងក្រោម</a:t>
            </a:r>
            <a:r>
              <a:rPr lang="en-US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  </a:t>
            </a:r>
            <a:endParaRPr lang="en-US" sz="28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1336675" y="2196465"/>
            <a:ext cx="9107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Khmer OS" panose="02000500000000020004" pitchFamily="2" charset="0"/>
                <a:cs typeface="Khmer OS" panose="02000500000000020004" pitchFamily="2" charset="0"/>
              </a:rPr>
              <a:t>1. 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បើគេមានសិស្ស</a:t>
            </a:r>
            <a:r>
              <a:rPr lang="en-US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14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នាក់ 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លើ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ផ្ទៃ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ដី</a:t>
            </a:r>
            <a:r>
              <a:rPr lang="en-US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  <a:r>
              <a:rPr lang="en-US" sz="2800" dirty="0">
                <a:latin typeface="Khmer OS" panose="02000500000000020004" pitchFamily="2" charset="0"/>
                <a:cs typeface="Khmer OS" panose="02000500000000020004" pitchFamily="2" charset="0"/>
              </a:rPr>
              <a:t>2 m</a:t>
            </a:r>
            <a:r>
              <a:rPr lang="en-US" sz="2800" baseline="30000" dirty="0">
                <a:latin typeface="Khmer OS" panose="02000500000000020004" pitchFamily="2" charset="0"/>
                <a:cs typeface="Khmer OS" panose="02000500000000020004" pitchFamily="2" charset="0"/>
              </a:rPr>
              <a:t>2</a:t>
            </a:r>
            <a:r>
              <a:rPr lang="en-US" sz="2800" dirty="0"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1740535" y="2855595"/>
            <a:ext cx="2560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Khmer OS" panose="02000500000000020004" pitchFamily="2" charset="0"/>
                <a:cs typeface="Khmer OS" panose="02000500000000020004" pitchFamily="2" charset="0"/>
              </a:rPr>
              <a:t>14 ÷ 2 = </a:t>
            </a:r>
          </a:p>
        </p:txBody>
      </p:sp>
      <p:sp>
        <p:nvSpPr>
          <p:cNvPr id="12" name="Text Box 11"/>
          <p:cNvSpPr txBox="1"/>
          <p:nvPr/>
        </p:nvSpPr>
        <p:spPr>
          <a:xfrm>
            <a:off x="4180205" y="2855595"/>
            <a:ext cx="32334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Khmer OS" panose="02000500000000020004" pitchFamily="2" charset="0"/>
                <a:cs typeface="Khmer OS" panose="02000500000000020004" pitchFamily="2" charset="0"/>
              </a:rPr>
              <a:t>7 </a:t>
            </a:r>
            <a:r>
              <a:rPr lang="km-KH" sz="4000" dirty="0" smtClean="0">
                <a:latin typeface="Khmer OS" panose="02000500000000020004" pitchFamily="2" charset="0"/>
                <a:cs typeface="Khmer OS" panose="02000500000000020004" pitchFamily="2" charset="0"/>
              </a:rPr>
              <a:t>នាក់</a:t>
            </a:r>
            <a:endParaRPr lang="en-US" sz="40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13" name="Text Box 12"/>
          <p:cNvSpPr txBox="1"/>
          <p:nvPr/>
        </p:nvSpPr>
        <p:spPr>
          <a:xfrm>
            <a:off x="1336675" y="4093845"/>
            <a:ext cx="9107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Khmer OS" panose="02000500000000020004" pitchFamily="2" charset="0"/>
                <a:cs typeface="Khmer OS" panose="02000500000000020004" pitchFamily="2" charset="0"/>
              </a:rPr>
              <a:t>2. 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បើគេមានសិស្ស </a:t>
            </a:r>
            <a:r>
              <a:rPr lang="en-US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14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នាក់ 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លើផ្ទៃ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ដី</a:t>
            </a:r>
            <a:r>
              <a:rPr lang="en-US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  <a:r>
              <a:rPr lang="en-US" sz="2800" dirty="0">
                <a:latin typeface="Khmer OS" panose="02000500000000020004" pitchFamily="2" charset="0"/>
                <a:cs typeface="Khmer OS" panose="02000500000000020004" pitchFamily="2" charset="0"/>
              </a:rPr>
              <a:t>7 </a:t>
            </a:r>
            <a:r>
              <a:rPr lang="en-US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m</a:t>
            </a:r>
            <a:r>
              <a:rPr lang="en-US" sz="2800" baseline="30000" dirty="0" smtClean="0">
                <a:latin typeface="Khmer OS" panose="02000500000000020004" pitchFamily="2" charset="0"/>
                <a:cs typeface="Khmer OS" panose="02000500000000020004" pitchFamily="2" charset="0"/>
              </a:rPr>
              <a:t>2</a:t>
            </a:r>
            <a:endParaRPr lang="en-US" sz="28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14" name="Text Box 13"/>
          <p:cNvSpPr txBox="1"/>
          <p:nvPr/>
        </p:nvSpPr>
        <p:spPr>
          <a:xfrm>
            <a:off x="1740535" y="4752975"/>
            <a:ext cx="2560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Khmer OS" panose="02000500000000020004" pitchFamily="2" charset="0"/>
                <a:cs typeface="Khmer OS" panose="02000500000000020004" pitchFamily="2" charset="0"/>
              </a:rPr>
              <a:t>14 ÷ 7 = </a:t>
            </a:r>
          </a:p>
        </p:txBody>
      </p:sp>
      <p:sp>
        <p:nvSpPr>
          <p:cNvPr id="15" name="Text Box 14"/>
          <p:cNvSpPr txBox="1"/>
          <p:nvPr/>
        </p:nvSpPr>
        <p:spPr>
          <a:xfrm>
            <a:off x="4180205" y="4752975"/>
            <a:ext cx="32334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Khmer OS" panose="02000500000000020004" pitchFamily="2" charset="0"/>
                <a:cs typeface="Khmer OS" panose="02000500000000020004" pitchFamily="2" charset="0"/>
              </a:rPr>
              <a:t>2 </a:t>
            </a:r>
            <a:r>
              <a:rPr lang="km-KH" sz="4000" dirty="0" smtClean="0">
                <a:latin typeface="Khmer OS" panose="02000500000000020004" pitchFamily="2" charset="0"/>
                <a:cs typeface="Khmer OS" panose="02000500000000020004" pitchFamily="2" charset="0"/>
              </a:rPr>
              <a:t>នាក់</a:t>
            </a:r>
            <a:endParaRPr lang="en-US" sz="40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7413625" y="2336800"/>
            <a:ext cx="1329055" cy="15462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" name="Picture 15"/>
          <p:cNvPicPr/>
          <p:nvPr/>
        </p:nvPicPr>
        <p:blipFill>
          <a:blip r:embed="rId2"/>
          <a:stretch>
            <a:fillRect/>
          </a:stretch>
        </p:blipFill>
        <p:spPr>
          <a:xfrm>
            <a:off x="7413625" y="4311650"/>
            <a:ext cx="1329055" cy="154622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46427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0020" y="176530"/>
            <a:ext cx="11852275" cy="6522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 1"/>
          <p:cNvSpPr/>
          <p:nvPr/>
        </p:nvSpPr>
        <p:spPr>
          <a:xfrm rot="10800000">
            <a:off x="360680" y="176530"/>
            <a:ext cx="624205" cy="964565"/>
          </a:xfrm>
          <a:custGeom>
            <a:avLst/>
            <a:gdLst>
              <a:gd name="connsiteX0" fmla="*/ 0 w 2088"/>
              <a:gd name="connsiteY0" fmla="*/ 1249 h 3226"/>
              <a:gd name="connsiteX1" fmla="*/ 1044 w 2088"/>
              <a:gd name="connsiteY1" fmla="*/ 0 h 3226"/>
              <a:gd name="connsiteX2" fmla="*/ 2088 w 2088"/>
              <a:gd name="connsiteY2" fmla="*/ 1186 h 3226"/>
              <a:gd name="connsiteX3" fmla="*/ 2041 w 2088"/>
              <a:gd name="connsiteY3" fmla="*/ 3226 h 3226"/>
              <a:gd name="connsiteX4" fmla="*/ 47 w 2088"/>
              <a:gd name="connsiteY4" fmla="*/ 3226 h 3226"/>
              <a:gd name="connsiteX5" fmla="*/ 0 w 2088"/>
              <a:gd name="connsiteY5" fmla="*/ 1249 h 3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88" h="3226">
                <a:moveTo>
                  <a:pt x="0" y="1249"/>
                </a:moveTo>
                <a:lnTo>
                  <a:pt x="1044" y="0"/>
                </a:lnTo>
                <a:lnTo>
                  <a:pt x="2088" y="1186"/>
                </a:lnTo>
                <a:lnTo>
                  <a:pt x="2041" y="3226"/>
                </a:lnTo>
                <a:lnTo>
                  <a:pt x="47" y="3226"/>
                </a:lnTo>
                <a:lnTo>
                  <a:pt x="0" y="124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Box 7"/>
          <p:cNvSpPr txBox="1"/>
          <p:nvPr/>
        </p:nvSpPr>
        <p:spPr>
          <a:xfrm>
            <a:off x="1336675" y="1266190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រកចំនួនកូនឆ្កែ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ដែលនៅ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លើផ្ទៃដី </a:t>
            </a:r>
            <a:r>
              <a:rPr lang="en-US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 1 m</a:t>
            </a:r>
            <a:r>
              <a:rPr lang="en-US" sz="2800" baseline="30000" dirty="0" smtClean="0">
                <a:latin typeface="Khmer OS" panose="02000500000000020004" pitchFamily="2" charset="0"/>
                <a:cs typeface="Khmer OS" panose="02000500000000020004" pitchFamily="2" charset="0"/>
              </a:rPr>
              <a:t>2</a:t>
            </a:r>
            <a:r>
              <a:rPr lang="km-KH" sz="2800" baseline="30000" dirty="0" smtClean="0"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  <a:r>
              <a:rPr lang="en-US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តាមបម្រាប់ខាងក្រោម</a:t>
            </a:r>
            <a:r>
              <a:rPr lang="en-US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  </a:t>
            </a:r>
            <a:endParaRPr lang="en-US" sz="28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1336675" y="2196465"/>
            <a:ext cx="9107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latin typeface="Khmer OS" panose="02000500000000020004" pitchFamily="2" charset="0"/>
                <a:cs typeface="Khmer OS" panose="02000500000000020004" pitchFamily="2" charset="0"/>
              </a:rPr>
              <a:t>1. 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បើគេមានកូនឆ្កែ </a:t>
            </a:r>
            <a:r>
              <a:rPr lang="en-US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5</a:t>
            </a:r>
            <a:r>
              <a:rPr lang="en-US" sz="2800" dirty="0">
                <a:latin typeface="Khmer OS" panose="02000500000000020004" pitchFamily="2" charset="0"/>
                <a:cs typeface="Khmer OS" panose="02000500000000020004" pitchFamily="2" charset="0"/>
              </a:rPr>
              <a:t>4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ក្បាល លើផ្ទៃ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ក្រឡា</a:t>
            </a:r>
            <a:r>
              <a:rPr lang="en-US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  <a:r>
              <a:rPr lang="en-US" sz="2800" dirty="0">
                <a:latin typeface="Khmer OS" panose="02000500000000020004" pitchFamily="2" charset="0"/>
                <a:cs typeface="Khmer OS" panose="02000500000000020004" pitchFamily="2" charset="0"/>
              </a:rPr>
              <a:t>6 m</a:t>
            </a:r>
            <a:r>
              <a:rPr lang="en-US" sz="2800" baseline="30000" dirty="0">
                <a:latin typeface="Khmer OS" panose="02000500000000020004" pitchFamily="2" charset="0"/>
                <a:cs typeface="Khmer OS" panose="02000500000000020004" pitchFamily="2" charset="0"/>
              </a:rPr>
              <a:t>2</a:t>
            </a:r>
            <a:r>
              <a:rPr lang="en-US" sz="2800" dirty="0"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1740535" y="2855595"/>
            <a:ext cx="28308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Khmer OS" panose="02000500000000020004" pitchFamily="2" charset="0"/>
                <a:cs typeface="Khmer OS" panose="02000500000000020004" pitchFamily="2" charset="0"/>
              </a:rPr>
              <a:t>54 </a:t>
            </a:r>
            <a:r>
              <a:rPr lang="en-US" sz="4400" dirty="0">
                <a:latin typeface="Khmer OS" panose="02000500000000020004" pitchFamily="2" charset="0"/>
                <a:cs typeface="Khmer OS" panose="02000500000000020004" pitchFamily="2" charset="0"/>
              </a:rPr>
              <a:t>÷ 6 = </a:t>
            </a:r>
          </a:p>
        </p:txBody>
      </p:sp>
      <p:sp>
        <p:nvSpPr>
          <p:cNvPr id="12" name="Text Box 11"/>
          <p:cNvSpPr txBox="1"/>
          <p:nvPr/>
        </p:nvSpPr>
        <p:spPr>
          <a:xfrm>
            <a:off x="4300855" y="2855595"/>
            <a:ext cx="32334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dirty="0">
                <a:latin typeface="Khmer OS" panose="02000500000000020004" pitchFamily="2" charset="0"/>
                <a:cs typeface="Khmer OS" panose="02000500000000020004" pitchFamily="2" charset="0"/>
              </a:rPr>
              <a:t>9 </a:t>
            </a:r>
            <a:r>
              <a:rPr lang="km-KH" sz="4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ក្បាល</a:t>
            </a:r>
            <a:endParaRPr lang="en-US" sz="4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13" name="Text Box 12"/>
          <p:cNvSpPr txBox="1"/>
          <p:nvPr/>
        </p:nvSpPr>
        <p:spPr>
          <a:xfrm>
            <a:off x="1336675" y="4093845"/>
            <a:ext cx="9107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latin typeface="Khmer OS" panose="02000500000000020004" pitchFamily="2" charset="0"/>
                <a:cs typeface="Khmer OS" panose="02000500000000020004" pitchFamily="2" charset="0"/>
              </a:rPr>
              <a:t>2. 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បើគេមានកូនឆ្កែ </a:t>
            </a:r>
            <a:r>
              <a:rPr lang="en-US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5</a:t>
            </a:r>
            <a:r>
              <a:rPr lang="en-US" sz="2800" dirty="0">
                <a:latin typeface="Khmer OS" panose="02000500000000020004" pitchFamily="2" charset="0"/>
                <a:cs typeface="Khmer OS" panose="02000500000000020004" pitchFamily="2" charset="0"/>
              </a:rPr>
              <a:t>4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ក្បាល លើផ្ទៃ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ក្រឡា</a:t>
            </a:r>
            <a:r>
              <a:rPr lang="en-US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  <a:r>
              <a:rPr lang="en-US" sz="2800" dirty="0">
                <a:latin typeface="Khmer OS" panose="02000500000000020004" pitchFamily="2" charset="0"/>
                <a:cs typeface="Khmer OS" panose="02000500000000020004" pitchFamily="2" charset="0"/>
              </a:rPr>
              <a:t>9 m</a:t>
            </a:r>
            <a:r>
              <a:rPr lang="en-US" sz="2800" baseline="30000" dirty="0">
                <a:latin typeface="Khmer OS" panose="02000500000000020004" pitchFamily="2" charset="0"/>
                <a:cs typeface="Khmer OS" panose="02000500000000020004" pitchFamily="2" charset="0"/>
              </a:rPr>
              <a:t>2</a:t>
            </a:r>
            <a:r>
              <a:rPr lang="en-US" sz="2800" dirty="0"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</a:p>
        </p:txBody>
      </p:sp>
      <p:sp>
        <p:nvSpPr>
          <p:cNvPr id="14" name="Text Box 13"/>
          <p:cNvSpPr txBox="1"/>
          <p:nvPr/>
        </p:nvSpPr>
        <p:spPr>
          <a:xfrm>
            <a:off x="1740535" y="4752975"/>
            <a:ext cx="2560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Khmer OS" panose="02000500000000020004" pitchFamily="2" charset="0"/>
                <a:cs typeface="Khmer OS" panose="02000500000000020004" pitchFamily="2" charset="0"/>
              </a:rPr>
              <a:t>54 </a:t>
            </a:r>
            <a:r>
              <a:rPr lang="en-US" sz="4400" dirty="0" smtClean="0">
                <a:latin typeface="Khmer OS" panose="02000500000000020004" pitchFamily="2" charset="0"/>
                <a:cs typeface="Khmer OS" panose="02000500000000020004" pitchFamily="2" charset="0"/>
              </a:rPr>
              <a:t>÷ 9 = </a:t>
            </a:r>
            <a:endParaRPr lang="en-US" sz="4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15" name="Text Box 14"/>
          <p:cNvSpPr txBox="1"/>
          <p:nvPr/>
        </p:nvSpPr>
        <p:spPr>
          <a:xfrm>
            <a:off x="4256405" y="4752975"/>
            <a:ext cx="32334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Khmer OS" panose="02000500000000020004" pitchFamily="2" charset="0"/>
                <a:cs typeface="Khmer OS" panose="02000500000000020004" pitchFamily="2" charset="0"/>
              </a:rPr>
              <a:t>6 </a:t>
            </a:r>
            <a:r>
              <a:rPr lang="km-KH" sz="4400" dirty="0">
                <a:latin typeface="Khmer OS" panose="02000500000000020004" pitchFamily="2" charset="0"/>
                <a:cs typeface="Khmer OS" panose="02000500000000020004" pitchFamily="2" charset="0"/>
                <a:sym typeface="+mn-ea"/>
              </a:rPr>
              <a:t>ក្បាល</a:t>
            </a:r>
            <a:endParaRPr lang="en-US" sz="4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pic>
        <p:nvPicPr>
          <p:cNvPr id="16" name="Picture 15"/>
          <p:cNvPicPr/>
          <p:nvPr/>
        </p:nvPicPr>
        <p:blipFill>
          <a:blip r:embed="rId2"/>
          <a:stretch>
            <a:fillRect/>
          </a:stretch>
        </p:blipFill>
        <p:spPr>
          <a:xfrm>
            <a:off x="7413625" y="4311650"/>
            <a:ext cx="1329055" cy="15462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7413625" y="2410460"/>
            <a:ext cx="1329055" cy="154622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41091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0020" y="138823"/>
            <a:ext cx="11852275" cy="6522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 1"/>
          <p:cNvSpPr/>
          <p:nvPr/>
        </p:nvSpPr>
        <p:spPr>
          <a:xfrm rot="10800000">
            <a:off x="360680" y="176530"/>
            <a:ext cx="624205" cy="964565"/>
          </a:xfrm>
          <a:custGeom>
            <a:avLst/>
            <a:gdLst>
              <a:gd name="connsiteX0" fmla="*/ 0 w 2088"/>
              <a:gd name="connsiteY0" fmla="*/ 1249 h 3226"/>
              <a:gd name="connsiteX1" fmla="*/ 1044 w 2088"/>
              <a:gd name="connsiteY1" fmla="*/ 0 h 3226"/>
              <a:gd name="connsiteX2" fmla="*/ 2088 w 2088"/>
              <a:gd name="connsiteY2" fmla="*/ 1186 h 3226"/>
              <a:gd name="connsiteX3" fmla="*/ 2041 w 2088"/>
              <a:gd name="connsiteY3" fmla="*/ 3226 h 3226"/>
              <a:gd name="connsiteX4" fmla="*/ 47 w 2088"/>
              <a:gd name="connsiteY4" fmla="*/ 3226 h 3226"/>
              <a:gd name="connsiteX5" fmla="*/ 0 w 2088"/>
              <a:gd name="connsiteY5" fmla="*/ 1249 h 3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88" h="3226">
                <a:moveTo>
                  <a:pt x="0" y="1249"/>
                </a:moveTo>
                <a:lnTo>
                  <a:pt x="1044" y="0"/>
                </a:lnTo>
                <a:lnTo>
                  <a:pt x="2088" y="1186"/>
                </a:lnTo>
                <a:lnTo>
                  <a:pt x="2041" y="3226"/>
                </a:lnTo>
                <a:lnTo>
                  <a:pt x="47" y="3226"/>
                </a:lnTo>
                <a:lnTo>
                  <a:pt x="0" y="124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Box 7"/>
          <p:cNvSpPr txBox="1"/>
          <p:nvPr/>
        </p:nvSpPr>
        <p:spPr>
          <a:xfrm>
            <a:off x="1336675" y="1266190"/>
            <a:ext cx="10360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រកចំនួនកូនឆ្មា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ដែលនៅ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លើផ្ទៃដី </a:t>
            </a:r>
            <a:r>
              <a:rPr lang="en-US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 1 m</a:t>
            </a:r>
            <a:r>
              <a:rPr lang="en-US" sz="2800" baseline="30000" dirty="0" smtClean="0">
                <a:latin typeface="Khmer OS" panose="02000500000000020004" pitchFamily="2" charset="0"/>
                <a:cs typeface="Khmer OS" panose="02000500000000020004" pitchFamily="2" charset="0"/>
              </a:rPr>
              <a:t>2</a:t>
            </a:r>
            <a:r>
              <a:rPr lang="km-KH" sz="2800" baseline="30000" dirty="0" smtClean="0"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  <a:r>
              <a:rPr lang="en-US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តាមបម្រាប់ខាងក្រោម</a:t>
            </a:r>
            <a:r>
              <a:rPr lang="en-US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  </a:t>
            </a:r>
            <a:endParaRPr lang="en-US" sz="28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1336675" y="2196465"/>
            <a:ext cx="91078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latin typeface="Khmer OS" panose="02000500000000020004" pitchFamily="2" charset="0"/>
                <a:cs typeface="Khmer OS" panose="02000500000000020004" pitchFamily="2" charset="0"/>
              </a:rPr>
              <a:t>1. 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គេមានកូនឆ្មា </a:t>
            </a:r>
            <a:r>
              <a:rPr lang="en-US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42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ក្បាល 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លើផ្ទៃ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ក្រឡា</a:t>
            </a:r>
            <a:r>
              <a:rPr lang="en-US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  <a:r>
              <a:rPr lang="en-US" sz="2800" dirty="0">
                <a:latin typeface="Khmer OS" panose="02000500000000020004" pitchFamily="2" charset="0"/>
                <a:cs typeface="Khmer OS" panose="02000500000000020004" pitchFamily="2" charset="0"/>
              </a:rPr>
              <a:t>6 m</a:t>
            </a:r>
            <a:r>
              <a:rPr lang="en-US" sz="2800" baseline="30000" dirty="0">
                <a:latin typeface="Khmer OS" panose="02000500000000020004" pitchFamily="2" charset="0"/>
                <a:cs typeface="Khmer OS" panose="02000500000000020004" pitchFamily="2" charset="0"/>
              </a:rPr>
              <a:t>2</a:t>
            </a:r>
            <a:r>
              <a:rPr lang="en-US" sz="2800" dirty="0"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1740535" y="2855595"/>
            <a:ext cx="2560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Khmer OS" panose="02000500000000020004" pitchFamily="2" charset="0"/>
                <a:cs typeface="Khmer OS" panose="02000500000000020004" pitchFamily="2" charset="0"/>
              </a:rPr>
              <a:t>42 ÷ 6 = </a:t>
            </a:r>
          </a:p>
        </p:txBody>
      </p:sp>
      <p:sp>
        <p:nvSpPr>
          <p:cNvPr id="12" name="Text Box 11"/>
          <p:cNvSpPr txBox="1"/>
          <p:nvPr/>
        </p:nvSpPr>
        <p:spPr>
          <a:xfrm>
            <a:off x="4180205" y="2855595"/>
            <a:ext cx="32334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Khmer OS" panose="02000500000000020004" pitchFamily="2" charset="0"/>
                <a:cs typeface="Khmer OS" panose="02000500000000020004" pitchFamily="2" charset="0"/>
              </a:rPr>
              <a:t>7 </a:t>
            </a:r>
            <a:r>
              <a:rPr lang="km-KH" sz="4400" dirty="0">
                <a:latin typeface="Khmer OS" panose="02000500000000020004" pitchFamily="2" charset="0"/>
                <a:cs typeface="Khmer OS" panose="02000500000000020004" pitchFamily="2" charset="0"/>
              </a:rPr>
              <a:t>ក្បាល</a:t>
            </a:r>
            <a:endParaRPr lang="en-US" sz="4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13" name="Text Box 12"/>
          <p:cNvSpPr txBox="1"/>
          <p:nvPr/>
        </p:nvSpPr>
        <p:spPr>
          <a:xfrm>
            <a:off x="1336675" y="4093845"/>
            <a:ext cx="91078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latin typeface="Khmer OS" panose="02000500000000020004" pitchFamily="2" charset="0"/>
                <a:cs typeface="Khmer OS" panose="02000500000000020004" pitchFamily="2" charset="0"/>
              </a:rPr>
              <a:t>2</a:t>
            </a:r>
            <a:r>
              <a:rPr lang="en-US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. 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គេមានកូនឆ្មា</a:t>
            </a:r>
            <a:r>
              <a:rPr lang="en-US" sz="2800" smtClean="0"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  <a:r>
              <a:rPr lang="en-US" sz="2800" smtClean="0">
                <a:latin typeface="Khmer OS" panose="02000500000000020004" pitchFamily="2" charset="0"/>
                <a:cs typeface="Khmer OS" panose="02000500000000020004" pitchFamily="2" charset="0"/>
              </a:rPr>
              <a:t>42</a:t>
            </a:r>
            <a:r>
              <a:rPr lang="km-KH" sz="2800" smtClean="0">
                <a:latin typeface="Khmer OS" panose="02000500000000020004" pitchFamily="2" charset="0"/>
                <a:cs typeface="Khmer OS" panose="02000500000000020004" pitchFamily="2" charset="0"/>
              </a:rPr>
              <a:t>ក្បាល 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លើផ្ទៃ</a:t>
            </a:r>
            <a:r>
              <a:rPr lang="km-KH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ក្រឡា</a:t>
            </a:r>
            <a:r>
              <a:rPr lang="en-US" sz="2800" dirty="0" smtClean="0"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  <a:r>
              <a:rPr lang="en-US" sz="2800" dirty="0">
                <a:latin typeface="Khmer OS" panose="02000500000000020004" pitchFamily="2" charset="0"/>
                <a:cs typeface="Khmer OS" panose="02000500000000020004" pitchFamily="2" charset="0"/>
              </a:rPr>
              <a:t>7 m</a:t>
            </a:r>
            <a:r>
              <a:rPr lang="en-US" sz="2800" baseline="30000" dirty="0">
                <a:latin typeface="Khmer OS" panose="02000500000000020004" pitchFamily="2" charset="0"/>
                <a:cs typeface="Khmer OS" panose="02000500000000020004" pitchFamily="2" charset="0"/>
              </a:rPr>
              <a:t>2</a:t>
            </a:r>
            <a:r>
              <a:rPr lang="en-US" sz="2800" dirty="0"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</a:p>
        </p:txBody>
      </p:sp>
      <p:sp>
        <p:nvSpPr>
          <p:cNvPr id="14" name="Text Box 13"/>
          <p:cNvSpPr txBox="1"/>
          <p:nvPr/>
        </p:nvSpPr>
        <p:spPr>
          <a:xfrm>
            <a:off x="1740535" y="4752975"/>
            <a:ext cx="2560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Khmer OS" panose="02000500000000020004" pitchFamily="2" charset="0"/>
                <a:cs typeface="Khmer OS" panose="02000500000000020004" pitchFamily="2" charset="0"/>
              </a:rPr>
              <a:t>42 ÷ 7 = </a:t>
            </a:r>
          </a:p>
        </p:txBody>
      </p:sp>
      <p:sp>
        <p:nvSpPr>
          <p:cNvPr id="15" name="Text Box 14"/>
          <p:cNvSpPr txBox="1"/>
          <p:nvPr/>
        </p:nvSpPr>
        <p:spPr>
          <a:xfrm>
            <a:off x="4180205" y="4752975"/>
            <a:ext cx="32334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Khmer OS" panose="02000500000000020004" pitchFamily="2" charset="0"/>
                <a:cs typeface="Khmer OS" panose="02000500000000020004" pitchFamily="2" charset="0"/>
              </a:rPr>
              <a:t>6 </a:t>
            </a:r>
            <a:r>
              <a:rPr lang="km-KH" sz="4400" dirty="0">
                <a:latin typeface="Khmer OS" panose="02000500000000020004" pitchFamily="2" charset="0"/>
                <a:cs typeface="Khmer OS" panose="02000500000000020004" pitchFamily="2" charset="0"/>
              </a:rPr>
              <a:t>ក្បាល</a:t>
            </a:r>
            <a:endParaRPr lang="en-US" sz="4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pic>
        <p:nvPicPr>
          <p:cNvPr id="16" name="Picture 15"/>
          <p:cNvPicPr/>
          <p:nvPr/>
        </p:nvPicPr>
        <p:blipFill>
          <a:blip r:embed="rId2"/>
          <a:stretch>
            <a:fillRect/>
          </a:stretch>
        </p:blipFill>
        <p:spPr>
          <a:xfrm>
            <a:off x="6409690" y="4311015"/>
            <a:ext cx="1329055" cy="15462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6409690" y="2276475"/>
            <a:ext cx="1329055" cy="154622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414957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176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Khmer OS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XY-PC</dc:creator>
  <cp:lastModifiedBy>XY-PC</cp:lastModifiedBy>
  <cp:revision>16</cp:revision>
  <dcterms:created xsi:type="dcterms:W3CDTF">2023-08-08T10:54:47Z</dcterms:created>
  <dcterms:modified xsi:type="dcterms:W3CDTF">2023-08-27T07:07:05Z</dcterms:modified>
</cp:coreProperties>
</file>