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361" autoAdjust="0"/>
  </p:normalViewPr>
  <p:slideViewPr>
    <p:cSldViewPr>
      <p:cViewPr varScale="1">
        <p:scale>
          <a:sx n="38" d="100"/>
          <a:sy n="38" d="100"/>
        </p:scale>
        <p:origin x="1452" y="44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8B974-C338-4A58-BF33-83ACBFFA0CC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4A75E-23F0-4C91-8747-24E271FC9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33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m-KH" dirty="0" smtClean="0"/>
              <a:t>ចាន់</a:t>
            </a:r>
            <a:r>
              <a:rPr lang="km-KH" baseline="0" dirty="0" smtClean="0"/>
              <a:t>ដើរហាត់ប្រាណក្នុងរយៈពេល 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10 </a:t>
            </a:r>
            <a:r>
              <a:rPr lang="km-KH" sz="1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នាទី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 and 30 </a:t>
            </a:r>
            <a:r>
              <a:rPr lang="km-KH" sz="1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វិនាទី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 </a:t>
            </a:r>
            <a:r>
              <a:rPr lang="km-KH" sz="1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ជារៀងរាល់ថ្ងៃ។​</a:t>
            </a:r>
          </a:p>
          <a:p>
            <a:r>
              <a:rPr lang="km-KH" sz="1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តើនាងត្រូវប្រើរយៈពេលអស់ប៉ុន្មានវិនាទីក្នុងសប្តាហ៍?</a:t>
            </a:r>
          </a:p>
          <a:p>
            <a:r>
              <a:rPr lang="km-KH" sz="1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ជំហានទី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1:</a:t>
            </a:r>
            <a:r>
              <a:rPr lang="en-US" sz="1200" baseline="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 </a:t>
            </a:r>
            <a:r>
              <a:rPr lang="km-KH" sz="1200" baseline="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កំណត់កត្តាដែលត្រូវបំប្លែង</a:t>
            </a:r>
            <a:endParaRPr lang="en-US" sz="1200" baseline="0" dirty="0" smtClean="0">
              <a:solidFill>
                <a:schemeClr val="accent6">
                  <a:lumMod val="75000"/>
                </a:schemeClr>
              </a:solidFill>
              <a:latin typeface="Comic Sans MS" panose="030F0702030302020204" charset="0"/>
            </a:endParaRPr>
          </a:p>
          <a:p>
            <a:r>
              <a:rPr lang="km-KH" dirty="0" smtClean="0"/>
              <a:t>ជំហានទី</a:t>
            </a:r>
            <a:r>
              <a:rPr lang="en-US" dirty="0" smtClean="0"/>
              <a:t>2:</a:t>
            </a:r>
            <a:r>
              <a:rPr lang="en-US" baseline="0" dirty="0" smtClean="0"/>
              <a:t> </a:t>
            </a:r>
            <a:r>
              <a:rPr lang="km-KH" baseline="0" dirty="0" smtClean="0"/>
              <a:t>ប្តូរនាទីទៅវិនាទី</a:t>
            </a:r>
          </a:p>
          <a:p>
            <a:r>
              <a:rPr lang="km-KH" baseline="0" dirty="0" smtClean="0"/>
              <a:t>ជំហានទី</a:t>
            </a:r>
            <a:r>
              <a:rPr lang="en-US" baseline="0" dirty="0" smtClean="0"/>
              <a:t>3: </a:t>
            </a:r>
            <a:r>
              <a:rPr lang="km-KH" baseline="0" dirty="0" smtClean="0"/>
              <a:t>ដោះស្រាយលំហាត់</a:t>
            </a:r>
          </a:p>
          <a:p>
            <a:r>
              <a:rPr lang="en-US" baseline="0" dirty="0" smtClean="0"/>
              <a:t>630s x 7( </a:t>
            </a:r>
            <a:r>
              <a:rPr lang="km-KH" baseline="0" dirty="0" smtClean="0"/>
              <a:t>ថ្ងៃក្នុង១សប្តាហ៍) </a:t>
            </a:r>
            <a:r>
              <a:rPr lang="en-US" baseline="0" dirty="0" smtClean="0"/>
              <a:t>= 4,410 </a:t>
            </a:r>
            <a:r>
              <a:rPr lang="km-KH" baseline="0" dirty="0" smtClean="0"/>
              <a:t>វិនាទី</a:t>
            </a:r>
          </a:p>
          <a:p>
            <a:r>
              <a:rPr lang="km-KH" baseline="0" dirty="0" smtClean="0"/>
              <a:t>ដូចនេះ ចាន់ដើរបាន</a:t>
            </a:r>
            <a:r>
              <a:rPr lang="en-US" baseline="0" dirty="0" smtClean="0"/>
              <a:t>4,410</a:t>
            </a:r>
            <a:r>
              <a:rPr lang="km-KH" baseline="0" dirty="0" smtClean="0"/>
              <a:t>នាទីក្នុង១សប្តាហ៍។​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4A75E-23F0-4C91-8747-24E271FC9F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59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km-KH" dirty="0" smtClean="0"/>
                  <a:t>តុលា តែងតែធ្វើលំហាត់ប្រាណរៀងរាល់</a:t>
                </a:r>
                <a:r>
                  <a:rPr lang="km-KH" baseline="0" dirty="0" smtClean="0"/>
                  <a:t> </a:t>
                </a:r>
                <a:r>
                  <a:rPr lang="en-US" baseline="0" dirty="0" smtClean="0"/>
                  <a:t>2h 30mn </a:t>
                </a:r>
                <a:r>
                  <a:rPr lang="km-KH" baseline="0" dirty="0" smtClean="0"/>
                  <a:t>ជារៀងរាល់ថ្ងៃ។​ ថ្ងៃនេះ, គាត់ចំណាយពេល </a:t>
                </a:r>
                <a:r>
                  <a:rPr lang="en-US" baseline="0" dirty="0" smtClean="0"/>
                  <a:t>30mn </a:t>
                </a:r>
                <a:r>
                  <a:rPr lang="km-KH" baseline="0" dirty="0" smtClean="0"/>
                  <a:t>ក្នុងការហាត់ ១លំហាត់ប្រាណ។ តើគាត់អាចហាត់បានប៉ុន្មានលំហាត់ប្រាណ?</a:t>
                </a:r>
              </a:p>
              <a:p>
                <a:r>
                  <a:rPr lang="km-KH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ជំហានទី</a:t>
                </a:r>
                <a:r>
                  <a:rPr lang="en-US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1:</a:t>
                </a:r>
                <a:r>
                  <a:rPr lang="en-US" sz="1200" baseline="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 </a:t>
                </a:r>
                <a:r>
                  <a:rPr lang="km-KH" sz="1200" baseline="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កំណត់កត្តា ហើយបំប្លែងម៉ោងទៅនាទី</a:t>
                </a:r>
                <a:endParaRPr lang="en-US" sz="1200" baseline="0" dirty="0" smtClean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charset="0"/>
                </a:endParaRPr>
              </a:p>
              <a:p>
                <a:r>
                  <a:rPr lang="km-KH" dirty="0" smtClean="0"/>
                  <a:t>ជំហានទី</a:t>
                </a:r>
                <a:r>
                  <a:rPr lang="en-US" dirty="0" smtClean="0"/>
                  <a:t>2:</a:t>
                </a:r>
                <a:r>
                  <a:rPr lang="en-US" baseline="0" dirty="0" smtClean="0"/>
                  <a:t> </a:t>
                </a:r>
                <a:r>
                  <a:rPr lang="km-KH" baseline="0" dirty="0" smtClean="0"/>
                  <a:t>បូកនាទីបញ្ចូលគ្នា</a:t>
                </a:r>
              </a:p>
              <a:p>
                <a:r>
                  <a:rPr lang="km-KH" baseline="0" dirty="0" smtClean="0"/>
                  <a:t>ជំហានទី</a:t>
                </a:r>
                <a:r>
                  <a:rPr lang="en-US" baseline="0" dirty="0" smtClean="0"/>
                  <a:t>3: </a:t>
                </a:r>
                <a:r>
                  <a:rPr lang="km-KH" baseline="0" dirty="0" smtClean="0"/>
                  <a:t>ដោះស្រាយលំហាត់</a:t>
                </a:r>
              </a:p>
              <a:p>
                <a:r>
                  <a:rPr lang="en-US" baseline="0" dirty="0" smtClean="0"/>
                  <a:t>150mn</a:t>
                </a:r>
                <a14:m>
                  <m:oMath xmlns:m="http://schemas.openxmlformats.org/officeDocument/2006/math">
                    <m:r>
                      <a:rPr lang="en-US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baseline="0" dirty="0" smtClean="0"/>
                  <a:t> 30mn = 5</a:t>
                </a:r>
                <a:r>
                  <a:rPr lang="km-KH" baseline="0" dirty="0" smtClean="0"/>
                  <a:t>លំហាត់ប្រាណ</a:t>
                </a:r>
              </a:p>
              <a:p>
                <a:r>
                  <a:rPr lang="km-KH" baseline="0" dirty="0" smtClean="0"/>
                  <a:t>ដូចនេះ តុលាហាត់ប្រាណបាន</a:t>
                </a:r>
                <a:r>
                  <a:rPr lang="en-US" baseline="0" dirty="0" smtClean="0"/>
                  <a:t>5</a:t>
                </a:r>
                <a:r>
                  <a:rPr lang="km-KH" baseline="0" dirty="0" smtClean="0"/>
                  <a:t>លំហាត់ប្រាណ។​</a:t>
                </a:r>
                <a:endParaRPr lang="en-US" dirty="0" smtClean="0"/>
              </a:p>
              <a:p>
                <a:endParaRPr lang="km-KH" baseline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km-KH" dirty="0" smtClean="0"/>
                  <a:t>តុលា តែងតែធ្វើលំហាត់ប្រាណរៀងរាល់</a:t>
                </a:r>
                <a:r>
                  <a:rPr lang="km-KH" baseline="0" dirty="0" smtClean="0"/>
                  <a:t> </a:t>
                </a:r>
                <a:r>
                  <a:rPr lang="en-US" baseline="0" dirty="0" smtClean="0"/>
                  <a:t>2h 30mn </a:t>
                </a:r>
                <a:r>
                  <a:rPr lang="km-KH" baseline="0" dirty="0" smtClean="0"/>
                  <a:t>ជារៀងរាល់ថ្ងៃ។​ ថ្ងៃនេះ, គាត់ចំណាយពេល </a:t>
                </a:r>
                <a:r>
                  <a:rPr lang="en-US" baseline="0" dirty="0" smtClean="0"/>
                  <a:t>30mn </a:t>
                </a:r>
                <a:r>
                  <a:rPr lang="km-KH" baseline="0" dirty="0" smtClean="0"/>
                  <a:t>ក្នុងការហាត់ ១លំហាត់ប្រាណ។ តើគាត់អាចហាត់បានប៉ុន្មានលំហាត់ប្រាណ?</a:t>
                </a:r>
              </a:p>
              <a:p>
                <a:r>
                  <a:rPr lang="km-KH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ជំហានទី</a:t>
                </a:r>
                <a:r>
                  <a:rPr lang="en-US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1:</a:t>
                </a:r>
                <a:r>
                  <a:rPr lang="en-US" sz="1200" baseline="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 </a:t>
                </a:r>
                <a:r>
                  <a:rPr lang="km-KH" sz="1200" baseline="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កំណត់កត្តា ហើយបំប្លែងម៉ោងទៅនាទី</a:t>
                </a:r>
                <a:endParaRPr lang="en-US" sz="1200" baseline="0" dirty="0" smtClean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charset="0"/>
                </a:endParaRPr>
              </a:p>
              <a:p>
                <a:r>
                  <a:rPr lang="km-KH" dirty="0" smtClean="0"/>
                  <a:t>ជំហានទី</a:t>
                </a:r>
                <a:r>
                  <a:rPr lang="en-US" dirty="0" smtClean="0"/>
                  <a:t>2:</a:t>
                </a:r>
                <a:r>
                  <a:rPr lang="en-US" baseline="0" dirty="0" smtClean="0"/>
                  <a:t> </a:t>
                </a:r>
                <a:r>
                  <a:rPr lang="km-KH" baseline="0" dirty="0" smtClean="0"/>
                  <a:t>បូកនាទីបញ្ចូលគ្នា</a:t>
                </a:r>
              </a:p>
              <a:p>
                <a:r>
                  <a:rPr lang="km-KH" baseline="0" dirty="0" smtClean="0"/>
                  <a:t>ជំហានទី</a:t>
                </a:r>
                <a:r>
                  <a:rPr lang="en-US" baseline="0" dirty="0" smtClean="0"/>
                  <a:t>3: </a:t>
                </a:r>
                <a:r>
                  <a:rPr lang="km-KH" baseline="0" dirty="0" smtClean="0"/>
                  <a:t>ដោះស្រាយលំហាត់</a:t>
                </a:r>
              </a:p>
              <a:p>
                <a:r>
                  <a:rPr lang="en-US" baseline="0" dirty="0" smtClean="0"/>
                  <a:t>150mn</a:t>
                </a:r>
                <a:r>
                  <a:rPr lang="en-US" i="0" baseline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US" baseline="0" dirty="0" smtClean="0"/>
                  <a:t> 30mn = 5</a:t>
                </a:r>
                <a:r>
                  <a:rPr lang="km-KH" baseline="0" dirty="0" smtClean="0"/>
                  <a:t>លំហាត់ប្រាណ</a:t>
                </a:r>
              </a:p>
              <a:p>
                <a:r>
                  <a:rPr lang="km-KH" baseline="0" dirty="0" smtClean="0"/>
                  <a:t>ដូចនេះ តុលាហាត់ប្រាណបាន</a:t>
                </a:r>
                <a:r>
                  <a:rPr lang="en-US" baseline="0" dirty="0" smtClean="0"/>
                  <a:t>5</a:t>
                </a:r>
                <a:r>
                  <a:rPr lang="km-KH" baseline="0" dirty="0" smtClean="0"/>
                  <a:t>លំហាត់</a:t>
                </a:r>
                <a:r>
                  <a:rPr lang="km-KH" baseline="0" smtClean="0"/>
                  <a:t>ប្រាណ។​</a:t>
                </a:r>
                <a:endParaRPr lang="en-US" dirty="0" smtClean="0"/>
              </a:p>
              <a:p>
                <a:endParaRPr lang="km-KH" baseline="0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4A75E-23F0-4C91-8747-24E271FC9F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92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km-KH" dirty="0" smtClean="0"/>
                  <a:t>មល្លិកា</a:t>
                </a:r>
                <a:r>
                  <a:rPr lang="km-KH" baseline="0" dirty="0" smtClean="0"/>
                  <a:t>ធ្វើកិច្ចការផ្ទះ របស់គាត់គ្រប់មុខវិជ្ជា អស់រយៈពេល </a:t>
                </a:r>
                <a:r>
                  <a:rPr lang="en-US" baseline="0" dirty="0" smtClean="0"/>
                  <a:t>2h10mn</a:t>
                </a:r>
                <a:r>
                  <a:rPr lang="km-KH" baseline="0" dirty="0" smtClean="0"/>
                  <a:t>។  ប្រសិនបើនាងចំណាយពេល</a:t>
                </a:r>
                <a:r>
                  <a:rPr lang="en-US" baseline="0" dirty="0" smtClean="0"/>
                  <a:t>13mn </a:t>
                </a:r>
                <a:r>
                  <a:rPr lang="km-KH" baseline="0" dirty="0" smtClean="0"/>
                  <a:t>ក្នុងការធ្វើកិច្ចការមួយមុខវិជ្ជា។ តើនាងមានកិច្ចការផ្ទះចំនួនប៉ុន្មានមុខវិជ្ជា?</a:t>
                </a:r>
              </a:p>
              <a:p>
                <a:r>
                  <a:rPr lang="km-KH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ជំហានទី</a:t>
                </a:r>
                <a:r>
                  <a:rPr lang="en-US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1:</a:t>
                </a:r>
                <a:r>
                  <a:rPr lang="en-US" sz="1200" baseline="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 </a:t>
                </a:r>
                <a:r>
                  <a:rPr lang="km-KH" sz="1200" baseline="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កំណត់កត្តា ហើយបំប្លែងម៉ោងទៅនាទី</a:t>
                </a:r>
                <a:endParaRPr lang="en-US" sz="1200" baseline="0" dirty="0" smtClean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charset="0"/>
                </a:endParaRPr>
              </a:p>
              <a:p>
                <a:r>
                  <a:rPr lang="km-KH" dirty="0" smtClean="0"/>
                  <a:t>ជំហានទី</a:t>
                </a:r>
                <a:r>
                  <a:rPr lang="en-US" dirty="0" smtClean="0"/>
                  <a:t>2:</a:t>
                </a:r>
                <a:r>
                  <a:rPr lang="en-US" baseline="0" dirty="0" smtClean="0"/>
                  <a:t> </a:t>
                </a:r>
                <a:r>
                  <a:rPr lang="km-KH" baseline="0" dirty="0" smtClean="0"/>
                  <a:t>បូកនាទីបញ្ចូលគ្នា</a:t>
                </a:r>
              </a:p>
              <a:p>
                <a:r>
                  <a:rPr lang="km-KH" baseline="0" dirty="0" smtClean="0"/>
                  <a:t>ជំហានទី</a:t>
                </a:r>
                <a:r>
                  <a:rPr lang="en-US" baseline="0" dirty="0" smtClean="0"/>
                  <a:t>3: </a:t>
                </a:r>
                <a:r>
                  <a:rPr lang="km-KH" baseline="0" dirty="0" smtClean="0"/>
                  <a:t>ដោះស្រាយលំហាត់</a:t>
                </a:r>
              </a:p>
              <a:p>
                <a:r>
                  <a:rPr lang="en-US" baseline="0" dirty="0" smtClean="0"/>
                  <a:t>130mn</a:t>
                </a:r>
                <a14:m>
                  <m:oMath xmlns:m="http://schemas.openxmlformats.org/officeDocument/2006/math">
                    <m:r>
                      <a:rPr lang="en-US" i="1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baseline="0" dirty="0" smtClean="0"/>
                  <a:t> 13mn = 10</a:t>
                </a:r>
                <a:r>
                  <a:rPr lang="km-KH" baseline="0" dirty="0" smtClean="0"/>
                  <a:t>មុខវិជ្ជា</a:t>
                </a:r>
              </a:p>
              <a:p>
                <a:r>
                  <a:rPr lang="km-KH" baseline="0" dirty="0" smtClean="0"/>
                  <a:t>ដូចនេះ មល្លិកា ត្រូវធ្វើ កិច្ចការផ្ទះ ចំនួន</a:t>
                </a:r>
                <a:r>
                  <a:rPr lang="en-US" baseline="0" dirty="0" smtClean="0"/>
                  <a:t>10 </a:t>
                </a:r>
                <a:r>
                  <a:rPr lang="km-KH" baseline="0" dirty="0" smtClean="0"/>
                  <a:t>មុខវិជ្ជា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km-KH" dirty="0" smtClean="0"/>
                  <a:t>មល្លិកា</a:t>
                </a:r>
                <a:r>
                  <a:rPr lang="km-KH" baseline="0" dirty="0" smtClean="0"/>
                  <a:t>ធ្វើកិច្ចការផ្ទះ របស់គាត់គ្រប់មុខវិជ្ជា អស់រយៈពេល </a:t>
                </a:r>
                <a:r>
                  <a:rPr lang="en-US" baseline="0" dirty="0" smtClean="0"/>
                  <a:t>2h10mn</a:t>
                </a:r>
                <a:r>
                  <a:rPr lang="km-KH" baseline="0" dirty="0" smtClean="0"/>
                  <a:t>។  ប្រសិនបើនាងចំណាយពេល</a:t>
                </a:r>
                <a:r>
                  <a:rPr lang="en-US" baseline="0" dirty="0" smtClean="0"/>
                  <a:t>13mn </a:t>
                </a:r>
                <a:r>
                  <a:rPr lang="km-KH" baseline="0" dirty="0" smtClean="0"/>
                  <a:t>ក្នុងការធ្វើកិច្ចការមួយមុខវិជ្ជា។ តើនាងមានកិច្ចការផ្ទះចំនួនប៉ុន្មានមុខវិជ្ជា?</a:t>
                </a:r>
              </a:p>
              <a:p>
                <a:r>
                  <a:rPr lang="km-KH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ជំហានទី</a:t>
                </a:r>
                <a:r>
                  <a:rPr lang="en-US" sz="120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1:</a:t>
                </a:r>
                <a:r>
                  <a:rPr lang="en-US" sz="1200" baseline="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 </a:t>
                </a:r>
                <a:r>
                  <a:rPr lang="km-KH" sz="1200" baseline="0" dirty="0" smtClean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charset="0"/>
                  </a:rPr>
                  <a:t>កំណត់កត្តា ហើយបំប្លែងម៉ោងទៅនាទី</a:t>
                </a:r>
                <a:endParaRPr lang="en-US" sz="1200" baseline="0" dirty="0" smtClean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charset="0"/>
                </a:endParaRPr>
              </a:p>
              <a:p>
                <a:r>
                  <a:rPr lang="km-KH" dirty="0" smtClean="0"/>
                  <a:t>ជំហានទី</a:t>
                </a:r>
                <a:r>
                  <a:rPr lang="en-US" dirty="0" smtClean="0"/>
                  <a:t>2:</a:t>
                </a:r>
                <a:r>
                  <a:rPr lang="en-US" baseline="0" dirty="0" smtClean="0"/>
                  <a:t> </a:t>
                </a:r>
                <a:r>
                  <a:rPr lang="km-KH" baseline="0" dirty="0" smtClean="0"/>
                  <a:t>បូកនាទីបញ្ចូលគ្នា</a:t>
                </a:r>
              </a:p>
              <a:p>
                <a:r>
                  <a:rPr lang="km-KH" baseline="0" dirty="0" smtClean="0"/>
                  <a:t>ជំហានទី</a:t>
                </a:r>
                <a:r>
                  <a:rPr lang="en-US" baseline="0" dirty="0" smtClean="0"/>
                  <a:t>3: </a:t>
                </a:r>
                <a:r>
                  <a:rPr lang="km-KH" baseline="0" dirty="0" smtClean="0"/>
                  <a:t>ដោះស្រាយលំហាត់</a:t>
                </a:r>
              </a:p>
              <a:p>
                <a:r>
                  <a:rPr lang="en-US" baseline="0" dirty="0" smtClean="0"/>
                  <a:t>130mn</a:t>
                </a:r>
                <a:r>
                  <a:rPr lang="en-US" i="0" baseline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US" baseline="0" dirty="0" smtClean="0"/>
                  <a:t> </a:t>
                </a:r>
                <a:r>
                  <a:rPr lang="en-US" baseline="0" dirty="0" smtClean="0"/>
                  <a:t>13mn </a:t>
                </a:r>
                <a:r>
                  <a:rPr lang="en-US" baseline="0" dirty="0" smtClean="0"/>
                  <a:t>= </a:t>
                </a:r>
                <a:r>
                  <a:rPr lang="en-US" baseline="0" dirty="0" smtClean="0"/>
                  <a:t>10</a:t>
                </a:r>
                <a:r>
                  <a:rPr lang="km-KH" baseline="0" dirty="0" smtClean="0"/>
                  <a:t>មុខវិជ្ជា</a:t>
                </a:r>
                <a:endParaRPr lang="km-KH" baseline="0" dirty="0" smtClean="0"/>
              </a:p>
              <a:p>
                <a:r>
                  <a:rPr lang="km-KH" baseline="0" dirty="0" smtClean="0"/>
                  <a:t>ដូច</a:t>
                </a:r>
                <a:r>
                  <a:rPr lang="km-KH" baseline="0" dirty="0" smtClean="0"/>
                  <a:t>នេះ មល្លិកា ត្រូវធ្វើ កិច្ចការផ្ទះ ចំនួន</a:t>
                </a:r>
                <a:r>
                  <a:rPr lang="en-US" baseline="0" dirty="0" smtClean="0"/>
                  <a:t>10 </a:t>
                </a:r>
                <a:r>
                  <a:rPr lang="km-KH" baseline="0" dirty="0" smtClean="0"/>
                  <a:t>មុខវិជ្ជា</a:t>
                </a: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4A75E-23F0-4C91-8747-24E271FC9F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2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640304"/>
            <a:ext cx="14630400" cy="3589296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4630400" cy="464030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182773"/>
            <a:ext cx="14630400" cy="2743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920240"/>
            <a:ext cx="14630400" cy="61264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8072" y="6063055"/>
            <a:ext cx="9019216" cy="1058543"/>
          </a:xfrm>
        </p:spPr>
        <p:txBody>
          <a:bodyPr>
            <a:normAutofit/>
          </a:bodyPr>
          <a:lstStyle>
            <a:lvl1pPr marL="0" indent="0" algn="l">
              <a:buNone/>
              <a:defRPr sz="3100">
                <a:solidFill>
                  <a:schemeClr val="tx2"/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130" y="3758749"/>
            <a:ext cx="11480562" cy="2151800"/>
          </a:xfrm>
          <a:effectLst/>
        </p:spPr>
        <p:txBody>
          <a:bodyPr>
            <a:noAutofit/>
          </a:bodyPr>
          <a:lstStyle>
            <a:lvl1pPr marL="914354" indent="-653110" algn="l">
              <a:defRPr sz="7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0" y="877823"/>
            <a:ext cx="10241280" cy="41696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46013" y="451821"/>
            <a:ext cx="3291840" cy="6286007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18582" y="877823"/>
            <a:ext cx="7726859" cy="587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828800" y="877824"/>
            <a:ext cx="10241280" cy="4169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640304"/>
            <a:ext cx="14630400" cy="3589296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4630400" cy="464030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82773"/>
            <a:ext cx="14630400" cy="2743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920240"/>
            <a:ext cx="14630400" cy="61264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3112" y="2607178"/>
            <a:ext cx="9546666" cy="2908015"/>
          </a:xfrm>
          <a:effectLst/>
        </p:spPr>
        <p:txBody>
          <a:bodyPr anchor="b"/>
          <a:lstStyle>
            <a:lvl1pPr algn="r">
              <a:defRPr sz="6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901" y="5529013"/>
            <a:ext cx="9552790" cy="1002552"/>
          </a:xfrm>
        </p:spPr>
        <p:txBody>
          <a:bodyPr anchor="t"/>
          <a:lstStyle>
            <a:lvl1pPr marL="0" indent="0" algn="r">
              <a:buNone/>
              <a:defRPr sz="2900">
                <a:solidFill>
                  <a:schemeClr val="tx2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828799" y="877823"/>
            <a:ext cx="5354726" cy="4169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432243" y="877824"/>
            <a:ext cx="5354726" cy="4169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877824"/>
            <a:ext cx="5354726" cy="767714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3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0315" y="1680392"/>
            <a:ext cx="5354726" cy="329184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5683" y="877824"/>
            <a:ext cx="5354726" cy="767714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3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marL="0" lvl="0" indent="0" algn="ctr" defTabSz="1306220" rtl="0" eaLnBrk="1" latinLnBrk="0" hangingPunct="1">
              <a:spcBef>
                <a:spcPct val="20000"/>
              </a:spcBef>
              <a:spcAft>
                <a:spcPts val="429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0" y="1678838"/>
            <a:ext cx="5354726" cy="329184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553" y="2651760"/>
            <a:ext cx="5817736" cy="1510192"/>
          </a:xfrm>
          <a:effectLst/>
        </p:spPr>
        <p:txBody>
          <a:bodyPr anchor="b">
            <a:noAutofit/>
          </a:bodyPr>
          <a:lstStyle>
            <a:lvl1pPr marL="326555" indent="-326555" algn="l">
              <a:defRPr sz="40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9625" y="877824"/>
            <a:ext cx="6427336" cy="5873676"/>
          </a:xfrm>
        </p:spPr>
        <p:txBody>
          <a:bodyPr anchor="ctr"/>
          <a:lstStyle>
            <a:lvl1pPr>
              <a:defRPr sz="31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0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1224" y="4197362"/>
            <a:ext cx="5421856" cy="2567422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640304"/>
            <a:ext cx="14630400" cy="3589296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4630400" cy="464030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182773"/>
            <a:ext cx="14630400" cy="2743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920240"/>
            <a:ext cx="14630400" cy="61264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0280" y="1371600"/>
            <a:ext cx="6583680" cy="375336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9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4619" y="1212583"/>
            <a:ext cx="5910582" cy="2595624"/>
          </a:xfrm>
        </p:spPr>
        <p:txBody>
          <a:bodyPr anchor="b"/>
          <a:lstStyle>
            <a:lvl1pPr marL="261244" indent="-261244">
              <a:buFont typeface="Georgia" pitchFamily="18" charset="0"/>
              <a:buChar char="*"/>
              <a:defRPr sz="23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629" y="5357305"/>
            <a:ext cx="10213661" cy="1371600"/>
          </a:xfrm>
        </p:spPr>
        <p:txBody>
          <a:bodyPr anchor="b">
            <a:noAutofit/>
          </a:bodyPr>
          <a:lstStyle>
            <a:lvl1pPr algn="l"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26480"/>
            <a:ext cx="14630400" cy="210312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4630400" cy="612648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521965"/>
            <a:ext cx="14630400" cy="2743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920240"/>
            <a:ext cx="14630400" cy="61264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69263" y="5246602"/>
            <a:ext cx="10420018" cy="1371600"/>
          </a:xfrm>
          <a:prstGeom prst="rect">
            <a:avLst/>
          </a:prstGeom>
          <a:effectLst/>
        </p:spPr>
        <p:txBody>
          <a:bodyPr vert="horz" lIns="130622" tIns="65311" rIns="130622" bIns="65311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878712"/>
            <a:ext cx="10241280" cy="4169664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75520" y="7406641"/>
            <a:ext cx="40233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A6A650-92C1-44E7-92A2-F6765348B986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1519" y="7406641"/>
            <a:ext cx="5364482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0" y="7406641"/>
            <a:ext cx="292608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578AD4-F55C-426E-AC23-B06BDC3F91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57177" indent="-457177" algn="r" defTabSz="130622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6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26555" indent="-261244" algn="l" defTabSz="1306220" rtl="0" eaLnBrk="1" latinLnBrk="0" hangingPunct="1">
        <a:spcBef>
          <a:spcPct val="20000"/>
        </a:spcBef>
        <a:spcAft>
          <a:spcPts val="42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3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83732" indent="-261244" algn="l" defTabSz="1306220" rtl="0" eaLnBrk="1" latinLnBrk="0" hangingPunct="1">
        <a:spcBef>
          <a:spcPct val="20000"/>
        </a:spcBef>
        <a:spcAft>
          <a:spcPts val="42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75598" indent="-261244" algn="l" defTabSz="1306220" rtl="0" eaLnBrk="1" latinLnBrk="0" hangingPunct="1">
        <a:spcBef>
          <a:spcPct val="20000"/>
        </a:spcBef>
        <a:spcAft>
          <a:spcPts val="42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67464" indent="-261244" algn="l" defTabSz="1306220" rtl="0" eaLnBrk="1" latinLnBrk="0" hangingPunct="1">
        <a:spcBef>
          <a:spcPct val="20000"/>
        </a:spcBef>
        <a:spcAft>
          <a:spcPts val="42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85455" indent="-261244" algn="l" defTabSz="1306220" rtl="0" eaLnBrk="1" latinLnBrk="0" hangingPunct="1">
        <a:spcBef>
          <a:spcPct val="20000"/>
        </a:spcBef>
        <a:spcAft>
          <a:spcPts val="42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377321" indent="-261244" algn="l" defTabSz="1306220" rtl="0" eaLnBrk="1" latinLnBrk="0" hangingPunct="1">
        <a:spcBef>
          <a:spcPct val="20000"/>
        </a:spcBef>
        <a:spcAft>
          <a:spcPts val="42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808374" indent="-261244" algn="l" defTabSz="1306220" rtl="0" eaLnBrk="1" latinLnBrk="0" hangingPunct="1">
        <a:spcBef>
          <a:spcPct val="20000"/>
        </a:spcBef>
        <a:spcAft>
          <a:spcPts val="42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265551" indent="-261244" algn="l" defTabSz="1306220" rtl="0" eaLnBrk="1" latinLnBrk="0" hangingPunct="1">
        <a:spcBef>
          <a:spcPct val="20000"/>
        </a:spcBef>
        <a:spcAft>
          <a:spcPts val="42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696604" indent="-261244" algn="l" defTabSz="1306220" rtl="0" eaLnBrk="1" latinLnBrk="0" hangingPunct="1">
        <a:spcBef>
          <a:spcPct val="20000"/>
        </a:spcBef>
        <a:spcAft>
          <a:spcPts val="42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-2667000" y="-533400"/>
            <a:ext cx="4914900" cy="9372600"/>
          </a:xfrm>
          <a:prstGeom prst="cloud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12344400" y="-685800"/>
            <a:ext cx="4914900" cy="9372600"/>
          </a:xfrm>
          <a:prstGeom prst="cloud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19"/>
          <p:cNvSpPr txBox="1"/>
          <p:nvPr/>
        </p:nvSpPr>
        <p:spPr>
          <a:xfrm>
            <a:off x="2059" y="693464"/>
            <a:ext cx="14859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13800" b="1" dirty="0" smtClean="0">
                <a:latin typeface="Century Gothic" panose="020B0502020202020204" charset="0"/>
              </a:rPr>
              <a:t>ប្រមាណវិធីលើរង្វាស់ពេល</a:t>
            </a:r>
            <a:endParaRPr lang="en-US" sz="13800" b="1" dirty="0">
              <a:solidFill>
                <a:schemeClr val="tx1"/>
              </a:solidFill>
              <a:latin typeface="Century Gothic" panose="020B0502020202020204" charset="0"/>
            </a:endParaRPr>
          </a:p>
        </p:txBody>
      </p:sp>
      <p:sp>
        <p:nvSpPr>
          <p:cNvPr id="7" name="Text Box 17"/>
          <p:cNvSpPr txBox="1"/>
          <p:nvPr/>
        </p:nvSpPr>
        <p:spPr>
          <a:xfrm>
            <a:off x="4572000" y="3052201"/>
            <a:ext cx="60966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altLang="en-US" sz="2800" i="1" dirty="0" smtClean="0">
                <a:latin typeface="Century Gothic" panose="020B0502020202020204" charset="0"/>
                <a:cs typeface="Century Gothic" panose="020B0502020202020204" charset="0"/>
              </a:rPr>
              <a:t>គណិតវិទ្យាថ្នាក់ទី៦</a:t>
            </a:r>
            <a:endParaRPr lang="en-PH" altLang="en-US" sz="2800" i="1" dirty="0">
              <a:solidFill>
                <a:schemeClr val="tx1"/>
              </a:solidFill>
              <a:latin typeface="Century Gothic" panose="020B0502020202020204" charset="0"/>
              <a:cs typeface="Century Gothic" panose="020B0502020202020204" charset="0"/>
            </a:endParaRPr>
          </a:p>
        </p:txBody>
      </p:sp>
      <p:pic>
        <p:nvPicPr>
          <p:cNvPr id="1026" name="Picture 2" descr="デジタル時計のイラスト | かわいいフリー素材集 いらすと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59663"/>
            <a:ext cx="5075808" cy="451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07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12192000" y="-990600"/>
            <a:ext cx="3090333" cy="3733800"/>
          </a:xfrm>
          <a:prstGeom prst="cloud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デジタル時計のイラスト | かわいいフリー素材集 いらすとや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3677" y="3222690"/>
            <a:ext cx="1916723" cy="170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loud 7"/>
          <p:cNvSpPr/>
          <p:nvPr/>
        </p:nvSpPr>
        <p:spPr>
          <a:xfrm>
            <a:off x="12369800" y="5486400"/>
            <a:ext cx="3090333" cy="3733800"/>
          </a:xfrm>
          <a:prstGeom prst="cloud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5"/>
          <p:cNvSpPr txBox="1"/>
          <p:nvPr/>
        </p:nvSpPr>
        <p:spPr>
          <a:xfrm>
            <a:off x="304800" y="240877"/>
            <a:ext cx="6396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m-KH" sz="3200" b="1" dirty="0" smtClean="0">
                <a:solidFill>
                  <a:srgbClr val="002060"/>
                </a:solidFill>
                <a:latin typeface="Comic Sans MS" panose="030F0702030302020204" charset="0"/>
                <a:cs typeface="Comic Sans MS" panose="030F0702030302020204" charset="0"/>
              </a:rPr>
              <a:t>ដំណោះស្រាយ</a:t>
            </a:r>
            <a:r>
              <a:rPr lang="en-US" sz="3200" b="1" dirty="0" smtClean="0">
                <a:solidFill>
                  <a:srgbClr val="002060"/>
                </a:solidFill>
                <a:latin typeface="Comic Sans MS" panose="030F0702030302020204" charset="0"/>
                <a:cs typeface="Comic Sans MS" panose="030F0702030302020204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0" name="Text Box 1"/>
          <p:cNvSpPr txBox="1"/>
          <p:nvPr/>
        </p:nvSpPr>
        <p:spPr>
          <a:xfrm>
            <a:off x="1587500" y="552840"/>
            <a:ext cx="123613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5400" dirty="0"/>
              <a:t>ចាន់ដើរហាត់ប្រាណក្នុងរយៈពេល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10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mn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 30s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 </a:t>
            </a:r>
            <a:r>
              <a:rPr lang="km-KH" sz="5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ជារៀងរាល់ថ្ងៃ។</a:t>
            </a:r>
            <a:r>
              <a:rPr lang="km-KH" sz="4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  <a:cs typeface="Comic Sans MS" panose="030F0702030302020204" charset="0"/>
              </a:rPr>
              <a:t>​</a:t>
            </a:r>
          </a:p>
          <a:p>
            <a:r>
              <a:rPr lang="km-KH" sz="5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តើនាងត្រូវប្រើរយៈពេលអស់ប៉ុន្មានវិនាទីក្នុងសប្តាហ៍?</a:t>
            </a:r>
          </a:p>
        </p:txBody>
      </p:sp>
      <p:sp>
        <p:nvSpPr>
          <p:cNvPr id="11" name="Text Box 21"/>
          <p:cNvSpPr txBox="1"/>
          <p:nvPr/>
        </p:nvSpPr>
        <p:spPr>
          <a:xfrm>
            <a:off x="304800" y="2057975"/>
            <a:ext cx="5634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ជំហានទី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1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: </a:t>
            </a:r>
            <a:r>
              <a:rPr lang="km-KH" sz="4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កំណត់កត្តាដែលត្រូវបំប្លែង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mic Sans MS" panose="030F0702030302020204" charset="0"/>
            </a:endParaRPr>
          </a:p>
        </p:txBody>
      </p:sp>
      <p:sp>
        <p:nvSpPr>
          <p:cNvPr id="12" name="Text Box 8"/>
          <p:cNvSpPr txBox="1"/>
          <p:nvPr/>
        </p:nvSpPr>
        <p:spPr>
          <a:xfrm>
            <a:off x="1143000" y="2477135"/>
            <a:ext cx="5896610" cy="53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  <a:sym typeface="+mn-ea"/>
              </a:rPr>
              <a:t>60 x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  <a:sym typeface="+mn-ea"/>
              </a:rPr>
              <a:t>10mn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+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30s</a:t>
            </a:r>
            <a:endParaRPr lang="en-US" sz="2900" b="1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3" name="Text Box 21"/>
          <p:cNvSpPr txBox="1"/>
          <p:nvPr/>
        </p:nvSpPr>
        <p:spPr>
          <a:xfrm>
            <a:off x="304800" y="2845280"/>
            <a:ext cx="5634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000" dirty="0">
                <a:solidFill>
                  <a:srgbClr val="C00000"/>
                </a:solidFill>
              </a:rPr>
              <a:t>ជំហានទី</a:t>
            </a:r>
            <a:r>
              <a:rPr lang="en-US" sz="2800" dirty="0">
                <a:solidFill>
                  <a:srgbClr val="C00000"/>
                </a:solidFill>
              </a:rPr>
              <a:t>2</a:t>
            </a:r>
            <a:r>
              <a:rPr lang="en-US" sz="4000" dirty="0">
                <a:solidFill>
                  <a:srgbClr val="C00000"/>
                </a:solidFill>
              </a:rPr>
              <a:t>: </a:t>
            </a:r>
            <a:r>
              <a:rPr lang="km-KH" sz="4000" dirty="0">
                <a:solidFill>
                  <a:srgbClr val="C00000"/>
                </a:solidFill>
              </a:rPr>
              <a:t>ប្តូរនាទីទៅវិនា</a:t>
            </a:r>
            <a:r>
              <a:rPr lang="km-KH" sz="4000" dirty="0" smtClean="0">
                <a:solidFill>
                  <a:srgbClr val="C00000"/>
                </a:solidFill>
              </a:rPr>
              <a:t>ទ</a:t>
            </a:r>
            <a:r>
              <a:rPr lang="km-KH" sz="4000" dirty="0">
                <a:solidFill>
                  <a:srgbClr val="C00000"/>
                </a:solidFill>
              </a:rPr>
              <a:t>ី</a:t>
            </a:r>
          </a:p>
        </p:txBody>
      </p:sp>
      <p:sp>
        <p:nvSpPr>
          <p:cNvPr id="14" name="Text Box 8"/>
          <p:cNvSpPr txBox="1"/>
          <p:nvPr/>
        </p:nvSpPr>
        <p:spPr>
          <a:xfrm>
            <a:off x="1176866" y="3414667"/>
            <a:ext cx="842433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600s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+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30s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=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630s</a:t>
            </a:r>
            <a:endParaRPr lang="en-US" sz="2900" b="1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5" name="Text Box 21"/>
          <p:cNvSpPr txBox="1"/>
          <p:nvPr/>
        </p:nvSpPr>
        <p:spPr>
          <a:xfrm>
            <a:off x="304800" y="3875131"/>
            <a:ext cx="5634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600" dirty="0">
                <a:solidFill>
                  <a:srgbClr val="C00000"/>
                </a:solidFill>
              </a:rPr>
              <a:t>ជំហានទី</a:t>
            </a:r>
            <a:r>
              <a:rPr lang="en-US" sz="2800" dirty="0">
                <a:solidFill>
                  <a:srgbClr val="C00000"/>
                </a:solidFill>
              </a:rPr>
              <a:t>3</a:t>
            </a:r>
            <a:r>
              <a:rPr lang="en-US" sz="3600" dirty="0">
                <a:solidFill>
                  <a:srgbClr val="C00000"/>
                </a:solidFill>
              </a:rPr>
              <a:t>: </a:t>
            </a:r>
            <a:r>
              <a:rPr lang="km-KH" sz="3600" dirty="0">
                <a:solidFill>
                  <a:srgbClr val="C00000"/>
                </a:solidFill>
              </a:rPr>
              <a:t>ដោះស្រាយលំហាត់</a:t>
            </a:r>
          </a:p>
        </p:txBody>
      </p:sp>
      <p:sp>
        <p:nvSpPr>
          <p:cNvPr id="16" name="Text Box 8"/>
          <p:cNvSpPr txBox="1"/>
          <p:nvPr/>
        </p:nvSpPr>
        <p:spPr>
          <a:xfrm>
            <a:off x="1176866" y="4451141"/>
            <a:ext cx="9262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630s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x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7 </a:t>
            </a:r>
            <a:r>
              <a:rPr lang="en-US" sz="4000" b="1" dirty="0" smtClean="0">
                <a:latin typeface="Comic Sans MS" panose="030F0702030302020204" charset="0"/>
                <a:cs typeface="Comic Sans MS" panose="030F0702030302020204" charset="0"/>
              </a:rPr>
              <a:t>(</a:t>
            </a:r>
            <a:r>
              <a:rPr lang="km-KH" sz="4000" b="1" dirty="0" smtClean="0">
                <a:latin typeface="Comic Sans MS" panose="030F0702030302020204" charset="0"/>
                <a:cs typeface="Comic Sans MS" panose="030F0702030302020204" charset="0"/>
              </a:rPr>
              <a:t>ថ្ងៃក្នុង</a:t>
            </a:r>
            <a:r>
              <a:rPr lang="en-US" sz="4000" b="1" dirty="0" smtClean="0">
                <a:latin typeface="Comic Sans MS" panose="030F0702030302020204" charset="0"/>
                <a:cs typeface="Comic Sans MS" panose="030F0702030302020204" charset="0"/>
              </a:rPr>
              <a:t>1</a:t>
            </a:r>
            <a:r>
              <a:rPr lang="km-KH" sz="4000" b="1" dirty="0" smtClean="0">
                <a:latin typeface="Comic Sans MS" panose="030F0702030302020204" charset="0"/>
                <a:cs typeface="Comic Sans MS" panose="030F0702030302020204" charset="0"/>
              </a:rPr>
              <a:t>សប្តាហ៍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)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=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4,410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s</a:t>
            </a:r>
          </a:p>
        </p:txBody>
      </p:sp>
      <p:sp>
        <p:nvSpPr>
          <p:cNvPr id="17" name="Text Box 5"/>
          <p:cNvSpPr txBox="1"/>
          <p:nvPr/>
        </p:nvSpPr>
        <p:spPr>
          <a:xfrm>
            <a:off x="474785" y="5562599"/>
            <a:ext cx="17068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5400" dirty="0"/>
              <a:t>ដូចនេះ ចាន់ដើរបាន</a:t>
            </a:r>
            <a:r>
              <a:rPr lang="en-US" sz="5400" dirty="0" smtClean="0"/>
              <a:t>4,410</a:t>
            </a:r>
            <a:r>
              <a:rPr lang="km-KH" sz="5400" dirty="0" smtClean="0"/>
              <a:t>​ វិនាទី</a:t>
            </a:r>
            <a:r>
              <a:rPr lang="km-KH" sz="5400" dirty="0"/>
              <a:t>ក្នុង១សប្តាហ៍។</a:t>
            </a:r>
            <a:r>
              <a:rPr lang="km-KH" sz="3200" dirty="0" smtClean="0"/>
              <a:t>​</a:t>
            </a:r>
            <a:endParaRPr lang="en-US" sz="3200" dirty="0"/>
          </a:p>
        </p:txBody>
      </p:sp>
      <p:pic>
        <p:nvPicPr>
          <p:cNvPr id="3" name="Picture 2" descr="Thumbs up png images | PNGWi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63" b="100000" l="444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296" y="2217245"/>
            <a:ext cx="2688086" cy="314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55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デジタル時計のイラスト | かわいいフリー素材集 いらすとや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3677" y="3222690"/>
            <a:ext cx="1916723" cy="170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loud 7"/>
          <p:cNvSpPr/>
          <p:nvPr/>
        </p:nvSpPr>
        <p:spPr>
          <a:xfrm>
            <a:off x="12369800" y="5486400"/>
            <a:ext cx="3090333" cy="3733800"/>
          </a:xfrm>
          <a:prstGeom prst="cloud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5"/>
          <p:cNvSpPr txBox="1"/>
          <p:nvPr/>
        </p:nvSpPr>
        <p:spPr>
          <a:xfrm>
            <a:off x="304800" y="240877"/>
            <a:ext cx="6396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m-KH" sz="3200" b="1" dirty="0" smtClean="0">
                <a:solidFill>
                  <a:srgbClr val="002060"/>
                </a:solidFill>
                <a:latin typeface="Comic Sans MS" panose="030F0702030302020204" charset="0"/>
                <a:cs typeface="Comic Sans MS" panose="030F0702030302020204" charset="0"/>
              </a:rPr>
              <a:t>ដំណោះស្រាយ</a:t>
            </a:r>
            <a:r>
              <a:rPr lang="en-US" sz="3200" b="1" dirty="0" smtClean="0">
                <a:solidFill>
                  <a:srgbClr val="002060"/>
                </a:solidFill>
                <a:latin typeface="Comic Sans MS" panose="030F0702030302020204" charset="0"/>
                <a:cs typeface="Comic Sans MS" panose="030F0702030302020204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0" name="Text Box 1"/>
          <p:cNvSpPr txBox="1"/>
          <p:nvPr/>
        </p:nvSpPr>
        <p:spPr>
          <a:xfrm>
            <a:off x="1666956" y="489225"/>
            <a:ext cx="1218027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m-KH" sz="4800" dirty="0"/>
              <a:t>តុលា តែងតែធ្វើលំហាត់ប្រាណរៀងរាល់ </a:t>
            </a:r>
            <a:r>
              <a:rPr lang="en-US" sz="3200" dirty="0"/>
              <a:t>2h 30mn </a:t>
            </a:r>
            <a:r>
              <a:rPr lang="km-KH" sz="4800" dirty="0"/>
              <a:t>ជារៀងរាល់ថ្ងៃ។​ ថ្ងៃនេះ, គាត់ចំណាយពេល </a:t>
            </a:r>
            <a:r>
              <a:rPr lang="en-US" sz="3200" dirty="0"/>
              <a:t>30mn</a:t>
            </a:r>
            <a:r>
              <a:rPr lang="en-US" sz="4000" dirty="0"/>
              <a:t> </a:t>
            </a:r>
            <a:r>
              <a:rPr lang="km-KH" sz="4800" dirty="0"/>
              <a:t>ក្នុងការហាត់ ១លំហាត់ប្រាណ។ តើគាត់អាចហាត់បានប៉ុន្មានលំហាត់ប្រាណ</a:t>
            </a:r>
            <a:r>
              <a:rPr lang="km-KH" sz="4800" dirty="0" smtClean="0"/>
              <a:t>?</a:t>
            </a:r>
            <a:endParaRPr lang="en-US" sz="4800" dirty="0">
              <a:latin typeface="Comic Sans MS" panose="030F0702030302020204" charset="0"/>
            </a:endParaRPr>
          </a:p>
          <a:p>
            <a:pPr algn="ctr"/>
            <a:endParaRPr lang="en-US" sz="2800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1" name="Text Box 21"/>
          <p:cNvSpPr txBox="1"/>
          <p:nvPr/>
        </p:nvSpPr>
        <p:spPr>
          <a:xfrm>
            <a:off x="241300" y="1924613"/>
            <a:ext cx="5634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ជំហានទី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1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: </a:t>
            </a:r>
            <a:r>
              <a:rPr lang="km-KH" sz="4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កំណត់កត្តា ហើយបំប្លែងម៉ោងទៅនាទី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mic Sans MS" panose="030F0702030302020204" charset="0"/>
            </a:endParaRPr>
          </a:p>
        </p:txBody>
      </p:sp>
      <p:sp>
        <p:nvSpPr>
          <p:cNvPr id="12" name="Text Box 8"/>
          <p:cNvSpPr txBox="1"/>
          <p:nvPr/>
        </p:nvSpPr>
        <p:spPr>
          <a:xfrm>
            <a:off x="1143000" y="2477135"/>
            <a:ext cx="5896610" cy="53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  <a:sym typeface="+mn-ea"/>
              </a:rPr>
              <a:t>60 x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  <a:sym typeface="+mn-ea"/>
              </a:rPr>
              <a:t>2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  <a:sym typeface="+mn-ea"/>
              </a:rPr>
              <a:t>h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+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30mn</a:t>
            </a:r>
            <a:endParaRPr lang="en-US" sz="2900" b="1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3" name="Text Box 21"/>
          <p:cNvSpPr txBox="1"/>
          <p:nvPr/>
        </p:nvSpPr>
        <p:spPr>
          <a:xfrm>
            <a:off x="241300" y="2926257"/>
            <a:ext cx="5634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000" dirty="0">
                <a:solidFill>
                  <a:srgbClr val="C00000"/>
                </a:solidFill>
              </a:rPr>
              <a:t>ជំហានទី</a:t>
            </a:r>
            <a:r>
              <a:rPr lang="en-US" sz="2800" dirty="0">
                <a:solidFill>
                  <a:srgbClr val="C00000"/>
                </a:solidFill>
              </a:rPr>
              <a:t>2: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km-KH" sz="4000" dirty="0">
                <a:solidFill>
                  <a:srgbClr val="C00000"/>
                </a:solidFill>
              </a:rPr>
              <a:t>បូកនាទីបញ្ចូល</a:t>
            </a:r>
            <a:r>
              <a:rPr lang="km-KH" sz="4000" dirty="0" smtClean="0">
                <a:solidFill>
                  <a:srgbClr val="C00000"/>
                </a:solidFill>
              </a:rPr>
              <a:t>គ្នា</a:t>
            </a:r>
            <a:endParaRPr lang="en-US" sz="2000" b="1" i="1" dirty="0">
              <a:solidFill>
                <a:srgbClr val="C00000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4" name="Text Box 8"/>
          <p:cNvSpPr txBox="1"/>
          <p:nvPr/>
        </p:nvSpPr>
        <p:spPr>
          <a:xfrm>
            <a:off x="1176866" y="3414667"/>
            <a:ext cx="842433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120mn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+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30mn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=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150mn</a:t>
            </a:r>
            <a:endParaRPr lang="en-US" sz="2900" b="1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5" name="Text Box 21"/>
          <p:cNvSpPr txBox="1"/>
          <p:nvPr/>
        </p:nvSpPr>
        <p:spPr>
          <a:xfrm>
            <a:off x="304800" y="3875131"/>
            <a:ext cx="5634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000" dirty="0">
                <a:solidFill>
                  <a:srgbClr val="C00000"/>
                </a:solidFill>
              </a:rPr>
              <a:t>ជំហានទី</a:t>
            </a:r>
            <a:r>
              <a:rPr lang="en-US" sz="2800" dirty="0">
                <a:solidFill>
                  <a:srgbClr val="C00000"/>
                </a:solidFill>
              </a:rPr>
              <a:t>3: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km-KH" sz="4000" dirty="0">
                <a:solidFill>
                  <a:srgbClr val="C00000"/>
                </a:solidFill>
              </a:rPr>
              <a:t>ដោះស្រាយលំហាត់</a:t>
            </a:r>
          </a:p>
        </p:txBody>
      </p:sp>
      <p:sp>
        <p:nvSpPr>
          <p:cNvPr id="16" name="Text Box 8"/>
          <p:cNvSpPr txBox="1"/>
          <p:nvPr/>
        </p:nvSpPr>
        <p:spPr>
          <a:xfrm>
            <a:off x="1176866" y="4451141"/>
            <a:ext cx="9262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150mn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÷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30mn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=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5</a:t>
            </a:r>
            <a:r>
              <a:rPr lang="km-KH" sz="5400" b="1" dirty="0" smtClean="0">
                <a:latin typeface="Comic Sans MS" panose="030F0702030302020204" charset="0"/>
                <a:cs typeface="Comic Sans MS" panose="030F0702030302020204" charset="0"/>
              </a:rPr>
              <a:t>លំហាត់ប្រាណ</a:t>
            </a:r>
            <a:endParaRPr lang="en-US" sz="5400" b="1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7" name="Text Box 5"/>
          <p:cNvSpPr txBox="1"/>
          <p:nvPr/>
        </p:nvSpPr>
        <p:spPr>
          <a:xfrm>
            <a:off x="1524000" y="5248402"/>
            <a:ext cx="17068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5400" dirty="0"/>
              <a:t>ដូចនេះ តុលាហាត់ប្រាណបាន</a:t>
            </a:r>
            <a:r>
              <a:rPr lang="en-US" sz="3600" dirty="0"/>
              <a:t>5</a:t>
            </a:r>
            <a:r>
              <a:rPr lang="km-KH" sz="5400" dirty="0"/>
              <a:t>លំហាត់ប្រាណ។</a:t>
            </a:r>
            <a:r>
              <a:rPr lang="km-KH" sz="3200" dirty="0"/>
              <a:t>​</a:t>
            </a:r>
            <a:endParaRPr lang="en-US" sz="3200" dirty="0"/>
          </a:p>
        </p:txBody>
      </p:sp>
      <p:pic>
        <p:nvPicPr>
          <p:cNvPr id="18" name="Picture 17" descr="Thumbs up png images | PNGWi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63" b="100000" l="444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296" y="2217245"/>
            <a:ext cx="2688086" cy="314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04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デジタル時計のイラスト | かわいいフリー素材集 いらすとや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3677" y="3222690"/>
            <a:ext cx="1916723" cy="170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5"/>
          <p:cNvSpPr txBox="1"/>
          <p:nvPr/>
        </p:nvSpPr>
        <p:spPr>
          <a:xfrm>
            <a:off x="304800" y="240877"/>
            <a:ext cx="6396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m-KH" sz="3200" b="1" dirty="0" smtClean="0">
                <a:solidFill>
                  <a:srgbClr val="002060"/>
                </a:solidFill>
                <a:latin typeface="Comic Sans MS" panose="030F0702030302020204" charset="0"/>
                <a:cs typeface="Comic Sans MS" panose="030F0702030302020204" charset="0"/>
              </a:rPr>
              <a:t>ដំណោះស្រាយ</a:t>
            </a:r>
            <a:r>
              <a:rPr lang="en-US" sz="3200" b="1" dirty="0" smtClean="0">
                <a:solidFill>
                  <a:srgbClr val="002060"/>
                </a:solidFill>
                <a:latin typeface="Comic Sans MS" panose="030F0702030302020204" charset="0"/>
                <a:cs typeface="Comic Sans MS" panose="030F0702030302020204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0" name="Text Box 1"/>
          <p:cNvSpPr txBox="1"/>
          <p:nvPr/>
        </p:nvSpPr>
        <p:spPr>
          <a:xfrm>
            <a:off x="1828800" y="576947"/>
            <a:ext cx="121802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000" dirty="0"/>
              <a:t>មល្លិកាធ្វើកិច្ចការផ្ទះ របស់គាត់គ្រប់មុខវិជ្ជា អស់រយៈពេល </a:t>
            </a:r>
            <a:r>
              <a:rPr lang="en-US" sz="2800" dirty="0"/>
              <a:t>2h10mn</a:t>
            </a:r>
            <a:r>
              <a:rPr lang="km-KH" sz="2800" dirty="0"/>
              <a:t>។  </a:t>
            </a:r>
            <a:r>
              <a:rPr lang="km-KH" sz="4000" dirty="0"/>
              <a:t>ប្រសិនបើនាងចំណាយពេល</a:t>
            </a:r>
            <a:r>
              <a:rPr lang="en-US" sz="2800" dirty="0"/>
              <a:t>13mn </a:t>
            </a:r>
            <a:r>
              <a:rPr lang="km-KH" sz="4000" dirty="0"/>
              <a:t>ក្នុងការធ្វើកិច្ចការមួយមុខវិជ្ជា។ តើនាងមានកិច្ចការផ្ទះចំនួនប៉ុន្មានមុខវិជ្ជា</a:t>
            </a:r>
            <a:r>
              <a:rPr lang="km-KH" sz="4000" dirty="0" smtClean="0"/>
              <a:t>?</a:t>
            </a:r>
            <a:endParaRPr lang="en-US" sz="4000" dirty="0">
              <a:latin typeface="Comic Sans MS" panose="030F0702030302020204" charset="0"/>
              <a:cs typeface="Comic Sans MS" panose="030F0702030302020204" charset="0"/>
            </a:endParaRPr>
          </a:p>
          <a:p>
            <a:pPr algn="ctr"/>
            <a:endParaRPr lang="en-US" sz="2800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1" name="Text Box 21"/>
          <p:cNvSpPr txBox="1"/>
          <p:nvPr/>
        </p:nvSpPr>
        <p:spPr>
          <a:xfrm>
            <a:off x="304800" y="1888003"/>
            <a:ext cx="5634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0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ជំហានទី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1: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 </a:t>
            </a:r>
            <a:r>
              <a:rPr lang="km-KH" sz="40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charset="0"/>
              </a:rPr>
              <a:t>កំណត់កត្តា ហើយបំប្លែងម៉ោងទៅនាទី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omic Sans MS" panose="030F0702030302020204" charset="0"/>
            </a:endParaRPr>
          </a:p>
        </p:txBody>
      </p:sp>
      <p:sp>
        <p:nvSpPr>
          <p:cNvPr id="12" name="Text Box 8"/>
          <p:cNvSpPr txBox="1"/>
          <p:nvPr/>
        </p:nvSpPr>
        <p:spPr>
          <a:xfrm>
            <a:off x="1143000" y="2477135"/>
            <a:ext cx="5896610" cy="53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  <a:sym typeface="+mn-ea"/>
              </a:rPr>
              <a:t>60 x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  <a:sym typeface="+mn-ea"/>
              </a:rPr>
              <a:t>2h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+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10mn</a:t>
            </a:r>
            <a:endParaRPr lang="en-US" sz="2900" b="1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3" name="Text Box 21"/>
          <p:cNvSpPr txBox="1"/>
          <p:nvPr/>
        </p:nvSpPr>
        <p:spPr>
          <a:xfrm>
            <a:off x="304800" y="3014345"/>
            <a:ext cx="5634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000" dirty="0">
                <a:solidFill>
                  <a:srgbClr val="C00000"/>
                </a:solidFill>
              </a:rPr>
              <a:t>ជំហានទី</a:t>
            </a:r>
            <a:r>
              <a:rPr lang="en-US" sz="2800" dirty="0">
                <a:solidFill>
                  <a:srgbClr val="C00000"/>
                </a:solidFill>
              </a:rPr>
              <a:t>2: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km-KH" sz="4000" dirty="0">
                <a:solidFill>
                  <a:srgbClr val="C00000"/>
                </a:solidFill>
              </a:rPr>
              <a:t>បូកនាទីបញ្ចូល</a:t>
            </a:r>
            <a:r>
              <a:rPr lang="km-KH" sz="4000" dirty="0" smtClean="0">
                <a:solidFill>
                  <a:srgbClr val="C00000"/>
                </a:solidFill>
              </a:rPr>
              <a:t>គ្នា</a:t>
            </a:r>
            <a:endParaRPr lang="en-US" sz="4000" b="1" i="1" dirty="0">
              <a:solidFill>
                <a:srgbClr val="C00000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4" name="Text Box 8"/>
          <p:cNvSpPr txBox="1"/>
          <p:nvPr/>
        </p:nvSpPr>
        <p:spPr>
          <a:xfrm>
            <a:off x="1176866" y="3517877"/>
            <a:ext cx="842433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120mn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+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10mn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=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130mn</a:t>
            </a:r>
            <a:endParaRPr lang="en-US" sz="2900" b="1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5" name="Text Box 21"/>
          <p:cNvSpPr txBox="1"/>
          <p:nvPr/>
        </p:nvSpPr>
        <p:spPr>
          <a:xfrm>
            <a:off x="304800" y="3988968"/>
            <a:ext cx="5634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000" dirty="0"/>
              <a:t>ជំហានទី</a:t>
            </a:r>
            <a:r>
              <a:rPr lang="en-US" sz="2800" dirty="0">
                <a:solidFill>
                  <a:srgbClr val="C00000"/>
                </a:solidFill>
              </a:rPr>
              <a:t>3:</a:t>
            </a:r>
            <a:r>
              <a:rPr lang="en-US" sz="4000" dirty="0"/>
              <a:t> </a:t>
            </a:r>
            <a:r>
              <a:rPr lang="km-KH" sz="4000" dirty="0"/>
              <a:t>ដោះស្រាយលំ</a:t>
            </a:r>
            <a:r>
              <a:rPr lang="km-KH" sz="4000" dirty="0" smtClean="0"/>
              <a:t>ហាត់</a:t>
            </a:r>
            <a:endParaRPr lang="km-KH" sz="4000" dirty="0"/>
          </a:p>
        </p:txBody>
      </p:sp>
      <p:sp>
        <p:nvSpPr>
          <p:cNvPr id="16" name="Text Box 8"/>
          <p:cNvSpPr txBox="1"/>
          <p:nvPr/>
        </p:nvSpPr>
        <p:spPr>
          <a:xfrm>
            <a:off x="1176866" y="4689735"/>
            <a:ext cx="9262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130mn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÷ </a:t>
            </a:r>
            <a:r>
              <a:rPr lang="en-US" sz="2900" b="1" dirty="0" smtClean="0">
                <a:latin typeface="Comic Sans MS" panose="030F0702030302020204" charset="0"/>
                <a:cs typeface="Comic Sans MS" panose="030F0702030302020204" charset="0"/>
              </a:rPr>
              <a:t>13mn </a:t>
            </a:r>
            <a:r>
              <a:rPr lang="en-US" sz="2900" b="1" dirty="0">
                <a:latin typeface="Comic Sans MS" panose="030F0702030302020204" charset="0"/>
                <a:cs typeface="Comic Sans MS" panose="030F0702030302020204" charset="0"/>
              </a:rPr>
              <a:t>= 10 </a:t>
            </a:r>
            <a:r>
              <a:rPr lang="km-KH" sz="6000" b="1" dirty="0" smtClean="0">
                <a:latin typeface="Comic Sans MS" panose="030F0702030302020204" charset="0"/>
                <a:cs typeface="Comic Sans MS" panose="030F0702030302020204" charset="0"/>
              </a:rPr>
              <a:t>មុខវិជ្ជា</a:t>
            </a:r>
            <a:endParaRPr lang="en-US" sz="6000" b="1" dirty="0">
              <a:latin typeface="Comic Sans MS" panose="030F0702030302020204" charset="0"/>
              <a:cs typeface="Comic Sans MS" panose="030F0702030302020204" charset="0"/>
            </a:endParaRPr>
          </a:p>
        </p:txBody>
      </p:sp>
      <p:sp>
        <p:nvSpPr>
          <p:cNvPr id="17" name="Text Box 5"/>
          <p:cNvSpPr txBox="1"/>
          <p:nvPr/>
        </p:nvSpPr>
        <p:spPr>
          <a:xfrm>
            <a:off x="1904999" y="5621968"/>
            <a:ext cx="17068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800" dirty="0"/>
              <a:t>ដូចនេះ មល្លិកា ត្រូវធ្វើ កិច្ចការផ្ទះ ចំនួន</a:t>
            </a:r>
            <a:r>
              <a:rPr lang="en-US" sz="3200" dirty="0">
                <a:solidFill>
                  <a:srgbClr val="C00000"/>
                </a:solidFill>
              </a:rPr>
              <a:t>10</a:t>
            </a:r>
            <a:r>
              <a:rPr lang="en-US" sz="4800" dirty="0"/>
              <a:t> </a:t>
            </a:r>
            <a:r>
              <a:rPr lang="km-KH" sz="4800" dirty="0"/>
              <a:t>មុខ</a:t>
            </a:r>
            <a:r>
              <a:rPr lang="km-KH" sz="4800" dirty="0" smtClean="0"/>
              <a:t>វិជ្ជា។</a:t>
            </a:r>
            <a:r>
              <a:rPr lang="en-PH" sz="4800" b="1" dirty="0" smtClean="0">
                <a:solidFill>
                  <a:srgbClr val="002060"/>
                </a:solidFill>
                <a:latin typeface="Comic Sans MS" panose="030F0702030302020204" charset="0"/>
                <a:cs typeface="Comic Sans MS" panose="030F0702030302020204" charset="0"/>
              </a:rPr>
              <a:t> </a:t>
            </a:r>
            <a:endParaRPr lang="en-US" sz="4800" b="1" dirty="0">
              <a:solidFill>
                <a:srgbClr val="002060"/>
              </a:solidFill>
              <a:latin typeface="Comic Sans MS" panose="030F0702030302020204" charset="0"/>
              <a:cs typeface="Comic Sans MS" panose="030F0702030302020204" charset="0"/>
            </a:endParaRPr>
          </a:p>
        </p:txBody>
      </p:sp>
      <p:pic>
        <p:nvPicPr>
          <p:cNvPr id="18" name="Picture 17" descr="Thumbs up png images | PNGWi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63" b="100000" l="444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296" y="2217245"/>
            <a:ext cx="2688086" cy="314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90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1163</TotalTime>
  <Words>579</Words>
  <Application>Microsoft Office PowerPoint</Application>
  <PresentationFormat>Custom</PresentationFormat>
  <Paragraphs>52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Calibri</vt:lpstr>
      <vt:lpstr>Cambria Math</vt:lpstr>
      <vt:lpstr>Century Gothic</vt:lpstr>
      <vt:lpstr>Comic Sans MS</vt:lpstr>
      <vt:lpstr>DaunPenh</vt:lpstr>
      <vt:lpstr>Georgia</vt:lpstr>
      <vt:lpstr>Trebuchet MS</vt:lpstr>
      <vt:lpstr>Slipstream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JERICO CONQUILLA</dc:creator>
  <cp:lastModifiedBy>ALH 2</cp:lastModifiedBy>
  <cp:revision>17</cp:revision>
  <dcterms:created xsi:type="dcterms:W3CDTF">2022-10-29T06:51:44Z</dcterms:created>
  <dcterms:modified xsi:type="dcterms:W3CDTF">2023-05-06T00:59:07Z</dcterms:modified>
</cp:coreProperties>
</file>