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embeddedFontLst>
    <p:embeddedFont>
      <p:font typeface="DaunPenh" panose="01010101010101010101" pitchFamily="2" charset="0"/>
      <p:regular r:id="rId8"/>
    </p:embeddedFont>
    <p:embeddedFont>
      <p:font typeface="Corbel" panose="020B050302020402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jyhPe2hT2fihDprzeQkG10D/3B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A62074-18CF-40A2-8FF5-FE8CE2B170D2}">
  <a:tblStyle styleId="{90A62074-18CF-40A2-8FF5-FE8CE2B170D2}" styleName="Table_0">
    <a:wholeTbl>
      <a:tcTxStyle b="off" i="off">
        <a:font>
          <a:latin typeface="Corbel"/>
          <a:ea typeface="Corbel"/>
          <a:cs typeface="Corbe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1ECF5"/>
          </a:solidFill>
        </a:fill>
      </a:tcStyle>
    </a:wholeTbl>
    <a:band1H>
      <a:tcTxStyle/>
      <a:tcStyle>
        <a:tcBdr/>
        <a:fill>
          <a:solidFill>
            <a:srgbClr val="E2D8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2D8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orbel"/>
          <a:ea typeface="Corbel"/>
          <a:cs typeface="Corbe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orbel"/>
          <a:ea typeface="Corbel"/>
          <a:cs typeface="Corbe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orbel"/>
          <a:ea typeface="Corbel"/>
          <a:cs typeface="Corbe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orbel"/>
          <a:ea typeface="Corbel"/>
          <a:cs typeface="Corbe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0471" autoAdjust="0"/>
  </p:normalViewPr>
  <p:slideViewPr>
    <p:cSldViewPr snapToGrid="0">
      <p:cViewPr varScale="1">
        <p:scale>
          <a:sx n="41" d="100"/>
          <a:sy n="41" d="100"/>
        </p:scale>
        <p:origin x="160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m-KH" dirty="0" smtClean="0"/>
              <a:t>ចូរយើងបំពេញតារាងខាងក្រោមដោយសង្កេតមើលលក្ខណៈនៃរូបធរណីមាត្រខាងក្រោម។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m-KH" dirty="0" smtClean="0"/>
              <a:t>តើរូបភាពការេនេះអាចបង្កើតស៊ីមេទ្រីគ្នាបានដែលឬទេ?​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m-KH" dirty="0" smtClean="0"/>
              <a:t>តើអាចបង្កើតបានជាបន្ទាត់ស្មើគ្នាចំនួនប៉ុន្មាន?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m-KH" dirty="0" smtClean="0"/>
              <a:t>តើរូបការេនេះមានចំណុចស្មើគ្នាដែលយើងហៅថាស៊ីមេទ្រីដែលឬទេ?</a:t>
            </a:r>
            <a:endParaRPr lang="en-US" dirty="0" smtClean="0"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6"/>
          <p:cNvSpPr/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Font typeface="Corbel"/>
              <a:buNone/>
              <a:defRPr sz="7200" b="1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6"/>
          <p:cNvSpPr txBox="1"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60"/>
              <a:buNone/>
              <a:defRPr sz="2200">
                <a:solidFill>
                  <a:srgbClr val="FFFFFF"/>
                </a:solidFill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760"/>
              <a:buNone/>
              <a:defRPr sz="22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60"/>
              <a:buNone/>
              <a:defRPr sz="22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2000"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PH"/>
              <a:t>‹#›</a:t>
            </a:fld>
            <a:endParaRPr/>
          </a:p>
        </p:txBody>
      </p:sp>
      <p:cxnSp>
        <p:nvCxnSpPr>
          <p:cNvPr id="19" name="Google Shape;19;p6"/>
          <p:cNvCxnSpPr/>
          <p:nvPr/>
        </p:nvCxnSpPr>
        <p:spPr>
          <a:xfrm>
            <a:off x="1978660" y="3733800"/>
            <a:ext cx="8229601" cy="0"/>
          </a:xfrm>
          <a:prstGeom prst="straightConnector1">
            <a:avLst/>
          </a:prstGeom>
          <a:noFill/>
          <a:ln w="100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 rot="5400000">
            <a:off x="4060136" y="-859736"/>
            <a:ext cx="4038600" cy="9872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6pPr>
            <a:lvl7pPr marL="3200400" lvl="6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7pPr>
            <a:lvl8pPr marL="3657600" lvl="7" indent="-32004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8pPr>
            <a:lvl9pPr marL="4114800" lvl="8" indent="-32004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4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P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 rot="5400000">
            <a:off x="7181850" y="2305050"/>
            <a:ext cx="5410200" cy="23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 rot="5400000">
            <a:off x="2152650" y="-247650"/>
            <a:ext cx="5410200" cy="742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6pPr>
            <a:lvl7pPr marL="3200400" lvl="6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7pPr>
            <a:lvl8pPr marL="3657600" lvl="7" indent="-32004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8pPr>
            <a:lvl9pPr marL="4114800" lvl="8" indent="-32004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4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P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6pPr>
            <a:lvl7pPr marL="3200400" lvl="6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7pPr>
            <a:lvl8pPr marL="3657600" lvl="7" indent="-32004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8pPr>
            <a:lvl9pPr marL="4114800" lvl="8" indent="-32004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4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P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Corbel"/>
              <a:buNone/>
              <a:defRPr sz="7200" b="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60"/>
              <a:buNone/>
              <a:defRPr sz="220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PH"/>
              <a:t>‹#›</a:t>
            </a:fld>
            <a:endParaRPr/>
          </a:p>
        </p:txBody>
      </p:sp>
      <p:cxnSp>
        <p:nvCxnSpPr>
          <p:cNvPr id="32" name="Google Shape;32;p8"/>
          <p:cNvCxnSpPr/>
          <p:nvPr/>
        </p:nvCxnSpPr>
        <p:spPr>
          <a:xfrm>
            <a:off x="1981200" y="4020408"/>
            <a:ext cx="8229601" cy="0"/>
          </a:xfrm>
          <a:prstGeom prst="straightConnector1">
            <a:avLst/>
          </a:prstGeom>
          <a:noFill/>
          <a:ln w="100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body" idx="1"/>
          </p:nvPr>
        </p:nvSpPr>
        <p:spPr>
          <a:xfrm>
            <a:off x="1143000" y="2057399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036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60"/>
              <a:buChar char="•"/>
              <a:defRPr sz="2200"/>
            </a:lvl1pPr>
            <a:lvl2pPr marL="914400" lvl="1" indent="-330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Char char="•"/>
              <a:defRPr sz="2000"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 sz="1800"/>
            </a:lvl3pPr>
            <a:lvl4pPr marL="1828800" lvl="3" indent="-30988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4pPr>
            <a:lvl5pPr marL="2286000" lvl="4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5pPr>
            <a:lvl6pPr marL="2743200" lvl="5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6pPr>
            <a:lvl7pPr marL="3200400" lvl="6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7pPr>
            <a:lvl8pPr marL="3657600" lvl="7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8pPr>
            <a:lvl9pPr marL="4114800" lvl="8" indent="-309879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280"/>
              <a:buChar char="•"/>
              <a:defRPr sz="1600"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2"/>
          </p:nvPr>
        </p:nvSpPr>
        <p:spPr>
          <a:xfrm>
            <a:off x="6267612" y="2057400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036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60"/>
              <a:buChar char="•"/>
              <a:defRPr sz="2200"/>
            </a:lvl1pPr>
            <a:lvl2pPr marL="914400" lvl="1" indent="-330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Char char="•"/>
              <a:defRPr sz="2000"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 sz="1800"/>
            </a:lvl3pPr>
            <a:lvl4pPr marL="1828800" lvl="3" indent="-30988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4pPr>
            <a:lvl5pPr marL="2286000" lvl="4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5pPr>
            <a:lvl6pPr marL="2743200" lvl="5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6pPr>
            <a:lvl7pPr marL="3200400" lvl="6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7pPr>
            <a:lvl8pPr marL="3657600" lvl="7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8pPr>
            <a:lvl9pPr marL="4114800" lvl="8" indent="-309879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280"/>
              <a:buChar char="•"/>
              <a:defRPr sz="1600"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P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body" idx="2"/>
          </p:nvPr>
        </p:nvSpPr>
        <p:spPr>
          <a:xfrm>
            <a:off x="1143000" y="2721483"/>
            <a:ext cx="4754880" cy="3383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036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60"/>
              <a:buChar char="•"/>
              <a:defRPr sz="2200"/>
            </a:lvl1pPr>
            <a:lvl2pPr marL="914400" lvl="1" indent="-330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Char char="•"/>
              <a:defRPr sz="2000"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 sz="1800"/>
            </a:lvl3pPr>
            <a:lvl4pPr marL="1828800" lvl="3" indent="-30988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4pPr>
            <a:lvl5pPr marL="2286000" lvl="4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5pPr>
            <a:lvl6pPr marL="2743200" lvl="5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6pPr>
            <a:lvl7pPr marL="3200400" lvl="6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7pPr>
            <a:lvl8pPr marL="3657600" lvl="7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8pPr>
            <a:lvl9pPr marL="4114800" lvl="8" indent="-309879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28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3"/>
          </p:nvPr>
        </p:nvSpPr>
        <p:spPr>
          <a:xfrm>
            <a:off x="6269173" y="1999032"/>
            <a:ext cx="4754880" cy="777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4"/>
          </p:nvPr>
        </p:nvSpPr>
        <p:spPr>
          <a:xfrm>
            <a:off x="6269173" y="2719322"/>
            <a:ext cx="4754880" cy="3383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036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60"/>
              <a:buChar char="•"/>
              <a:defRPr sz="2200"/>
            </a:lvl1pPr>
            <a:lvl2pPr marL="914400" lvl="1" indent="-330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Char char="•"/>
              <a:defRPr sz="2000"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 sz="1800"/>
            </a:lvl3pPr>
            <a:lvl4pPr marL="1828800" lvl="3" indent="-30988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4pPr>
            <a:lvl5pPr marL="2286000" lvl="4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5pPr>
            <a:lvl6pPr marL="2743200" lvl="5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6pPr>
            <a:lvl7pPr marL="3200400" lvl="6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7pPr>
            <a:lvl8pPr marL="3657600" lvl="7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8pPr>
            <a:lvl9pPr marL="4114800" lvl="8" indent="-309879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28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P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P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P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orbel"/>
              <a:buNone/>
              <a:defRPr sz="40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1"/>
          </p:nvPr>
        </p:nvSpPr>
        <p:spPr>
          <a:xfrm>
            <a:off x="5852159" y="1097280"/>
            <a:ext cx="5212080" cy="4663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116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560"/>
              <a:buChar char="•"/>
              <a:defRPr sz="3200"/>
            </a:lvl1pPr>
            <a:lvl2pPr marL="914400" lvl="1" indent="-37084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240"/>
              <a:buChar char="•"/>
              <a:defRPr sz="2800"/>
            </a:lvl2pPr>
            <a:lvl3pPr marL="1371600" lvl="2" indent="-35051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920"/>
              <a:buChar char="•"/>
              <a:defRPr sz="2400"/>
            </a:lvl3pPr>
            <a:lvl4pPr marL="1828800" lvl="3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  <a:defRPr sz="2000"/>
            </a:lvl4pPr>
            <a:lvl5pPr marL="2286000" lvl="4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  <a:defRPr sz="2000"/>
            </a:lvl5pPr>
            <a:lvl6pPr marL="2743200" lvl="5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  <a:defRPr sz="2000"/>
            </a:lvl6pPr>
            <a:lvl7pPr marL="3200400" lvl="6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  <a:defRPr sz="2000"/>
            </a:lvl7pPr>
            <a:lvl8pPr marL="3657600" lvl="7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  <a:defRPr sz="2000"/>
            </a:lvl8pPr>
            <a:lvl9pPr marL="4114800" lvl="8" indent="-3302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body" idx="2"/>
          </p:nvPr>
        </p:nvSpPr>
        <p:spPr>
          <a:xfrm>
            <a:off x="1143000" y="2834640"/>
            <a:ext cx="3931920" cy="3017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360"/>
              <a:buNone/>
              <a:defRPr sz="1700"/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P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orbel"/>
              <a:buNone/>
              <a:defRPr sz="40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>
            <a:spLocks noGrp="1"/>
          </p:cNvSpPr>
          <p:nvPr>
            <p:ph type="pic" idx="2"/>
          </p:nvPr>
        </p:nvSpPr>
        <p:spPr>
          <a:xfrm>
            <a:off x="5413248" y="1069847"/>
            <a:ext cx="6099048" cy="48006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4"/>
          <p:cNvSpPr txBox="1">
            <a:spLocks noGrp="1"/>
          </p:cNvSpPr>
          <p:nvPr>
            <p:ph type="body" idx="1"/>
          </p:nvPr>
        </p:nvSpPr>
        <p:spPr>
          <a:xfrm>
            <a:off x="1143000" y="2834640"/>
            <a:ext cx="393192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360"/>
              <a:buNone/>
              <a:defRPr sz="1700"/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PH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/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orbel"/>
              <a:buNone/>
              <a:defRPr sz="44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036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Corbel"/>
              <a:buChar char="•"/>
              <a:defRPr sz="2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orbel"/>
              <a:buChar char="•"/>
              <a:defRPr sz="20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Corbel"/>
              <a:buChar char="•"/>
              <a:defRPr sz="18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30988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Corbel"/>
              <a:buChar char="•"/>
              <a:defRPr sz="16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30987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Corbel"/>
              <a:buChar char="•"/>
              <a:defRPr sz="16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30987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Corbel"/>
              <a:buChar char="•"/>
              <a:defRPr sz="16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30987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Corbel"/>
              <a:buChar char="•"/>
              <a:defRPr sz="16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30987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Corbel"/>
              <a:buChar char="•"/>
              <a:defRPr sz="16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309879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280"/>
              <a:buFont typeface="Corbel"/>
              <a:buChar char="•"/>
              <a:defRPr sz="16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PH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Font typeface="Corbel"/>
              <a:buNone/>
            </a:pPr>
            <a:r>
              <a:rPr lang="km-KH" sz="1150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+mn-cs"/>
              </a:rPr>
              <a:t>រូបធរណីមាត្រ</a:t>
            </a:r>
            <a:r>
              <a:rPr lang="en-US" sz="1150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+mn-cs"/>
              </a:rPr>
              <a:t>&amp;</a:t>
            </a:r>
            <a:r>
              <a:rPr lang="en-PH" sz="1150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+mn-cs"/>
              </a:rPr>
              <a:t> </a:t>
            </a:r>
            <a:r>
              <a:rPr lang="km-KH" sz="1150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+mn-cs"/>
              </a:rPr>
              <a:t>ស៊ីមេទ្រី</a:t>
            </a:r>
            <a:endParaRPr sz="11500" dirty="0">
              <a:ln w="10160">
                <a:solidFill>
                  <a:schemeClr val="accent5"/>
                </a:solidFill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cs typeface="+mn-cs"/>
            </a:endParaRPr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244523" y="339464"/>
            <a:ext cx="8767860" cy="1085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760"/>
              <a:buNone/>
            </a:pPr>
            <a:r>
              <a:rPr lang="km-KH" sz="7200" u="sng" dirty="0" smtClean="0">
                <a:cs typeface="+mn-cs"/>
              </a:rPr>
              <a:t>ថ្នាក់ទី៦</a:t>
            </a:r>
            <a:endParaRPr sz="7200" u="sng" dirty="0">
              <a:cs typeface="+mn-cs"/>
            </a:endParaRPr>
          </a:p>
        </p:txBody>
      </p:sp>
      <p:pic>
        <p:nvPicPr>
          <p:cNvPr id="1026" name="Picture 2" descr="Owl Math Clipart 2 By Haley - Owl Math Clip Art Transparent PNG - 529x461 -  Free Download on Nice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4024" y1="27542" x2="79756" y2="347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94579"/>
            <a:ext cx="2731444" cy="180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Owl Math Clipart 2 By Haley - Owl Math Clip Art Transparent PNG - 529x461 -  Free Download on Nice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4024" y1="27542" x2="79756" y2="347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2383" y="3450324"/>
            <a:ext cx="2731444" cy="180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" descr="ブレザーを着た女子学生のイラスト（夏服・学生服） | かわいいフリー ..."/>
          <p:cNvPicPr preferRelativeResize="0"/>
          <p:nvPr/>
        </p:nvPicPr>
        <p:blipFill rotWithShape="1">
          <a:blip r:embed="rId3">
            <a:alphaModFix/>
          </a:blip>
          <a:srcRect l="20698" t="4378" r="21384" b="45294"/>
          <a:stretch/>
        </p:blipFill>
        <p:spPr>
          <a:xfrm>
            <a:off x="341746" y="187035"/>
            <a:ext cx="1246909" cy="1998254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2"/>
          <p:cNvSpPr/>
          <p:nvPr/>
        </p:nvSpPr>
        <p:spPr>
          <a:xfrm>
            <a:off x="2142838" y="396454"/>
            <a:ext cx="9559636" cy="789708"/>
          </a:xfrm>
          <a:prstGeom prst="wedgeRoundRectCallout">
            <a:avLst>
              <a:gd name="adj1" fmla="val -56145"/>
              <a:gd name="adj2" fmla="val 46814"/>
              <a:gd name="adj3" fmla="val 16667"/>
            </a:avLst>
          </a:prstGeom>
          <a:solidFill>
            <a:schemeClr val="accent1"/>
          </a:solidFill>
          <a:ln w="19050" cap="flat" cmpd="sng">
            <a:solidFill>
              <a:srgbClr val="7E609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km-KH" sz="2400" dirty="0"/>
              <a:t>ចូរយើងបំពេញតារាងខាងក្រោមដោយសង្កេតមើលលក្ខណៈ</a:t>
            </a:r>
            <a:r>
              <a:rPr lang="km-KH" sz="2400" dirty="0" smtClean="0"/>
              <a:t>នៃ</a:t>
            </a:r>
            <a:endParaRPr lang="en-US" sz="2400" dirty="0" smtClean="0"/>
          </a:p>
          <a:p>
            <a:pPr lvl="0" algn="ctr"/>
            <a:r>
              <a:rPr lang="km-KH" sz="2400" dirty="0" smtClean="0"/>
              <a:t>រូប</a:t>
            </a:r>
            <a:r>
              <a:rPr lang="km-KH" sz="2400" dirty="0"/>
              <a:t>ធរណីមាត្រខាងក្រោ</a:t>
            </a:r>
            <a:r>
              <a:rPr lang="km-KH" sz="2400" dirty="0" smtClean="0"/>
              <a:t>ម។</a:t>
            </a:r>
            <a:endParaRPr lang="en-US" sz="2400" dirty="0" smtClean="0">
              <a:cs typeface="+mn-cs"/>
            </a:endParaRPr>
          </a:p>
        </p:txBody>
      </p:sp>
      <p:grpSp>
        <p:nvGrpSpPr>
          <p:cNvPr id="96" name="Google Shape;96;p2"/>
          <p:cNvGrpSpPr/>
          <p:nvPr/>
        </p:nvGrpSpPr>
        <p:grpSpPr>
          <a:xfrm>
            <a:off x="1077975" y="2483376"/>
            <a:ext cx="4785300" cy="4047959"/>
            <a:chOff x="361858" y="2045960"/>
            <a:chExt cx="5264936" cy="4535020"/>
          </a:xfrm>
        </p:grpSpPr>
        <p:sp>
          <p:nvSpPr>
            <p:cNvPr id="97" name="Google Shape;97;p2"/>
            <p:cNvSpPr/>
            <p:nvPr/>
          </p:nvSpPr>
          <p:spPr>
            <a:xfrm>
              <a:off x="637309" y="2438763"/>
              <a:ext cx="4572000" cy="3771830"/>
            </a:xfrm>
            <a:prstGeom prst="rect">
              <a:avLst/>
            </a:prstGeom>
            <a:solidFill>
              <a:srgbClr val="DDCCE8"/>
            </a:solidFill>
            <a:ln w="19050" cap="flat" cmpd="sng">
              <a:solidFill>
                <a:srgbClr val="59347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98" name="Google Shape;98;p2"/>
            <p:cNvSpPr txBox="1"/>
            <p:nvPr/>
          </p:nvSpPr>
          <p:spPr>
            <a:xfrm>
              <a:off x="2791689" y="2045960"/>
              <a:ext cx="263100" cy="72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PH" sz="3600" b="0" i="0" u="none" strike="noStrike" cap="none">
                  <a:solidFill>
                    <a:srgbClr val="593470"/>
                  </a:solidFill>
                  <a:latin typeface="Corbel"/>
                  <a:ea typeface="Corbel"/>
                  <a:cs typeface="Corbel"/>
                  <a:sym typeface="Corbel"/>
                </a:rPr>
                <a:t>|</a:t>
              </a:r>
              <a:endParaRPr/>
            </a:p>
          </p:txBody>
        </p:sp>
        <p:sp>
          <p:nvSpPr>
            <p:cNvPr id="99" name="Google Shape;99;p2"/>
            <p:cNvSpPr txBox="1"/>
            <p:nvPr/>
          </p:nvSpPr>
          <p:spPr>
            <a:xfrm>
              <a:off x="2791689" y="5856780"/>
              <a:ext cx="263100" cy="72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PH" sz="3600">
                  <a:solidFill>
                    <a:srgbClr val="593470"/>
                  </a:solidFill>
                  <a:latin typeface="Corbel"/>
                  <a:ea typeface="Corbel"/>
                  <a:cs typeface="Corbel"/>
                  <a:sym typeface="Corbel"/>
                </a:rPr>
                <a:t>|</a:t>
              </a:r>
              <a:endParaRPr/>
            </a:p>
          </p:txBody>
        </p:sp>
        <p:sp>
          <p:nvSpPr>
            <p:cNvPr id="100" name="Google Shape;100;p2"/>
            <p:cNvSpPr txBox="1"/>
            <p:nvPr/>
          </p:nvSpPr>
          <p:spPr>
            <a:xfrm rot="5400000">
              <a:off x="5038194" y="3867411"/>
              <a:ext cx="465900" cy="711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PH" sz="3600">
                  <a:solidFill>
                    <a:srgbClr val="593470"/>
                  </a:solidFill>
                  <a:latin typeface="Corbel"/>
                  <a:ea typeface="Corbel"/>
                  <a:cs typeface="Corbel"/>
                  <a:sym typeface="Corbel"/>
                </a:rPr>
                <a:t>|</a:t>
              </a:r>
              <a:endParaRPr/>
            </a:p>
          </p:txBody>
        </p:sp>
        <p:sp>
          <p:nvSpPr>
            <p:cNvPr id="101" name="Google Shape;101;p2"/>
            <p:cNvSpPr txBox="1"/>
            <p:nvPr/>
          </p:nvSpPr>
          <p:spPr>
            <a:xfrm rot="5400000">
              <a:off x="484558" y="3867412"/>
              <a:ext cx="465900" cy="711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PH" sz="3600">
                  <a:solidFill>
                    <a:srgbClr val="593470"/>
                  </a:solidFill>
                  <a:latin typeface="Corbel"/>
                  <a:ea typeface="Corbel"/>
                  <a:cs typeface="Corbel"/>
                  <a:sym typeface="Corbel"/>
                </a:rPr>
                <a:t>|</a:t>
              </a: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4775201" y="2440349"/>
              <a:ext cx="434108" cy="427542"/>
            </a:xfrm>
            <a:prstGeom prst="rect">
              <a:avLst/>
            </a:prstGeom>
            <a:noFill/>
            <a:ln w="19050" cap="flat" cmpd="sng">
              <a:solidFill>
                <a:srgbClr val="59347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637306" y="5783051"/>
              <a:ext cx="434108" cy="427542"/>
            </a:xfrm>
            <a:prstGeom prst="rect">
              <a:avLst/>
            </a:prstGeom>
            <a:noFill/>
            <a:ln w="19050" cap="flat" cmpd="sng">
              <a:solidFill>
                <a:srgbClr val="59347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4775201" y="5784345"/>
              <a:ext cx="434108" cy="427542"/>
            </a:xfrm>
            <a:prstGeom prst="rect">
              <a:avLst/>
            </a:prstGeom>
            <a:noFill/>
            <a:ln w="19050" cap="flat" cmpd="sng">
              <a:solidFill>
                <a:srgbClr val="59347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637306" y="2437316"/>
              <a:ext cx="434108" cy="427542"/>
            </a:xfrm>
            <a:prstGeom prst="rect">
              <a:avLst/>
            </a:prstGeom>
            <a:noFill/>
            <a:ln w="19050" cap="flat" cmpd="sng">
              <a:solidFill>
                <a:srgbClr val="59347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aphicFrame>
        <p:nvGraphicFramePr>
          <p:cNvPr id="106" name="Google Shape;106;p2"/>
          <p:cNvGraphicFramePr/>
          <p:nvPr>
            <p:extLst>
              <p:ext uri="{D42A27DB-BD31-4B8C-83A1-F6EECF244321}">
                <p14:modId xmlns:p14="http://schemas.microsoft.com/office/powerpoint/2010/main" val="1358368225"/>
              </p:ext>
            </p:extLst>
          </p:nvPr>
        </p:nvGraphicFramePr>
        <p:xfrm>
          <a:off x="5883565" y="1371600"/>
          <a:ext cx="5932050" cy="5460944"/>
        </p:xfrm>
        <a:graphic>
          <a:graphicData uri="http://schemas.openxmlformats.org/drawingml/2006/table">
            <a:tbl>
              <a:tblPr firstRow="1" bandRow="1">
                <a:noFill/>
                <a:tableStyleId>{90A62074-18CF-40A2-8FF5-FE8CE2B170D2}</a:tableStyleId>
              </a:tblPr>
              <a:tblGrid>
                <a:gridCol w="2934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275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CC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CC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251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m-KH" sz="3600" dirty="0" smtClean="0">
                          <a:cs typeface="+mn-cs"/>
                        </a:rPr>
                        <a:t>តើរូបភាពការេនេះអាចបង្កើតស៊ីមេទ្រីគ្នាបានដែលឬទេ?​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CC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CC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251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m-KH" sz="3600" dirty="0" smtClean="0">
                          <a:cs typeface="+mn-cs"/>
                        </a:rPr>
                        <a:t>តើអាចបង្កើតបានជាបន្ទាត់ស្មើគ្នាចំនួនប៉ុន្មាន?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CC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CC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48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km-KH" sz="3600" dirty="0" smtClean="0">
                          <a:cs typeface="+mn-cs"/>
                        </a:rPr>
                        <a:t>តើរូបការេនេះមានចំណុចស្មើគ្នាដែលយើងហៅថាស៊ីមេទ្រីដែលឬទេ?</a:t>
                      </a:r>
                      <a:endParaRPr lang="en-US" sz="3600" dirty="0" smtClean="0">
                        <a:cs typeface="+mn-c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CC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CC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7" name="Google Shape;107;p2"/>
          <p:cNvSpPr/>
          <p:nvPr/>
        </p:nvSpPr>
        <p:spPr>
          <a:xfrm>
            <a:off x="447857" y="2401160"/>
            <a:ext cx="739016" cy="739016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rgbClr val="7E609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1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Fig. A</a:t>
            </a:r>
            <a:endParaRPr/>
          </a:p>
        </p:txBody>
      </p:sp>
      <p:cxnSp>
        <p:nvCxnSpPr>
          <p:cNvPr id="108" name="Google Shape;108;p2"/>
          <p:cNvCxnSpPr/>
          <p:nvPr/>
        </p:nvCxnSpPr>
        <p:spPr>
          <a:xfrm rot="10800000" flipH="1">
            <a:off x="5883565" y="1371520"/>
            <a:ext cx="2966100" cy="115620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9" name="Google Shape;109;p2"/>
          <p:cNvSpPr/>
          <p:nvPr/>
        </p:nvSpPr>
        <p:spPr>
          <a:xfrm>
            <a:off x="9823975" y="1420368"/>
            <a:ext cx="1070671" cy="1058582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rgbClr val="7E609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m-KH" sz="1800" dirty="0" smtClean="0">
                <a:solidFill>
                  <a:schemeClr val="lt1"/>
                </a:solidFill>
                <a:latin typeface="Corbel"/>
                <a:ea typeface="Corbel"/>
                <a:cs typeface="+mn-cs"/>
                <a:sym typeface="Corbel"/>
              </a:rPr>
              <a:t>តារាង​ ក</a:t>
            </a:r>
            <a:endParaRPr dirty="0">
              <a:cs typeface="+mn-cs"/>
            </a:endParaRPr>
          </a:p>
        </p:txBody>
      </p:sp>
      <p:sp>
        <p:nvSpPr>
          <p:cNvPr id="110" name="Google Shape;110;p2"/>
          <p:cNvSpPr/>
          <p:nvPr/>
        </p:nvSpPr>
        <p:spPr>
          <a:xfrm>
            <a:off x="9538184" y="2752529"/>
            <a:ext cx="1636227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m-KH" sz="5400" b="1" dirty="0" smtClean="0">
                <a:solidFill>
                  <a:srgbClr val="593470"/>
                </a:solidFill>
                <a:latin typeface="Corbel"/>
                <a:ea typeface="Corbel"/>
                <a:cs typeface="+mn-cs"/>
                <a:sym typeface="Corbel"/>
              </a:rPr>
              <a:t>បាន</a:t>
            </a:r>
            <a:r>
              <a:rPr lang="en-PH" sz="5400" b="1" cap="none" dirty="0" smtClean="0">
                <a:solidFill>
                  <a:srgbClr val="593470"/>
                </a:solidFill>
                <a:latin typeface="Corbel"/>
                <a:ea typeface="Corbel"/>
                <a:cs typeface="+mn-cs"/>
                <a:sym typeface="Corbel"/>
              </a:rPr>
              <a:t>!</a:t>
            </a:r>
            <a:endParaRPr dirty="0">
              <a:cs typeface="+mn-cs"/>
            </a:endParaRPr>
          </a:p>
        </p:txBody>
      </p:sp>
      <p:sp>
        <p:nvSpPr>
          <p:cNvPr id="111" name="Google Shape;111;p2"/>
          <p:cNvSpPr/>
          <p:nvPr/>
        </p:nvSpPr>
        <p:spPr>
          <a:xfrm>
            <a:off x="9538184" y="5357186"/>
            <a:ext cx="1636227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m-KH" sz="7200" b="1" dirty="0" smtClean="0">
                <a:solidFill>
                  <a:srgbClr val="593470"/>
                </a:solidFill>
                <a:latin typeface="Corbel"/>
                <a:ea typeface="Corbel"/>
                <a:cs typeface="+mn-cs"/>
                <a:sym typeface="Corbel"/>
              </a:rPr>
              <a:t>មាន</a:t>
            </a:r>
            <a:r>
              <a:rPr lang="en-PH" sz="7200" b="1" cap="none" dirty="0" smtClean="0">
                <a:solidFill>
                  <a:srgbClr val="593470"/>
                </a:solidFill>
                <a:latin typeface="Corbel"/>
                <a:ea typeface="Corbel"/>
                <a:cs typeface="+mn-cs"/>
                <a:sym typeface="Corbel"/>
              </a:rPr>
              <a:t>!</a:t>
            </a:r>
            <a:endParaRPr sz="2000" dirty="0">
              <a:cs typeface="+mn-cs"/>
            </a:endParaRPr>
          </a:p>
        </p:txBody>
      </p:sp>
      <p:sp>
        <p:nvSpPr>
          <p:cNvPr id="112" name="Google Shape;112;p2"/>
          <p:cNvSpPr/>
          <p:nvPr/>
        </p:nvSpPr>
        <p:spPr>
          <a:xfrm>
            <a:off x="10087808" y="3962015"/>
            <a:ext cx="536978" cy="92328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solidFill>
                  <a:srgbClr val="593470"/>
                </a:solidFill>
                <a:latin typeface="Corbel"/>
                <a:ea typeface="Corbel"/>
                <a:cs typeface="Corbel"/>
                <a:sym typeface="Corbel"/>
              </a:rPr>
              <a:t>4</a:t>
            </a:r>
            <a:endParaRPr sz="5400" b="1" cap="none" dirty="0">
              <a:solidFill>
                <a:srgbClr val="593470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08944" y="1604390"/>
            <a:ext cx="3931081" cy="923330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m-KH" sz="5400" dirty="0" smtClean="0">
                <a:cs typeface="+mn-cs"/>
              </a:rPr>
              <a:t>អ្នកអាចធ្វើវាបាន!</a:t>
            </a:r>
            <a:endParaRPr lang="en-US" sz="54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3" descr="ブレザーを着た女子学生のイラスト（夏服・学生服） | かわいいフリー ..."/>
          <p:cNvPicPr preferRelativeResize="0"/>
          <p:nvPr/>
        </p:nvPicPr>
        <p:blipFill rotWithShape="1">
          <a:blip r:embed="rId3">
            <a:alphaModFix/>
          </a:blip>
          <a:srcRect l="20698" t="4378" r="21384" b="45294"/>
          <a:stretch/>
        </p:blipFill>
        <p:spPr>
          <a:xfrm>
            <a:off x="341746" y="187035"/>
            <a:ext cx="1246909" cy="1998254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3"/>
          <p:cNvSpPr/>
          <p:nvPr/>
        </p:nvSpPr>
        <p:spPr>
          <a:xfrm>
            <a:off x="2142838" y="396454"/>
            <a:ext cx="9559636" cy="789708"/>
          </a:xfrm>
          <a:prstGeom prst="wedgeRoundRectCallout">
            <a:avLst>
              <a:gd name="adj1" fmla="val -56145"/>
              <a:gd name="adj2" fmla="val 46814"/>
              <a:gd name="adj3" fmla="val 16667"/>
            </a:avLst>
          </a:prstGeom>
          <a:solidFill>
            <a:schemeClr val="accent1"/>
          </a:solidFill>
          <a:ln w="19050" cap="flat" cmpd="sng">
            <a:solidFill>
              <a:srgbClr val="7E609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km-KH" sz="2400" dirty="0"/>
              <a:t>ចូរយើងបំពេញតារាងខាងក្រោមដោយសង្កេតមើលលក្ខណៈនៃ</a:t>
            </a:r>
            <a:endParaRPr lang="en-US" sz="2400" dirty="0"/>
          </a:p>
          <a:p>
            <a:pPr lvl="0" algn="ctr"/>
            <a:r>
              <a:rPr lang="km-KH" sz="2400" dirty="0"/>
              <a:t>រូបធរណីមាត្រខាងក្រោម។</a:t>
            </a:r>
            <a:endParaRPr lang="en-US" sz="2400" dirty="0"/>
          </a:p>
        </p:txBody>
      </p:sp>
      <p:sp>
        <p:nvSpPr>
          <p:cNvPr id="120" name="Google Shape;120;p3"/>
          <p:cNvSpPr/>
          <p:nvPr/>
        </p:nvSpPr>
        <p:spPr>
          <a:xfrm>
            <a:off x="447418" y="2986282"/>
            <a:ext cx="5148490" cy="3366577"/>
          </a:xfrm>
          <a:prstGeom prst="rect">
            <a:avLst/>
          </a:prstGeom>
          <a:solidFill>
            <a:srgbClr val="DDCCE8"/>
          </a:solidFill>
          <a:ln w="19050" cap="flat" cmpd="sng">
            <a:solidFill>
              <a:srgbClr val="59347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21" name="Google Shape;121;p3"/>
          <p:cNvSpPr txBox="1"/>
          <p:nvPr/>
        </p:nvSpPr>
        <p:spPr>
          <a:xfrm>
            <a:off x="3027569" y="2546702"/>
            <a:ext cx="234954" cy="57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rgbClr val="593470"/>
                </a:solidFill>
                <a:latin typeface="Corbel"/>
                <a:ea typeface="Corbel"/>
                <a:cs typeface="Corbel"/>
                <a:sym typeface="Corbel"/>
              </a:rPr>
              <a:t>|</a:t>
            </a:r>
            <a:endParaRPr/>
          </a:p>
        </p:txBody>
      </p:sp>
      <p:sp>
        <p:nvSpPr>
          <p:cNvPr id="122" name="Google Shape;122;p3"/>
          <p:cNvSpPr txBox="1"/>
          <p:nvPr/>
        </p:nvSpPr>
        <p:spPr>
          <a:xfrm>
            <a:off x="3027569" y="5948158"/>
            <a:ext cx="234954" cy="57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rgbClr val="593470"/>
                </a:solidFill>
                <a:latin typeface="Corbel"/>
                <a:ea typeface="Corbel"/>
                <a:cs typeface="Corbel"/>
                <a:sym typeface="Corbel"/>
              </a:rPr>
              <a:t>|</a:t>
            </a:r>
            <a:endParaRPr/>
          </a:p>
        </p:txBody>
      </p:sp>
      <p:sp>
        <p:nvSpPr>
          <p:cNvPr id="123" name="Google Shape;123;p3"/>
          <p:cNvSpPr txBox="1"/>
          <p:nvPr/>
        </p:nvSpPr>
        <p:spPr>
          <a:xfrm rot="5400000">
            <a:off x="5433413" y="4404690"/>
            <a:ext cx="415776" cy="57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rgbClr val="593470"/>
                </a:solidFill>
                <a:latin typeface="Corbel"/>
                <a:ea typeface="Corbel"/>
                <a:cs typeface="Corbel"/>
                <a:sym typeface="Corbel"/>
              </a:rPr>
              <a:t>||</a:t>
            </a:r>
            <a:endParaRPr/>
          </a:p>
        </p:txBody>
      </p:sp>
      <p:sp>
        <p:nvSpPr>
          <p:cNvPr id="124" name="Google Shape;124;p3"/>
          <p:cNvSpPr txBox="1"/>
          <p:nvPr/>
        </p:nvSpPr>
        <p:spPr>
          <a:xfrm rot="5400000">
            <a:off x="365729" y="4328490"/>
            <a:ext cx="415776" cy="57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rgbClr val="593470"/>
                </a:solidFill>
                <a:latin typeface="Corbel"/>
                <a:ea typeface="Corbel"/>
                <a:cs typeface="Corbel"/>
                <a:sym typeface="Corbel"/>
              </a:rPr>
              <a:t>||</a:t>
            </a:r>
            <a:endParaRPr/>
          </a:p>
        </p:txBody>
      </p:sp>
      <p:sp>
        <p:nvSpPr>
          <p:cNvPr id="125" name="Google Shape;125;p3"/>
          <p:cNvSpPr/>
          <p:nvPr/>
        </p:nvSpPr>
        <p:spPr>
          <a:xfrm>
            <a:off x="5207549" y="2978169"/>
            <a:ext cx="387467" cy="381606"/>
          </a:xfrm>
          <a:prstGeom prst="rect">
            <a:avLst/>
          </a:prstGeom>
          <a:noFill/>
          <a:ln w="19050" cap="flat" cmpd="sng">
            <a:solidFill>
              <a:srgbClr val="59347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26" name="Google Shape;126;p3"/>
          <p:cNvSpPr/>
          <p:nvPr/>
        </p:nvSpPr>
        <p:spPr>
          <a:xfrm>
            <a:off x="447418" y="5971253"/>
            <a:ext cx="387467" cy="381606"/>
          </a:xfrm>
          <a:prstGeom prst="rect">
            <a:avLst/>
          </a:prstGeom>
          <a:noFill/>
          <a:ln w="19050" cap="flat" cmpd="sng">
            <a:solidFill>
              <a:srgbClr val="59347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27" name="Google Shape;127;p3"/>
          <p:cNvSpPr/>
          <p:nvPr/>
        </p:nvSpPr>
        <p:spPr>
          <a:xfrm>
            <a:off x="5207547" y="5972416"/>
            <a:ext cx="387467" cy="381606"/>
          </a:xfrm>
          <a:prstGeom prst="rect">
            <a:avLst/>
          </a:prstGeom>
          <a:noFill/>
          <a:ln w="19050" cap="flat" cmpd="sng">
            <a:solidFill>
              <a:srgbClr val="59347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28" name="Google Shape;128;p3"/>
          <p:cNvSpPr/>
          <p:nvPr/>
        </p:nvSpPr>
        <p:spPr>
          <a:xfrm>
            <a:off x="448226" y="2984985"/>
            <a:ext cx="387467" cy="381606"/>
          </a:xfrm>
          <a:prstGeom prst="rect">
            <a:avLst/>
          </a:prstGeom>
          <a:noFill/>
          <a:ln w="19050" cap="flat" cmpd="sng">
            <a:solidFill>
              <a:srgbClr val="59347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aphicFrame>
        <p:nvGraphicFramePr>
          <p:cNvPr id="129" name="Google Shape;129;p3"/>
          <p:cNvGraphicFramePr/>
          <p:nvPr>
            <p:extLst>
              <p:ext uri="{D42A27DB-BD31-4B8C-83A1-F6EECF244321}">
                <p14:modId xmlns:p14="http://schemas.microsoft.com/office/powerpoint/2010/main" val="4110992032"/>
              </p:ext>
            </p:extLst>
          </p:nvPr>
        </p:nvGraphicFramePr>
        <p:xfrm>
          <a:off x="5973288" y="1365664"/>
          <a:ext cx="5865100" cy="4724455"/>
        </p:xfrm>
        <a:graphic>
          <a:graphicData uri="http://schemas.openxmlformats.org/drawingml/2006/table">
            <a:tbl>
              <a:tblPr firstRow="1" bandRow="1">
                <a:noFill/>
                <a:tableStyleId>{90A62074-18CF-40A2-8FF5-FE8CE2B170D2}</a:tableStyleId>
              </a:tblPr>
              <a:tblGrid>
                <a:gridCol w="2932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2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78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CC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CC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85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m-KH" sz="3200" b="0" i="0" u="none" strike="noStrike" cap="none" dirty="0" smtClean="0">
                          <a:solidFill>
                            <a:schemeClr val="dk1"/>
                          </a:solidFill>
                          <a:latin typeface="Corbel"/>
                          <a:ea typeface="Corbel"/>
                          <a:cs typeface="+mn-cs"/>
                          <a:sym typeface="Arial"/>
                        </a:rPr>
                        <a:t>តើរូបភាពចតុកោណកែងនេះអាចបង្កើតស៊ីមេទ្រីគ្នាបានដែលឬទេ?​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CC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CC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85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m-KH" sz="3600" b="0" i="0" u="none" strike="noStrike" cap="none" dirty="0" smtClean="0">
                          <a:solidFill>
                            <a:schemeClr val="dk1"/>
                          </a:solidFill>
                          <a:latin typeface="Corbel"/>
                          <a:ea typeface="Corbel"/>
                          <a:cs typeface="+mn-cs"/>
                          <a:sym typeface="Arial"/>
                        </a:rPr>
                        <a:t>តើអាចបង្កើតបានជាបន្ទាត់ស្មើគ្នាចំនួនប៉ុន្មាន?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CC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CC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85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km-KH" sz="2800" dirty="0" smtClean="0">
                          <a:cs typeface="+mn-cs"/>
                        </a:rPr>
                        <a:t>តើរូបចតុកោណកែងនេះមានចំណុចស្មើគ្នាដែលយើងហៅថាស៊ីមេទ្រីដែលឬទេ?</a:t>
                      </a:r>
                      <a:endParaRPr lang="en-US" sz="2800" dirty="0" smtClean="0">
                        <a:cs typeface="+mn-c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CC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CC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0" name="Google Shape;130;p3"/>
          <p:cNvSpPr/>
          <p:nvPr/>
        </p:nvSpPr>
        <p:spPr>
          <a:xfrm>
            <a:off x="447418" y="2197960"/>
            <a:ext cx="739016" cy="739016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rgbClr val="7E609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1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Fig. B</a:t>
            </a:r>
            <a:endParaRPr/>
          </a:p>
        </p:txBody>
      </p:sp>
      <p:cxnSp>
        <p:nvCxnSpPr>
          <p:cNvPr id="131" name="Google Shape;131;p3"/>
          <p:cNvCxnSpPr/>
          <p:nvPr/>
        </p:nvCxnSpPr>
        <p:spPr>
          <a:xfrm rot="10800000" flipH="1">
            <a:off x="5973288" y="1365585"/>
            <a:ext cx="2932500" cy="115620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2" name="Google Shape;132;p3"/>
          <p:cNvSpPr/>
          <p:nvPr/>
        </p:nvSpPr>
        <p:spPr>
          <a:xfrm>
            <a:off x="9913699" y="1414433"/>
            <a:ext cx="1058582" cy="1058582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rgbClr val="7E609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m-KH" sz="1800" dirty="0" smtClean="0">
                <a:solidFill>
                  <a:schemeClr val="lt1"/>
                </a:solidFill>
                <a:latin typeface="Corbel"/>
                <a:cs typeface="+mn-cs"/>
                <a:sym typeface="Corbel"/>
              </a:rPr>
              <a:t>តារាង ខ</a:t>
            </a:r>
            <a:endParaRPr dirty="0">
              <a:cs typeface="+mn-cs"/>
            </a:endParaRPr>
          </a:p>
        </p:txBody>
      </p:sp>
      <p:sp>
        <p:nvSpPr>
          <p:cNvPr id="133" name="Google Shape;133;p3"/>
          <p:cNvSpPr/>
          <p:nvPr/>
        </p:nvSpPr>
        <p:spPr>
          <a:xfrm>
            <a:off x="9634113" y="2762547"/>
            <a:ext cx="1617752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m-KH" sz="5400" b="1" dirty="0" smtClean="0">
                <a:solidFill>
                  <a:srgbClr val="593470"/>
                </a:solidFill>
                <a:latin typeface="Corbel"/>
                <a:ea typeface="Corbel"/>
                <a:cs typeface="+mn-cs"/>
                <a:sym typeface="Corbel"/>
              </a:rPr>
              <a:t>បាន</a:t>
            </a:r>
            <a:r>
              <a:rPr lang="en-PH" sz="5400" b="1" cap="none" dirty="0" smtClean="0">
                <a:solidFill>
                  <a:srgbClr val="593470"/>
                </a:solidFill>
                <a:latin typeface="Corbel"/>
                <a:ea typeface="Corbel"/>
                <a:cs typeface="Corbel"/>
                <a:sym typeface="Corbel"/>
              </a:rPr>
              <a:t>!</a:t>
            </a:r>
            <a:endParaRPr dirty="0"/>
          </a:p>
        </p:txBody>
      </p:sp>
      <p:sp>
        <p:nvSpPr>
          <p:cNvPr id="134" name="Google Shape;134;p3"/>
          <p:cNvSpPr/>
          <p:nvPr/>
        </p:nvSpPr>
        <p:spPr>
          <a:xfrm>
            <a:off x="9634114" y="5304639"/>
            <a:ext cx="1617752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m-KH" sz="5400" b="1" dirty="0" smtClean="0">
                <a:solidFill>
                  <a:srgbClr val="593470"/>
                </a:solidFill>
                <a:latin typeface="Corbel"/>
                <a:ea typeface="Corbel"/>
                <a:cs typeface="+mn-cs"/>
                <a:sym typeface="Corbel"/>
              </a:rPr>
              <a:t>មាន</a:t>
            </a:r>
            <a:r>
              <a:rPr lang="en-PH" sz="5400" b="1" cap="none" dirty="0" smtClean="0">
                <a:solidFill>
                  <a:srgbClr val="593470"/>
                </a:solidFill>
                <a:latin typeface="Corbel"/>
                <a:ea typeface="Corbel"/>
                <a:cs typeface="Corbel"/>
                <a:sym typeface="Corbel"/>
              </a:rPr>
              <a:t>!</a:t>
            </a:r>
            <a:endParaRPr dirty="0"/>
          </a:p>
        </p:txBody>
      </p:sp>
      <p:sp>
        <p:nvSpPr>
          <p:cNvPr id="135" name="Google Shape;135;p3"/>
          <p:cNvSpPr/>
          <p:nvPr/>
        </p:nvSpPr>
        <p:spPr>
          <a:xfrm>
            <a:off x="10177532" y="3873500"/>
            <a:ext cx="530915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5400" b="1" cap="none">
                <a:solidFill>
                  <a:srgbClr val="593470"/>
                </a:solidFill>
                <a:latin typeface="Corbel"/>
                <a:ea typeface="Corbel"/>
                <a:cs typeface="Corbel"/>
                <a:sym typeface="Corbel"/>
              </a:rPr>
              <a:t>2</a:t>
            </a:r>
            <a:endParaRPr/>
          </a:p>
        </p:txBody>
      </p:sp>
      <p:sp>
        <p:nvSpPr>
          <p:cNvPr id="21" name="TextBox 20"/>
          <p:cNvSpPr txBox="1"/>
          <p:nvPr/>
        </p:nvSpPr>
        <p:spPr>
          <a:xfrm>
            <a:off x="1608944" y="1604390"/>
            <a:ext cx="3931081" cy="923330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m-KH" sz="5400" dirty="0" smtClean="0">
                <a:cs typeface="+mn-cs"/>
              </a:rPr>
              <a:t>អ្នកអាចធ្វើវាបាន!</a:t>
            </a:r>
            <a:endParaRPr lang="en-US" sz="54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4" descr="ブレザーを着た女子学生のイラスト（夏服・学生服） | かわいいフリー ..."/>
          <p:cNvPicPr preferRelativeResize="0"/>
          <p:nvPr/>
        </p:nvPicPr>
        <p:blipFill rotWithShape="1">
          <a:blip r:embed="rId3">
            <a:alphaModFix/>
          </a:blip>
          <a:srcRect l="20698" t="4378" r="21384" b="45294"/>
          <a:stretch/>
        </p:blipFill>
        <p:spPr>
          <a:xfrm>
            <a:off x="341746" y="187035"/>
            <a:ext cx="1246909" cy="1998254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4"/>
          <p:cNvSpPr/>
          <p:nvPr/>
        </p:nvSpPr>
        <p:spPr>
          <a:xfrm>
            <a:off x="2142838" y="396454"/>
            <a:ext cx="9559636" cy="789708"/>
          </a:xfrm>
          <a:prstGeom prst="wedgeRoundRectCallout">
            <a:avLst>
              <a:gd name="adj1" fmla="val -56145"/>
              <a:gd name="adj2" fmla="val 46814"/>
              <a:gd name="adj3" fmla="val 16667"/>
            </a:avLst>
          </a:prstGeom>
          <a:solidFill>
            <a:schemeClr val="accent1"/>
          </a:solidFill>
          <a:ln w="19050" cap="flat" cmpd="sng">
            <a:solidFill>
              <a:srgbClr val="7E609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km-KH" sz="2400" dirty="0"/>
              <a:t>ចូរយើងបំពេញតារាងខាងក្រោមដោយសង្កេតមើលលក្ខណៈនៃ</a:t>
            </a:r>
            <a:endParaRPr lang="en-US" sz="2400" dirty="0"/>
          </a:p>
          <a:p>
            <a:pPr lvl="0" algn="ctr"/>
            <a:r>
              <a:rPr lang="km-KH" sz="2400" dirty="0"/>
              <a:t>រូបធរណីមាត្រខាងក្រោម។</a:t>
            </a:r>
            <a:endParaRPr lang="en-US" sz="2400" dirty="0"/>
          </a:p>
        </p:txBody>
      </p:sp>
      <p:graphicFrame>
        <p:nvGraphicFramePr>
          <p:cNvPr id="143" name="Google Shape;143;p4"/>
          <p:cNvGraphicFramePr/>
          <p:nvPr>
            <p:extLst>
              <p:ext uri="{D42A27DB-BD31-4B8C-83A1-F6EECF244321}">
                <p14:modId xmlns:p14="http://schemas.microsoft.com/office/powerpoint/2010/main" val="619551109"/>
              </p:ext>
            </p:extLst>
          </p:nvPr>
        </p:nvGraphicFramePr>
        <p:xfrm>
          <a:off x="5973288" y="1361194"/>
          <a:ext cx="5865100" cy="5100370"/>
        </p:xfrm>
        <a:graphic>
          <a:graphicData uri="http://schemas.openxmlformats.org/drawingml/2006/table">
            <a:tbl>
              <a:tblPr firstRow="1" bandRow="1">
                <a:noFill/>
                <a:tableStyleId>{90A62074-18CF-40A2-8FF5-FE8CE2B170D2}</a:tableStyleId>
              </a:tblPr>
              <a:tblGrid>
                <a:gridCol w="2932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2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78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CC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CC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85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m-KH" sz="3200" b="0" i="0" u="none" strike="noStrike" cap="none" dirty="0" smtClean="0">
                          <a:solidFill>
                            <a:schemeClr val="dk1"/>
                          </a:solidFill>
                          <a:latin typeface="Corbel"/>
                          <a:ea typeface="Corbel"/>
                          <a:cs typeface="+mn-cs"/>
                          <a:sym typeface="Arial"/>
                        </a:rPr>
                        <a:t>តើរូបភាពចតុកោណព្នាយនេះអាចបង្កើតស៊ីមេទ្រីគ្នាបានដែលឬទេ?​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CC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CC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85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m-KH" sz="3600" b="0" i="0" u="none" strike="noStrike" cap="none" dirty="0" smtClean="0">
                          <a:solidFill>
                            <a:schemeClr val="dk1"/>
                          </a:solidFill>
                          <a:latin typeface="Corbel"/>
                          <a:ea typeface="Corbel"/>
                          <a:cs typeface="+mn-cs"/>
                          <a:sym typeface="Arial"/>
                        </a:rPr>
                        <a:t>តើអាចបង្កើតបានជាបន្ទាត់ស្មើគ្នាចំនួនប៉ុន្មាន?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CC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CC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85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km-KH" sz="3200" b="0" i="0" u="none" strike="noStrike" cap="none" dirty="0" smtClean="0">
                          <a:solidFill>
                            <a:schemeClr val="dk1"/>
                          </a:solidFill>
                          <a:latin typeface="Corbel"/>
                          <a:ea typeface="Corbel"/>
                          <a:cs typeface="+mn-cs"/>
                          <a:sym typeface="Arial"/>
                        </a:rPr>
                        <a:t>តើរូបចតុកោណព្នាយនេះមានចំណុចស្មើគ្នាដែលយើងហៅថាស៊ីមេទ្រីដែលឬទេ?</a:t>
                      </a:r>
                      <a:endParaRPr lang="en-US" sz="3200" b="0" i="0" u="none" strike="noStrike" cap="none" dirty="0" smtClean="0">
                        <a:solidFill>
                          <a:schemeClr val="dk1"/>
                        </a:solidFill>
                        <a:latin typeface="Corbel"/>
                        <a:ea typeface="Corbel"/>
                        <a:cs typeface="+mn-cs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CC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CC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4" name="Google Shape;144;p4"/>
          <p:cNvSpPr/>
          <p:nvPr/>
        </p:nvSpPr>
        <p:spPr>
          <a:xfrm>
            <a:off x="447418" y="2197960"/>
            <a:ext cx="739016" cy="739016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rgbClr val="7E609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1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Fig. C</a:t>
            </a:r>
            <a:endParaRPr/>
          </a:p>
        </p:txBody>
      </p:sp>
      <p:cxnSp>
        <p:nvCxnSpPr>
          <p:cNvPr id="145" name="Google Shape;145;p4"/>
          <p:cNvCxnSpPr/>
          <p:nvPr/>
        </p:nvCxnSpPr>
        <p:spPr>
          <a:xfrm rot="10800000" flipH="1">
            <a:off x="5973288" y="1361115"/>
            <a:ext cx="2932500" cy="115620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46" name="Google Shape;146;p4"/>
          <p:cNvSpPr/>
          <p:nvPr/>
        </p:nvSpPr>
        <p:spPr>
          <a:xfrm>
            <a:off x="9913699" y="1414433"/>
            <a:ext cx="1058582" cy="1058582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rgbClr val="7E609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m-KH" sz="2400" dirty="0" smtClean="0">
                <a:solidFill>
                  <a:schemeClr val="lt1"/>
                </a:solidFill>
                <a:latin typeface="Corbel"/>
                <a:cs typeface="+mn-cs"/>
                <a:sym typeface="Corbel"/>
              </a:rPr>
              <a:t>តារាង គ</a:t>
            </a:r>
            <a:endParaRPr sz="1800" dirty="0">
              <a:cs typeface="+mn-cs"/>
            </a:endParaRPr>
          </a:p>
        </p:txBody>
      </p:sp>
      <p:sp>
        <p:nvSpPr>
          <p:cNvPr id="147" name="Google Shape;147;p4"/>
          <p:cNvSpPr/>
          <p:nvPr/>
        </p:nvSpPr>
        <p:spPr>
          <a:xfrm>
            <a:off x="9634113" y="2758077"/>
            <a:ext cx="1617752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m-KH" sz="5400" b="1" dirty="0" smtClean="0">
                <a:solidFill>
                  <a:srgbClr val="593470"/>
                </a:solidFill>
                <a:latin typeface="Corbel"/>
                <a:ea typeface="Corbel"/>
                <a:cs typeface="+mn-cs"/>
                <a:sym typeface="Corbel"/>
              </a:rPr>
              <a:t>បាន</a:t>
            </a:r>
            <a:r>
              <a:rPr lang="en-PH" sz="5400" b="1" cap="none" dirty="0" smtClean="0">
                <a:solidFill>
                  <a:srgbClr val="593470"/>
                </a:solidFill>
                <a:latin typeface="Corbel"/>
                <a:ea typeface="Corbel"/>
                <a:cs typeface="Corbel"/>
                <a:sym typeface="Corbel"/>
              </a:rPr>
              <a:t>!</a:t>
            </a:r>
            <a:endParaRPr dirty="0"/>
          </a:p>
        </p:txBody>
      </p:sp>
      <p:sp>
        <p:nvSpPr>
          <p:cNvPr id="148" name="Google Shape;148;p4"/>
          <p:cNvSpPr/>
          <p:nvPr/>
        </p:nvSpPr>
        <p:spPr>
          <a:xfrm>
            <a:off x="9743920" y="5304639"/>
            <a:ext cx="1958554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m-KH" sz="5400" b="1" dirty="0" smtClean="0">
                <a:solidFill>
                  <a:srgbClr val="593470"/>
                </a:solidFill>
                <a:latin typeface="Corbel"/>
                <a:ea typeface="Corbel"/>
                <a:cs typeface="+mn-cs"/>
                <a:sym typeface="Corbel"/>
              </a:rPr>
              <a:t>មិនមាន</a:t>
            </a:r>
            <a:r>
              <a:rPr lang="en-PH" sz="5400" b="1" cap="none" dirty="0" smtClean="0">
                <a:solidFill>
                  <a:srgbClr val="593470"/>
                </a:solidFill>
                <a:latin typeface="Corbel"/>
                <a:ea typeface="Corbel"/>
                <a:cs typeface="Corbel"/>
                <a:sym typeface="Corbel"/>
              </a:rPr>
              <a:t>!</a:t>
            </a:r>
            <a:endParaRPr dirty="0"/>
          </a:p>
        </p:txBody>
      </p:sp>
      <p:sp>
        <p:nvSpPr>
          <p:cNvPr id="149" name="Google Shape;149;p4"/>
          <p:cNvSpPr/>
          <p:nvPr/>
        </p:nvSpPr>
        <p:spPr>
          <a:xfrm>
            <a:off x="10179134" y="3975409"/>
            <a:ext cx="527709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5400" b="1">
                <a:solidFill>
                  <a:srgbClr val="593470"/>
                </a:solidFill>
                <a:latin typeface="Corbel"/>
                <a:ea typeface="Corbel"/>
                <a:cs typeface="Corbel"/>
                <a:sym typeface="Corbel"/>
              </a:rPr>
              <a:t>1</a:t>
            </a:r>
            <a:endParaRPr sz="5400" b="1" cap="none">
              <a:solidFill>
                <a:srgbClr val="593470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50" name="Google Shape;150;p4"/>
          <p:cNvSpPr/>
          <p:nvPr/>
        </p:nvSpPr>
        <p:spPr>
          <a:xfrm>
            <a:off x="816926" y="2762547"/>
            <a:ext cx="4963884" cy="3698999"/>
          </a:xfrm>
          <a:prstGeom prst="trapezoid">
            <a:avLst>
              <a:gd name="adj" fmla="val 25000"/>
            </a:avLst>
          </a:prstGeom>
          <a:solidFill>
            <a:srgbClr val="DDCCE8"/>
          </a:solidFill>
          <a:ln w="19050" cap="flat" cmpd="sng">
            <a:solidFill>
              <a:srgbClr val="7E609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cxnSp>
        <p:nvCxnSpPr>
          <p:cNvPr id="151" name="Google Shape;151;p4"/>
          <p:cNvCxnSpPr>
            <a:stCxn id="150" idx="2"/>
            <a:endCxn id="150" idx="0"/>
          </p:cNvCxnSpPr>
          <p:nvPr/>
        </p:nvCxnSpPr>
        <p:spPr>
          <a:xfrm rot="10800000">
            <a:off x="3298868" y="2762546"/>
            <a:ext cx="0" cy="3699000"/>
          </a:xfrm>
          <a:prstGeom prst="straightConnector1">
            <a:avLst/>
          </a:prstGeom>
          <a:noFill/>
          <a:ln w="28575" cap="flat" cmpd="sng">
            <a:solidFill>
              <a:srgbClr val="59347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52" name="Google Shape;152;p4"/>
          <p:cNvSpPr/>
          <p:nvPr/>
        </p:nvSpPr>
        <p:spPr>
          <a:xfrm>
            <a:off x="2901876" y="2762547"/>
            <a:ext cx="387467" cy="381606"/>
          </a:xfrm>
          <a:prstGeom prst="rect">
            <a:avLst/>
          </a:prstGeom>
          <a:noFill/>
          <a:ln w="19050" cap="flat" cmpd="sng">
            <a:solidFill>
              <a:srgbClr val="59347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53" name="Google Shape;153;p4"/>
          <p:cNvSpPr/>
          <p:nvPr/>
        </p:nvSpPr>
        <p:spPr>
          <a:xfrm>
            <a:off x="2901875" y="6079940"/>
            <a:ext cx="387467" cy="381606"/>
          </a:xfrm>
          <a:prstGeom prst="rect">
            <a:avLst/>
          </a:prstGeom>
          <a:noFill/>
          <a:ln w="19050" cap="flat" cmpd="sng">
            <a:solidFill>
              <a:srgbClr val="59347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54" name="Google Shape;154;p4"/>
          <p:cNvSpPr txBox="1"/>
          <p:nvPr/>
        </p:nvSpPr>
        <p:spPr>
          <a:xfrm rot="3502954">
            <a:off x="5122263" y="4141370"/>
            <a:ext cx="41577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rgbClr val="593470"/>
                </a:solidFill>
                <a:latin typeface="Corbel"/>
                <a:ea typeface="Corbel"/>
                <a:cs typeface="Corbel"/>
                <a:sym typeface="Corbel"/>
              </a:rPr>
              <a:t>|</a:t>
            </a:r>
            <a:endParaRPr/>
          </a:p>
        </p:txBody>
      </p:sp>
      <p:sp>
        <p:nvSpPr>
          <p:cNvPr id="155" name="Google Shape;155;p4"/>
          <p:cNvSpPr txBox="1"/>
          <p:nvPr/>
        </p:nvSpPr>
        <p:spPr>
          <a:xfrm rot="-2950589">
            <a:off x="1131969" y="4047321"/>
            <a:ext cx="41577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rgbClr val="593470"/>
                </a:solidFill>
                <a:latin typeface="Corbel"/>
                <a:ea typeface="Corbel"/>
                <a:cs typeface="Corbel"/>
                <a:sym typeface="Corbel"/>
              </a:rPr>
              <a:t>|</a:t>
            </a:r>
            <a:endParaRPr/>
          </a:p>
        </p:txBody>
      </p:sp>
      <p:sp>
        <p:nvSpPr>
          <p:cNvPr id="19" name="TextBox 18"/>
          <p:cNvSpPr txBox="1"/>
          <p:nvPr/>
        </p:nvSpPr>
        <p:spPr>
          <a:xfrm>
            <a:off x="1608944" y="1604390"/>
            <a:ext cx="3931081" cy="923330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m-KH" sz="5400" dirty="0" smtClean="0">
                <a:cs typeface="+mn-cs"/>
              </a:rPr>
              <a:t>អ្នកអាចធ្វើវាបាន!</a:t>
            </a:r>
            <a:endParaRPr lang="en-US" sz="54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7668" y="3417901"/>
            <a:ext cx="6679769" cy="1356360"/>
          </a:xfrm>
        </p:spPr>
        <p:txBody>
          <a:bodyPr>
            <a:noAutofit/>
          </a:bodyPr>
          <a:lstStyle/>
          <a:p>
            <a:r>
              <a:rPr lang="km-KH" sz="115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cs typeface="+mn-cs"/>
              </a:rPr>
              <a:t>ជួបគ្នានៅមេរៀនបន្ទាប់</a:t>
            </a:r>
            <a:endParaRPr lang="en-US" sz="115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cs typeface="+mn-cs"/>
            </a:endParaRPr>
          </a:p>
        </p:txBody>
      </p:sp>
      <p:pic>
        <p:nvPicPr>
          <p:cNvPr id="4" name="Google Shape;94;p2" descr="ブレザーを着た女子学生のイラスト（夏服・学生服） | かわいいフリー ..."/>
          <p:cNvPicPr preferRelativeResize="0"/>
          <p:nvPr/>
        </p:nvPicPr>
        <p:blipFill rotWithShape="1">
          <a:blip r:embed="rId2">
            <a:alphaModFix/>
          </a:blip>
          <a:srcRect l="20698" t="4378" r="21384" b="45294"/>
          <a:stretch/>
        </p:blipFill>
        <p:spPr>
          <a:xfrm>
            <a:off x="1487838" y="2231756"/>
            <a:ext cx="1549830" cy="291367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94;p2" descr="ブレザーを着た女子学生のイラスト（夏服・学生服） | かわいいフリー ..."/>
          <p:cNvPicPr preferRelativeResize="0"/>
          <p:nvPr/>
        </p:nvPicPr>
        <p:blipFill rotWithShape="1">
          <a:blip r:embed="rId2">
            <a:alphaModFix/>
          </a:blip>
          <a:srcRect l="20698" t="4378" r="21384" b="45294"/>
          <a:stretch/>
        </p:blipFill>
        <p:spPr>
          <a:xfrm>
            <a:off x="9717437" y="2231756"/>
            <a:ext cx="1549830" cy="29136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32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sis">
  <a:themeElements>
    <a:clrScheme name="Violet">
      <a:dk1>
        <a:srgbClr val="000000"/>
      </a:dk1>
      <a:lt1>
        <a:srgbClr val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349</Words>
  <Application>Microsoft Office PowerPoint</Application>
  <PresentationFormat>Widescreen</PresentationFormat>
  <Paragraphs>50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DaunPenh</vt:lpstr>
      <vt:lpstr>Corbel</vt:lpstr>
      <vt:lpstr>Arial</vt:lpstr>
      <vt:lpstr>Basis</vt:lpstr>
      <vt:lpstr>រូបធរណីមាត្រ&amp; ស៊ីមេទ្រី</vt:lpstr>
      <vt:lpstr>PowerPoint Presentation</vt:lpstr>
      <vt:lpstr>PowerPoint Presentation</vt:lpstr>
      <vt:lpstr>PowerPoint Presentation</vt:lpstr>
      <vt:lpstr>ជួបគ្នានៅមេរៀនបន្ទាប់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រូបធរណីមាត្រ&amp; SYMMETRY</dc:title>
  <dc:creator>Czyra Malonzo</dc:creator>
  <cp:lastModifiedBy>ALH 2</cp:lastModifiedBy>
  <cp:revision>10</cp:revision>
  <dcterms:created xsi:type="dcterms:W3CDTF">2022-10-10T14:48:25Z</dcterms:created>
  <dcterms:modified xsi:type="dcterms:W3CDTF">2023-05-04T14:58:00Z</dcterms:modified>
</cp:coreProperties>
</file>