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DaunPenh" panose="01010101010101010101" pitchFamily="2" charset="0"/>
      <p:regular r:id="rId8"/>
    </p:embeddedFont>
    <p:embeddedFont>
      <p:font typeface="Corbel" panose="020B05030202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yhPe2hT2fihDprzeQkG10D/3B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A62074-18CF-40A2-8FF5-FE8CE2B170D2}">
  <a:tblStyle styleId="{90A62074-18CF-40A2-8FF5-FE8CE2B170D2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1ECF5"/>
          </a:solidFill>
        </a:fill>
      </a:tcStyle>
    </a:wholeTbl>
    <a:band1H>
      <a:tcTxStyle/>
      <a:tcStyle>
        <a:tcBdr/>
        <a:fill>
          <a:solidFill>
            <a:srgbClr val="E2D8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2D8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471" autoAdjust="0"/>
  </p:normalViewPr>
  <p:slideViewPr>
    <p:cSldViewPr snapToGrid="0">
      <p:cViewPr varScale="1">
        <p:scale>
          <a:sx n="41" d="100"/>
          <a:sy n="41" d="100"/>
        </p:scale>
        <p:origin x="1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dirty="0" smtClean="0"/>
              <a:t>ចូរយើងបំពេញតារាងខាងក្រោមដោយសង្កេតមើលលក្ខណៈនៃរូបធរណីមាត្រខាងក្រោម។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dirty="0" smtClean="0"/>
              <a:t>តើរូបភាពការេនេះអាចបង្កើតស៊ីមេទ្រីគ្នាបានដែលឬទេ?​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dirty="0" smtClean="0"/>
              <a:t>តើអាចបង្កើតបានជាបន្ទាត់ស្មើគ្នាចំនួនប៉ុន្មាន?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dirty="0" smtClean="0"/>
              <a:t>តើរូបការេនេះមានចំណុចស្មើគ្នាដែលយើងហៅថាស៊ីមេទ្រីដែលឬទេ?</a:t>
            </a:r>
            <a:endParaRPr lang="en-US" dirty="0" smtClean="0"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Corbel"/>
              <a:buNone/>
              <a:defRPr sz="72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6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6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2000"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  <p:cxnSp>
        <p:nvCxnSpPr>
          <p:cNvPr id="19" name="Google Shape;19;p6"/>
          <p:cNvCxnSpPr/>
          <p:nvPr/>
        </p:nvCxnSpPr>
        <p:spPr>
          <a:xfrm>
            <a:off x="1978660" y="3733800"/>
            <a:ext cx="8229601" cy="0"/>
          </a:xfrm>
          <a:prstGeom prst="straightConnector1">
            <a:avLst/>
          </a:prstGeom>
          <a:noFill/>
          <a:ln w="100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4060136" y="-859736"/>
            <a:ext cx="4038600" cy="987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7181850" y="2305050"/>
            <a:ext cx="54102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2152650" y="-247650"/>
            <a:ext cx="5410200" cy="74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6pPr>
            <a:lvl7pPr marL="3200400" lvl="6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7pPr>
            <a:lvl8pPr marL="3657600" lvl="7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/>
            </a:lvl8pPr>
            <a:lvl9pPr marL="4114800" lvl="8" indent="-32004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4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Corbel"/>
              <a:buNone/>
              <a:defRPr sz="72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None/>
              <a:defRPr sz="2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  <p:cxnSp>
        <p:nvCxnSpPr>
          <p:cNvPr id="32" name="Google Shape;32;p8"/>
          <p:cNvCxnSpPr/>
          <p:nvPr/>
        </p:nvCxnSpPr>
        <p:spPr>
          <a:xfrm>
            <a:off x="1981200" y="4020408"/>
            <a:ext cx="8229601" cy="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1143000" y="2057399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267612" y="20574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143000" y="2721483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269173" y="1999032"/>
            <a:ext cx="4754880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269173" y="2719322"/>
            <a:ext cx="4754880" cy="3383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03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60"/>
              <a:buChar char="•"/>
              <a:defRPr sz="2200"/>
            </a:lvl1pPr>
            <a:lvl2pPr marL="914400" lvl="1" indent="-330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•"/>
              <a:defRPr sz="2000"/>
            </a:lvl2pPr>
            <a:lvl3pPr marL="1371600" lvl="2" indent="-32003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40"/>
              <a:buChar char="•"/>
              <a:defRPr sz="1800"/>
            </a:lvl3pPr>
            <a:lvl4pPr marL="1828800" lvl="3" indent="-3098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4pPr>
            <a:lvl5pPr marL="2286000" lvl="4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5pPr>
            <a:lvl6pPr marL="2743200" lvl="5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6pPr>
            <a:lvl7pPr marL="3200400" lvl="6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7pPr>
            <a:lvl8pPr marL="3657600" lvl="7" indent="-3098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80"/>
              <a:buChar char="•"/>
              <a:defRPr sz="1600"/>
            </a:lvl8pPr>
            <a:lvl9pPr marL="4114800" lvl="8" indent="-309879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8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5852159" y="1097280"/>
            <a:ext cx="521208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560"/>
              <a:buChar char="•"/>
              <a:defRPr sz="3200"/>
            </a:lvl1pPr>
            <a:lvl2pPr marL="914400" lvl="1" indent="-37084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240"/>
              <a:buChar char="•"/>
              <a:defRPr sz="280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920"/>
              <a:buChar char="•"/>
              <a:defRPr sz="240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  <a:defRPr sz="20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1143000" y="2834640"/>
            <a:ext cx="393192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orbel"/>
              <a:buNone/>
              <a:defRPr sz="4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5413248" y="1069847"/>
            <a:ext cx="6099048" cy="4800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143000" y="2834640"/>
            <a:ext cx="3931920" cy="288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  <a:defRPr sz="1700"/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/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orbel"/>
              <a:buNone/>
              <a:defRPr sz="44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036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Corbel"/>
              <a:buChar char="•"/>
              <a:defRPr sz="2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orbel"/>
              <a:buChar char="•"/>
              <a:defRPr sz="20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Corbel"/>
              <a:buChar char="•"/>
              <a:defRPr sz="18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09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098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09879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80"/>
              <a:buFont typeface="Corbel"/>
              <a:buChar char="•"/>
              <a:defRPr sz="16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dt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ft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sldNum" idx="12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P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Corbel"/>
              <a:buNone/>
            </a:pPr>
            <a:r>
              <a:rPr lang="km-KH" sz="115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+mn-cs"/>
              </a:rPr>
              <a:t>រូបធរណីមាត្រ</a:t>
            </a:r>
            <a:r>
              <a:rPr lang="en-US" sz="115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+mn-cs"/>
              </a:rPr>
              <a:t>&amp;</a:t>
            </a:r>
            <a:r>
              <a:rPr lang="en-PH" sz="115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+mn-cs"/>
              </a:rPr>
              <a:t> </a:t>
            </a:r>
            <a:r>
              <a:rPr lang="km-KH" sz="1150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+mn-cs"/>
              </a:rPr>
              <a:t>ស៊ីមេទ្រី</a:t>
            </a:r>
            <a:endParaRPr sz="1150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+mn-cs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244523" y="339464"/>
            <a:ext cx="8767860" cy="1085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60"/>
              <a:buNone/>
            </a:pPr>
            <a:r>
              <a:rPr lang="km-KH" sz="7200" u="sng" dirty="0" smtClean="0">
                <a:cs typeface="+mn-cs"/>
              </a:rPr>
              <a:t>ថ្នាក់ទី៦</a:t>
            </a:r>
            <a:endParaRPr sz="7200" u="sng" dirty="0">
              <a:cs typeface="+mn-cs"/>
            </a:endParaRPr>
          </a:p>
        </p:txBody>
      </p:sp>
      <p:pic>
        <p:nvPicPr>
          <p:cNvPr id="1026" name="Picture 2" descr="Owl Math Clipart 2 By Haley - Owl Math Clip Art Transparent PNG - 529x461 -  Free Download on Nice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4024" y1="27542" x2="79756" y2="3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4579"/>
            <a:ext cx="2731444" cy="18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wl Math Clipart 2 By Haley - Owl Math Clip Art Transparent PNG - 529x461 -  Free Download on Nice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4024" y1="27542" x2="79756" y2="34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2383" y="3450324"/>
            <a:ext cx="2731444" cy="180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" descr="ブレザーを着た女子学生のイラスト（夏服・学生服） | かわいいフリー ..."/>
          <p:cNvPicPr preferRelativeResize="0"/>
          <p:nvPr/>
        </p:nvPicPr>
        <p:blipFill rotWithShape="1">
          <a:blip r:embed="rId3">
            <a:alphaModFix/>
          </a:blip>
          <a:srcRect l="20698" t="4378" r="21384" b="45294"/>
          <a:stretch/>
        </p:blipFill>
        <p:spPr>
          <a:xfrm>
            <a:off x="341746" y="187035"/>
            <a:ext cx="1246909" cy="1998254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"/>
          <p:cNvSpPr/>
          <p:nvPr/>
        </p:nvSpPr>
        <p:spPr>
          <a:xfrm>
            <a:off x="2142838" y="396454"/>
            <a:ext cx="9559636" cy="789708"/>
          </a:xfrm>
          <a:prstGeom prst="wedgeRoundRectCallout">
            <a:avLst>
              <a:gd name="adj1" fmla="val -56145"/>
              <a:gd name="adj2" fmla="val 46814"/>
              <a:gd name="adj3" fmla="val 16667"/>
            </a:avLst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km-KH" sz="2400" dirty="0"/>
              <a:t>ចូរយើងបំពេញតារាងខាងក្រោមដោយសង្កេតមើលលក្ខណៈ</a:t>
            </a:r>
            <a:r>
              <a:rPr lang="km-KH" sz="2400" dirty="0" smtClean="0"/>
              <a:t>នៃ</a:t>
            </a:r>
            <a:endParaRPr lang="en-US" sz="2400" dirty="0" smtClean="0"/>
          </a:p>
          <a:p>
            <a:pPr lvl="0" algn="ctr"/>
            <a:r>
              <a:rPr lang="km-KH" sz="2400" dirty="0" smtClean="0"/>
              <a:t>រូប</a:t>
            </a:r>
            <a:r>
              <a:rPr lang="km-KH" sz="2400" dirty="0"/>
              <a:t>ធរណីមាត្រខាងក្រោ</a:t>
            </a:r>
            <a:r>
              <a:rPr lang="km-KH" sz="2400" dirty="0" smtClean="0"/>
              <a:t>ម។</a:t>
            </a:r>
            <a:endParaRPr lang="en-US" sz="2400" dirty="0" smtClean="0">
              <a:cs typeface="+mn-cs"/>
            </a:endParaRPr>
          </a:p>
        </p:txBody>
      </p:sp>
      <p:grpSp>
        <p:nvGrpSpPr>
          <p:cNvPr id="96" name="Google Shape;96;p2"/>
          <p:cNvGrpSpPr/>
          <p:nvPr/>
        </p:nvGrpSpPr>
        <p:grpSpPr>
          <a:xfrm>
            <a:off x="1077975" y="2483376"/>
            <a:ext cx="4785300" cy="4047959"/>
            <a:chOff x="361858" y="2045960"/>
            <a:chExt cx="5264936" cy="4535020"/>
          </a:xfrm>
        </p:grpSpPr>
        <p:sp>
          <p:nvSpPr>
            <p:cNvPr id="97" name="Google Shape;97;p2"/>
            <p:cNvSpPr/>
            <p:nvPr/>
          </p:nvSpPr>
          <p:spPr>
            <a:xfrm>
              <a:off x="637309" y="2438763"/>
              <a:ext cx="4572000" cy="3771830"/>
            </a:xfrm>
            <a:prstGeom prst="rect">
              <a:avLst/>
            </a:prstGeom>
            <a:solidFill>
              <a:srgbClr val="DDCCE8"/>
            </a:solidFill>
            <a:ln w="19050" cap="flat" cmpd="sng">
              <a:solidFill>
                <a:srgbClr val="5934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98" name="Google Shape;98;p2"/>
            <p:cNvSpPr txBox="1"/>
            <p:nvPr/>
          </p:nvSpPr>
          <p:spPr>
            <a:xfrm>
              <a:off x="2791689" y="2045960"/>
              <a:ext cx="263100" cy="7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PH" sz="3600" b="0" i="0" u="none" strike="noStrike" cap="none">
                  <a:solidFill>
                    <a:srgbClr val="593470"/>
                  </a:solidFill>
                  <a:latin typeface="Corbel"/>
                  <a:ea typeface="Corbel"/>
                  <a:cs typeface="Corbel"/>
                  <a:sym typeface="Corbel"/>
                </a:rPr>
                <a:t>|</a:t>
              </a:r>
              <a:endParaRPr/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2791689" y="5856780"/>
              <a:ext cx="263100" cy="72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PH" sz="3600">
                  <a:solidFill>
                    <a:srgbClr val="593470"/>
                  </a:solidFill>
                  <a:latin typeface="Corbel"/>
                  <a:ea typeface="Corbel"/>
                  <a:cs typeface="Corbel"/>
                  <a:sym typeface="Corbel"/>
                </a:rPr>
                <a:t>|</a:t>
              </a:r>
              <a:endParaRPr/>
            </a:p>
          </p:txBody>
        </p:sp>
        <p:sp>
          <p:nvSpPr>
            <p:cNvPr id="100" name="Google Shape;100;p2"/>
            <p:cNvSpPr txBox="1"/>
            <p:nvPr/>
          </p:nvSpPr>
          <p:spPr>
            <a:xfrm rot="5400000">
              <a:off x="5038194" y="3867411"/>
              <a:ext cx="465900" cy="71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PH" sz="3600">
                  <a:solidFill>
                    <a:srgbClr val="593470"/>
                  </a:solidFill>
                  <a:latin typeface="Corbel"/>
                  <a:ea typeface="Corbel"/>
                  <a:cs typeface="Corbel"/>
                  <a:sym typeface="Corbel"/>
                </a:rPr>
                <a:t>|</a:t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 rot="5400000">
              <a:off x="484558" y="3867412"/>
              <a:ext cx="465900" cy="71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PH" sz="3600">
                  <a:solidFill>
                    <a:srgbClr val="593470"/>
                  </a:solidFill>
                  <a:latin typeface="Corbel"/>
                  <a:ea typeface="Corbel"/>
                  <a:cs typeface="Corbel"/>
                  <a:sym typeface="Corbel"/>
                </a:rPr>
                <a:t>|</a:t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4775201" y="2440349"/>
              <a:ext cx="434108" cy="427542"/>
            </a:xfrm>
            <a:prstGeom prst="rect">
              <a:avLst/>
            </a:prstGeom>
            <a:noFill/>
            <a:ln w="19050" cap="flat" cmpd="sng">
              <a:solidFill>
                <a:srgbClr val="5934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637306" y="5783051"/>
              <a:ext cx="434108" cy="427542"/>
            </a:xfrm>
            <a:prstGeom prst="rect">
              <a:avLst/>
            </a:prstGeom>
            <a:noFill/>
            <a:ln w="19050" cap="flat" cmpd="sng">
              <a:solidFill>
                <a:srgbClr val="5934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4775201" y="5784345"/>
              <a:ext cx="434108" cy="427542"/>
            </a:xfrm>
            <a:prstGeom prst="rect">
              <a:avLst/>
            </a:prstGeom>
            <a:noFill/>
            <a:ln w="19050" cap="flat" cmpd="sng">
              <a:solidFill>
                <a:srgbClr val="5934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637306" y="2437316"/>
              <a:ext cx="434108" cy="427542"/>
            </a:xfrm>
            <a:prstGeom prst="rect">
              <a:avLst/>
            </a:prstGeom>
            <a:noFill/>
            <a:ln w="19050" cap="flat" cmpd="sng">
              <a:solidFill>
                <a:srgbClr val="5934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graphicFrame>
        <p:nvGraphicFramePr>
          <p:cNvPr id="106" name="Google Shape;106;p2"/>
          <p:cNvGraphicFramePr/>
          <p:nvPr>
            <p:extLst>
              <p:ext uri="{D42A27DB-BD31-4B8C-83A1-F6EECF244321}">
                <p14:modId xmlns:p14="http://schemas.microsoft.com/office/powerpoint/2010/main" val="1358368225"/>
              </p:ext>
            </p:extLst>
          </p:nvPr>
        </p:nvGraphicFramePr>
        <p:xfrm>
          <a:off x="5883565" y="1371600"/>
          <a:ext cx="5932050" cy="5460944"/>
        </p:xfrm>
        <a:graphic>
          <a:graphicData uri="http://schemas.openxmlformats.org/drawingml/2006/table">
            <a:tbl>
              <a:tblPr firstRow="1" bandRow="1">
                <a:noFill/>
                <a:tableStyleId>{90A62074-18CF-40A2-8FF5-FE8CE2B170D2}</a:tableStyleId>
              </a:tblPr>
              <a:tblGrid>
                <a:gridCol w="293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27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5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m-KH" sz="3600" dirty="0" smtClean="0">
                          <a:cs typeface="+mn-cs"/>
                        </a:rPr>
                        <a:t>តើរូបភាពការេនេះអាចបង្កើតស៊ីមេទ្រីគ្នាបានដែលឬទេ?​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5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m-KH" sz="3600" dirty="0" smtClean="0">
                          <a:cs typeface="+mn-cs"/>
                        </a:rPr>
                        <a:t>តើអាចបង្កើតបានជាបន្ទាត់ស្មើគ្នាចំនួនប៉ុន្មាន?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48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m-KH" sz="3600" dirty="0" smtClean="0">
                          <a:cs typeface="+mn-cs"/>
                        </a:rPr>
                        <a:t>តើរូបការេនេះមានចំណុចស្មើគ្នាដែលយើងហៅថាស៊ីមេទ្រីដែលឬទេ?</a:t>
                      </a:r>
                      <a:endParaRPr lang="en-US" sz="3600" dirty="0" smtClean="0">
                        <a:cs typeface="+mn-c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7" name="Google Shape;107;p2"/>
          <p:cNvSpPr/>
          <p:nvPr/>
        </p:nvSpPr>
        <p:spPr>
          <a:xfrm>
            <a:off x="447857" y="2401160"/>
            <a:ext cx="739016" cy="739016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1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Fig. A</a:t>
            </a:r>
            <a:endParaRPr/>
          </a:p>
        </p:txBody>
      </p:sp>
      <p:cxnSp>
        <p:nvCxnSpPr>
          <p:cNvPr id="108" name="Google Shape;108;p2"/>
          <p:cNvCxnSpPr/>
          <p:nvPr/>
        </p:nvCxnSpPr>
        <p:spPr>
          <a:xfrm rot="10800000" flipH="1">
            <a:off x="5883565" y="1371520"/>
            <a:ext cx="2966100" cy="11562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2"/>
          <p:cNvSpPr/>
          <p:nvPr/>
        </p:nvSpPr>
        <p:spPr>
          <a:xfrm>
            <a:off x="9823975" y="1420368"/>
            <a:ext cx="1070671" cy="1058582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800" dirty="0" smtClean="0">
                <a:solidFill>
                  <a:schemeClr val="lt1"/>
                </a:solidFill>
                <a:latin typeface="Corbel"/>
                <a:ea typeface="Corbel"/>
                <a:cs typeface="+mn-cs"/>
                <a:sym typeface="Corbel"/>
              </a:rPr>
              <a:t>តារាង​ ក</a:t>
            </a:r>
            <a:endParaRPr dirty="0">
              <a:cs typeface="+mn-cs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9538184" y="2752529"/>
            <a:ext cx="1636227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5400" b="1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បាន</a:t>
            </a:r>
            <a:r>
              <a:rPr lang="en-PH" sz="5400" b="1" cap="none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!</a:t>
            </a:r>
            <a:endParaRPr dirty="0">
              <a:cs typeface="+mn-cs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9538184" y="5357186"/>
            <a:ext cx="1636227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7200" b="1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មាន</a:t>
            </a:r>
            <a:r>
              <a:rPr lang="en-PH" sz="7200" b="1" cap="none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!</a:t>
            </a:r>
            <a:endParaRPr sz="2000" dirty="0">
              <a:cs typeface="+mn-cs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10087808" y="3962015"/>
            <a:ext cx="536978" cy="92328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smtClean="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4</a:t>
            </a:r>
            <a:endParaRPr sz="5400" b="1" cap="none" dirty="0">
              <a:solidFill>
                <a:srgbClr val="59347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8944" y="1604390"/>
            <a:ext cx="3931081" cy="92333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m-KH" sz="5400" dirty="0" smtClean="0">
                <a:cs typeface="+mn-cs"/>
              </a:rPr>
              <a:t>អ្នកអាចធ្វើវាបាន!</a:t>
            </a:r>
            <a:endParaRPr lang="en-US" sz="5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3" descr="ブレザーを着た女子学生のイラスト（夏服・学生服） | かわいいフリー ..."/>
          <p:cNvPicPr preferRelativeResize="0"/>
          <p:nvPr/>
        </p:nvPicPr>
        <p:blipFill rotWithShape="1">
          <a:blip r:embed="rId3">
            <a:alphaModFix/>
          </a:blip>
          <a:srcRect l="20698" t="4378" r="21384" b="45294"/>
          <a:stretch/>
        </p:blipFill>
        <p:spPr>
          <a:xfrm>
            <a:off x="341746" y="187035"/>
            <a:ext cx="1246909" cy="199825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/>
          <p:nvPr/>
        </p:nvSpPr>
        <p:spPr>
          <a:xfrm>
            <a:off x="2142838" y="396454"/>
            <a:ext cx="9559636" cy="789708"/>
          </a:xfrm>
          <a:prstGeom prst="wedgeRoundRectCallout">
            <a:avLst>
              <a:gd name="adj1" fmla="val -56145"/>
              <a:gd name="adj2" fmla="val 46814"/>
              <a:gd name="adj3" fmla="val 16667"/>
            </a:avLst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km-KH" sz="2400" dirty="0"/>
              <a:t>ចូរយើងបំពេញតារាងខាងក្រោមដោយសង្កេតមើលលក្ខណៈនៃ</a:t>
            </a:r>
            <a:endParaRPr lang="en-US" sz="2400" dirty="0"/>
          </a:p>
          <a:p>
            <a:pPr lvl="0" algn="ctr"/>
            <a:r>
              <a:rPr lang="km-KH" sz="2400" dirty="0"/>
              <a:t>រូបធរណីមាត្រខាងក្រោម។</a:t>
            </a:r>
            <a:endParaRPr lang="en-US" sz="2400" dirty="0"/>
          </a:p>
        </p:txBody>
      </p:sp>
      <p:sp>
        <p:nvSpPr>
          <p:cNvPr id="120" name="Google Shape;120;p3"/>
          <p:cNvSpPr/>
          <p:nvPr/>
        </p:nvSpPr>
        <p:spPr>
          <a:xfrm>
            <a:off x="447418" y="2986282"/>
            <a:ext cx="5148490" cy="3366577"/>
          </a:xfrm>
          <a:prstGeom prst="rect">
            <a:avLst/>
          </a:prstGeom>
          <a:solidFill>
            <a:srgbClr val="DDCCE8"/>
          </a:solidFill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3027569" y="2546702"/>
            <a:ext cx="234954" cy="57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|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3027569" y="5948158"/>
            <a:ext cx="234954" cy="57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|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 rot="5400000">
            <a:off x="5433413" y="4404690"/>
            <a:ext cx="415776" cy="57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||</a:t>
            </a:r>
            <a:endParaRPr/>
          </a:p>
        </p:txBody>
      </p:sp>
      <p:sp>
        <p:nvSpPr>
          <p:cNvPr id="124" name="Google Shape;124;p3"/>
          <p:cNvSpPr txBox="1"/>
          <p:nvPr/>
        </p:nvSpPr>
        <p:spPr>
          <a:xfrm rot="5400000">
            <a:off x="365729" y="4328490"/>
            <a:ext cx="415776" cy="57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||</a:t>
            </a:r>
            <a:endParaRPr/>
          </a:p>
        </p:txBody>
      </p:sp>
      <p:sp>
        <p:nvSpPr>
          <p:cNvPr id="125" name="Google Shape;125;p3"/>
          <p:cNvSpPr/>
          <p:nvPr/>
        </p:nvSpPr>
        <p:spPr>
          <a:xfrm>
            <a:off x="5207549" y="2978169"/>
            <a:ext cx="387467" cy="381606"/>
          </a:xfrm>
          <a:prstGeom prst="rect">
            <a:avLst/>
          </a:prstGeom>
          <a:noFill/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6" name="Google Shape;126;p3"/>
          <p:cNvSpPr/>
          <p:nvPr/>
        </p:nvSpPr>
        <p:spPr>
          <a:xfrm>
            <a:off x="447418" y="5971253"/>
            <a:ext cx="387467" cy="381606"/>
          </a:xfrm>
          <a:prstGeom prst="rect">
            <a:avLst/>
          </a:prstGeom>
          <a:noFill/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5207547" y="5972416"/>
            <a:ext cx="387467" cy="381606"/>
          </a:xfrm>
          <a:prstGeom prst="rect">
            <a:avLst/>
          </a:prstGeom>
          <a:noFill/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8" name="Google Shape;128;p3"/>
          <p:cNvSpPr/>
          <p:nvPr/>
        </p:nvSpPr>
        <p:spPr>
          <a:xfrm>
            <a:off x="448226" y="2984985"/>
            <a:ext cx="387467" cy="381606"/>
          </a:xfrm>
          <a:prstGeom prst="rect">
            <a:avLst/>
          </a:prstGeom>
          <a:noFill/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graphicFrame>
        <p:nvGraphicFramePr>
          <p:cNvPr id="129" name="Google Shape;129;p3"/>
          <p:cNvGraphicFramePr/>
          <p:nvPr>
            <p:extLst>
              <p:ext uri="{D42A27DB-BD31-4B8C-83A1-F6EECF244321}">
                <p14:modId xmlns:p14="http://schemas.microsoft.com/office/powerpoint/2010/main" val="4110992032"/>
              </p:ext>
            </p:extLst>
          </p:nvPr>
        </p:nvGraphicFramePr>
        <p:xfrm>
          <a:off x="5973288" y="1365664"/>
          <a:ext cx="5865100" cy="4724455"/>
        </p:xfrm>
        <a:graphic>
          <a:graphicData uri="http://schemas.openxmlformats.org/drawingml/2006/table">
            <a:tbl>
              <a:tblPr firstRow="1" bandRow="1">
                <a:noFill/>
                <a:tableStyleId>{90A62074-18CF-40A2-8FF5-FE8CE2B170D2}</a:tableStyleId>
              </a:tblPr>
              <a:tblGrid>
                <a:gridCol w="293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m-KH" sz="3200" b="0" i="0" u="none" strike="noStrike" cap="none" dirty="0" smtClean="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+mn-cs"/>
                          <a:sym typeface="Arial"/>
                        </a:rPr>
                        <a:t>តើរូបភាពចតុកោណកែងនេះអាចបង្កើតស៊ីមេទ្រីគ្នាបានដែលឬទេ?​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m-KH" sz="3600" b="0" i="0" u="none" strike="noStrike" cap="none" dirty="0" smtClean="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+mn-cs"/>
                          <a:sym typeface="Arial"/>
                        </a:rPr>
                        <a:t>តើអាចបង្កើតបានជាបន្ទាត់ស្មើគ្នាចំនួនប៉ុន្មាន?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m-KH" sz="2800" dirty="0" smtClean="0">
                          <a:cs typeface="+mn-cs"/>
                        </a:rPr>
                        <a:t>តើរូបចតុកោណកែងនេះមានចំណុចស្មើគ្នាដែលយើងហៅថាស៊ីមេទ្រីដែលឬទេ?</a:t>
                      </a:r>
                      <a:endParaRPr lang="en-US" sz="2800" dirty="0" smtClean="0">
                        <a:cs typeface="+mn-c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0" name="Google Shape;130;p3"/>
          <p:cNvSpPr/>
          <p:nvPr/>
        </p:nvSpPr>
        <p:spPr>
          <a:xfrm>
            <a:off x="447418" y="2197960"/>
            <a:ext cx="739016" cy="739016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1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Fig. B</a:t>
            </a:r>
            <a:endParaRPr/>
          </a:p>
        </p:txBody>
      </p:sp>
      <p:cxnSp>
        <p:nvCxnSpPr>
          <p:cNvPr id="131" name="Google Shape;131;p3"/>
          <p:cNvCxnSpPr/>
          <p:nvPr/>
        </p:nvCxnSpPr>
        <p:spPr>
          <a:xfrm rot="10800000" flipH="1">
            <a:off x="5973288" y="1365585"/>
            <a:ext cx="2932500" cy="11562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3"/>
          <p:cNvSpPr/>
          <p:nvPr/>
        </p:nvSpPr>
        <p:spPr>
          <a:xfrm>
            <a:off x="9913699" y="1414433"/>
            <a:ext cx="1058582" cy="1058582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800" dirty="0" smtClean="0">
                <a:solidFill>
                  <a:schemeClr val="lt1"/>
                </a:solidFill>
                <a:latin typeface="Corbel"/>
                <a:cs typeface="+mn-cs"/>
                <a:sym typeface="Corbel"/>
              </a:rPr>
              <a:t>តារាង ខ</a:t>
            </a:r>
            <a:endParaRPr dirty="0">
              <a:cs typeface="+mn-cs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9634113" y="2762547"/>
            <a:ext cx="161775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5400" b="1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បាន</a:t>
            </a:r>
            <a:r>
              <a:rPr lang="en-PH" sz="5400" b="1" cap="none" dirty="0" smtClean="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!</a:t>
            </a:r>
            <a:endParaRPr dirty="0"/>
          </a:p>
        </p:txBody>
      </p:sp>
      <p:sp>
        <p:nvSpPr>
          <p:cNvPr id="134" name="Google Shape;134;p3"/>
          <p:cNvSpPr/>
          <p:nvPr/>
        </p:nvSpPr>
        <p:spPr>
          <a:xfrm>
            <a:off x="9634114" y="5304639"/>
            <a:ext cx="161775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5400" b="1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មាន</a:t>
            </a:r>
            <a:r>
              <a:rPr lang="en-PH" sz="5400" b="1" cap="none" dirty="0" smtClean="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!</a:t>
            </a:r>
            <a:endParaRPr dirty="0"/>
          </a:p>
        </p:txBody>
      </p:sp>
      <p:sp>
        <p:nvSpPr>
          <p:cNvPr id="135" name="Google Shape;135;p3"/>
          <p:cNvSpPr/>
          <p:nvPr/>
        </p:nvSpPr>
        <p:spPr>
          <a:xfrm>
            <a:off x="10177532" y="3873500"/>
            <a:ext cx="53091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5400" b="1" cap="none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2</a:t>
            </a:r>
            <a:endParaRPr/>
          </a:p>
        </p:txBody>
      </p:sp>
      <p:sp>
        <p:nvSpPr>
          <p:cNvPr id="21" name="TextBox 20"/>
          <p:cNvSpPr txBox="1"/>
          <p:nvPr/>
        </p:nvSpPr>
        <p:spPr>
          <a:xfrm>
            <a:off x="1608944" y="1604390"/>
            <a:ext cx="3931081" cy="92333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m-KH" sz="5400" dirty="0" smtClean="0">
                <a:cs typeface="+mn-cs"/>
              </a:rPr>
              <a:t>អ្នកអាចធ្វើវាបាន!</a:t>
            </a:r>
            <a:endParaRPr lang="en-US" sz="5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4" descr="ブレザーを着た女子学生のイラスト（夏服・学生服） | かわいいフリー ..."/>
          <p:cNvPicPr preferRelativeResize="0"/>
          <p:nvPr/>
        </p:nvPicPr>
        <p:blipFill rotWithShape="1">
          <a:blip r:embed="rId3">
            <a:alphaModFix/>
          </a:blip>
          <a:srcRect l="20698" t="4378" r="21384" b="45294"/>
          <a:stretch/>
        </p:blipFill>
        <p:spPr>
          <a:xfrm>
            <a:off x="341746" y="187035"/>
            <a:ext cx="1246909" cy="199825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/>
          <p:nvPr/>
        </p:nvSpPr>
        <p:spPr>
          <a:xfrm>
            <a:off x="2142838" y="396454"/>
            <a:ext cx="9559636" cy="789708"/>
          </a:xfrm>
          <a:prstGeom prst="wedgeRoundRectCallout">
            <a:avLst>
              <a:gd name="adj1" fmla="val -56145"/>
              <a:gd name="adj2" fmla="val 46814"/>
              <a:gd name="adj3" fmla="val 16667"/>
            </a:avLst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km-KH" sz="2400" dirty="0"/>
              <a:t>ចូរយើងបំពេញតារាងខាងក្រោមដោយសង្កេតមើលលក្ខណៈនៃ</a:t>
            </a:r>
            <a:endParaRPr lang="en-US" sz="2400" dirty="0"/>
          </a:p>
          <a:p>
            <a:pPr lvl="0" algn="ctr"/>
            <a:r>
              <a:rPr lang="km-KH" sz="2400" dirty="0"/>
              <a:t>រូបធរណីមាត្រខាងក្រោម។</a:t>
            </a:r>
            <a:endParaRPr lang="en-US" sz="2400" dirty="0"/>
          </a:p>
        </p:txBody>
      </p:sp>
      <p:graphicFrame>
        <p:nvGraphicFramePr>
          <p:cNvPr id="143" name="Google Shape;143;p4"/>
          <p:cNvGraphicFramePr/>
          <p:nvPr>
            <p:extLst>
              <p:ext uri="{D42A27DB-BD31-4B8C-83A1-F6EECF244321}">
                <p14:modId xmlns:p14="http://schemas.microsoft.com/office/powerpoint/2010/main" val="619551109"/>
              </p:ext>
            </p:extLst>
          </p:nvPr>
        </p:nvGraphicFramePr>
        <p:xfrm>
          <a:off x="5973288" y="1361194"/>
          <a:ext cx="5865100" cy="5100370"/>
        </p:xfrm>
        <a:graphic>
          <a:graphicData uri="http://schemas.openxmlformats.org/drawingml/2006/table">
            <a:tbl>
              <a:tblPr firstRow="1" bandRow="1">
                <a:noFill/>
                <a:tableStyleId>{90A62074-18CF-40A2-8FF5-FE8CE2B170D2}</a:tableStyleId>
              </a:tblPr>
              <a:tblGrid>
                <a:gridCol w="293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8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m-KH" sz="3200" b="0" i="0" u="none" strike="noStrike" cap="none" dirty="0" smtClean="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+mn-cs"/>
                          <a:sym typeface="Arial"/>
                        </a:rPr>
                        <a:t>តើរូបភាពចតុកោណព្នាយនេះអាចបង្កើតស៊ីមេទ្រីគ្នាបានដែលឬទេ?​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m-KH" sz="3600" b="0" i="0" u="none" strike="noStrike" cap="none" dirty="0" smtClean="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+mn-cs"/>
                          <a:sym typeface="Arial"/>
                        </a:rPr>
                        <a:t>តើអាចបង្កើតបានជាបន្ទាត់ស្មើគ្នាចំនួនប៉ុន្មាន?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km-KH" sz="3200" b="0" i="0" u="none" strike="noStrike" cap="none" dirty="0" smtClean="0">
                          <a:solidFill>
                            <a:schemeClr val="dk1"/>
                          </a:solidFill>
                          <a:latin typeface="Corbel"/>
                          <a:ea typeface="Corbel"/>
                          <a:cs typeface="+mn-cs"/>
                          <a:sym typeface="Arial"/>
                        </a:rPr>
                        <a:t>តើរូបចតុកោណព្នាយនេះមានចំណុចស្មើគ្នាដែលយើងហៅថាស៊ីមេទ្រីដែលឬទេ?</a:t>
                      </a:r>
                      <a:endParaRPr lang="en-US" sz="3200" b="0" i="0" u="none" strike="noStrike" cap="none" dirty="0" smtClean="0">
                        <a:solidFill>
                          <a:schemeClr val="dk1"/>
                        </a:solidFill>
                        <a:latin typeface="Corbel"/>
                        <a:ea typeface="Corbel"/>
                        <a:cs typeface="+mn-cs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DC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" name="Google Shape;144;p4"/>
          <p:cNvSpPr/>
          <p:nvPr/>
        </p:nvSpPr>
        <p:spPr>
          <a:xfrm>
            <a:off x="447418" y="2197960"/>
            <a:ext cx="739016" cy="739016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11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Fig. C</a:t>
            </a:r>
            <a:endParaRPr/>
          </a:p>
        </p:txBody>
      </p:sp>
      <p:cxnSp>
        <p:nvCxnSpPr>
          <p:cNvPr id="145" name="Google Shape;145;p4"/>
          <p:cNvCxnSpPr/>
          <p:nvPr/>
        </p:nvCxnSpPr>
        <p:spPr>
          <a:xfrm rot="10800000" flipH="1">
            <a:off x="5973288" y="1361115"/>
            <a:ext cx="2932500" cy="115620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6" name="Google Shape;146;p4"/>
          <p:cNvSpPr/>
          <p:nvPr/>
        </p:nvSpPr>
        <p:spPr>
          <a:xfrm>
            <a:off x="9913699" y="1414433"/>
            <a:ext cx="1058582" cy="1058582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2400" dirty="0" smtClean="0">
                <a:solidFill>
                  <a:schemeClr val="lt1"/>
                </a:solidFill>
                <a:latin typeface="Corbel"/>
                <a:cs typeface="+mn-cs"/>
                <a:sym typeface="Corbel"/>
              </a:rPr>
              <a:t>តារាង គ</a:t>
            </a:r>
            <a:endParaRPr sz="1800" dirty="0">
              <a:cs typeface="+mn-cs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9634113" y="2758077"/>
            <a:ext cx="1617752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5400" b="1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បាន</a:t>
            </a:r>
            <a:r>
              <a:rPr lang="en-PH" sz="5400" b="1" cap="none" dirty="0" smtClean="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!</a:t>
            </a:r>
            <a:endParaRPr dirty="0"/>
          </a:p>
        </p:txBody>
      </p:sp>
      <p:sp>
        <p:nvSpPr>
          <p:cNvPr id="148" name="Google Shape;148;p4"/>
          <p:cNvSpPr/>
          <p:nvPr/>
        </p:nvSpPr>
        <p:spPr>
          <a:xfrm>
            <a:off x="9743920" y="5304639"/>
            <a:ext cx="195855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5400" b="1" dirty="0" smtClean="0">
                <a:solidFill>
                  <a:srgbClr val="593470"/>
                </a:solidFill>
                <a:latin typeface="Corbel"/>
                <a:ea typeface="Corbel"/>
                <a:cs typeface="+mn-cs"/>
                <a:sym typeface="Corbel"/>
              </a:rPr>
              <a:t>មិនមាន</a:t>
            </a:r>
            <a:r>
              <a:rPr lang="en-PH" sz="5400" b="1" cap="none" dirty="0" smtClean="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!</a:t>
            </a:r>
            <a:endParaRPr dirty="0"/>
          </a:p>
        </p:txBody>
      </p:sp>
      <p:sp>
        <p:nvSpPr>
          <p:cNvPr id="149" name="Google Shape;149;p4"/>
          <p:cNvSpPr/>
          <p:nvPr/>
        </p:nvSpPr>
        <p:spPr>
          <a:xfrm>
            <a:off x="10179134" y="3975409"/>
            <a:ext cx="52770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5400" b="1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1</a:t>
            </a:r>
            <a:endParaRPr sz="5400" b="1" cap="none">
              <a:solidFill>
                <a:srgbClr val="59347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0" name="Google Shape;150;p4"/>
          <p:cNvSpPr/>
          <p:nvPr/>
        </p:nvSpPr>
        <p:spPr>
          <a:xfrm>
            <a:off x="816926" y="2762547"/>
            <a:ext cx="4963884" cy="3698999"/>
          </a:xfrm>
          <a:prstGeom prst="trapezoid">
            <a:avLst>
              <a:gd name="adj" fmla="val 25000"/>
            </a:avLst>
          </a:prstGeom>
          <a:solidFill>
            <a:srgbClr val="DDCCE8"/>
          </a:solidFill>
          <a:ln w="19050" cap="flat" cmpd="sng">
            <a:solidFill>
              <a:srgbClr val="7E6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51" name="Google Shape;151;p4"/>
          <p:cNvCxnSpPr>
            <a:stCxn id="150" idx="2"/>
            <a:endCxn id="150" idx="0"/>
          </p:cNvCxnSpPr>
          <p:nvPr/>
        </p:nvCxnSpPr>
        <p:spPr>
          <a:xfrm rot="10800000">
            <a:off x="3298868" y="2762546"/>
            <a:ext cx="0" cy="3699000"/>
          </a:xfrm>
          <a:prstGeom prst="straightConnector1">
            <a:avLst/>
          </a:prstGeom>
          <a:noFill/>
          <a:ln w="28575" cap="flat" cmpd="sng">
            <a:solidFill>
              <a:srgbClr val="59347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2" name="Google Shape;152;p4"/>
          <p:cNvSpPr/>
          <p:nvPr/>
        </p:nvSpPr>
        <p:spPr>
          <a:xfrm>
            <a:off x="2901876" y="2762547"/>
            <a:ext cx="387467" cy="381606"/>
          </a:xfrm>
          <a:prstGeom prst="rect">
            <a:avLst/>
          </a:prstGeom>
          <a:noFill/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3" name="Google Shape;153;p4"/>
          <p:cNvSpPr/>
          <p:nvPr/>
        </p:nvSpPr>
        <p:spPr>
          <a:xfrm>
            <a:off x="2901875" y="6079940"/>
            <a:ext cx="387467" cy="381606"/>
          </a:xfrm>
          <a:prstGeom prst="rect">
            <a:avLst/>
          </a:prstGeom>
          <a:noFill/>
          <a:ln w="19050" cap="flat" cmpd="sng">
            <a:solidFill>
              <a:srgbClr val="5934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4" name="Google Shape;154;p4"/>
          <p:cNvSpPr txBox="1"/>
          <p:nvPr/>
        </p:nvSpPr>
        <p:spPr>
          <a:xfrm rot="3502954">
            <a:off x="5122263" y="4141370"/>
            <a:ext cx="4157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|</a:t>
            </a:r>
            <a:endParaRPr/>
          </a:p>
        </p:txBody>
      </p:sp>
      <p:sp>
        <p:nvSpPr>
          <p:cNvPr id="155" name="Google Shape;155;p4"/>
          <p:cNvSpPr txBox="1"/>
          <p:nvPr/>
        </p:nvSpPr>
        <p:spPr>
          <a:xfrm rot="-2950589">
            <a:off x="1131969" y="4047321"/>
            <a:ext cx="41577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PH" sz="3600">
                <a:solidFill>
                  <a:srgbClr val="593470"/>
                </a:solidFill>
                <a:latin typeface="Corbel"/>
                <a:ea typeface="Corbel"/>
                <a:cs typeface="Corbel"/>
                <a:sym typeface="Corbel"/>
              </a:rPr>
              <a:t>|</a:t>
            </a:r>
            <a:endParaRPr/>
          </a:p>
        </p:txBody>
      </p:sp>
      <p:sp>
        <p:nvSpPr>
          <p:cNvPr id="19" name="TextBox 18"/>
          <p:cNvSpPr txBox="1"/>
          <p:nvPr/>
        </p:nvSpPr>
        <p:spPr>
          <a:xfrm>
            <a:off x="1608944" y="1604390"/>
            <a:ext cx="3931081" cy="92333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m-KH" sz="5400" dirty="0" smtClean="0">
                <a:cs typeface="+mn-cs"/>
              </a:rPr>
              <a:t>អ្នកអាចធ្វើវាបាន!</a:t>
            </a:r>
            <a:endParaRPr lang="en-US" sz="5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668" y="3417901"/>
            <a:ext cx="6679769" cy="1356360"/>
          </a:xfrm>
        </p:spPr>
        <p:txBody>
          <a:bodyPr>
            <a:noAutofit/>
          </a:bodyPr>
          <a:lstStyle/>
          <a:p>
            <a:r>
              <a:rPr lang="km-KH" sz="115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+mn-cs"/>
              </a:rPr>
              <a:t>ជួបគ្នានៅមេរៀនបន្ទាប់</a:t>
            </a:r>
            <a:endParaRPr lang="en-US" sz="115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+mn-cs"/>
            </a:endParaRPr>
          </a:p>
        </p:txBody>
      </p:sp>
      <p:pic>
        <p:nvPicPr>
          <p:cNvPr id="4" name="Google Shape;94;p2" descr="ブレザーを着た女子学生のイラスト（夏服・学生服） | かわいいフリー ..."/>
          <p:cNvPicPr preferRelativeResize="0"/>
          <p:nvPr/>
        </p:nvPicPr>
        <p:blipFill rotWithShape="1">
          <a:blip r:embed="rId2">
            <a:alphaModFix/>
          </a:blip>
          <a:srcRect l="20698" t="4378" r="21384" b="45294"/>
          <a:stretch/>
        </p:blipFill>
        <p:spPr>
          <a:xfrm>
            <a:off x="1487838" y="2231756"/>
            <a:ext cx="1549830" cy="291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94;p2" descr="ブレザーを着た女子学生のイラスト（夏服・学生服） | かわいいフリー ..."/>
          <p:cNvPicPr preferRelativeResize="0"/>
          <p:nvPr/>
        </p:nvPicPr>
        <p:blipFill rotWithShape="1">
          <a:blip r:embed="rId2">
            <a:alphaModFix/>
          </a:blip>
          <a:srcRect l="20698" t="4378" r="21384" b="45294"/>
          <a:stretch/>
        </p:blipFill>
        <p:spPr>
          <a:xfrm>
            <a:off x="9717437" y="2231756"/>
            <a:ext cx="1549830" cy="2913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2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Violet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349</Words>
  <Application>Microsoft Office PowerPoint</Application>
  <PresentationFormat>Widescreen</PresentationFormat>
  <Paragraphs>50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DaunPenh</vt:lpstr>
      <vt:lpstr>Corbel</vt:lpstr>
      <vt:lpstr>Arial</vt:lpstr>
      <vt:lpstr>Basis</vt:lpstr>
      <vt:lpstr>រូបធរណីមាត្រ&amp; ស៊ីមេទ្រី</vt:lpstr>
      <vt:lpstr>PowerPoint Presentation</vt:lpstr>
      <vt:lpstr>PowerPoint Presentation</vt:lpstr>
      <vt:lpstr>PowerPoint Presentation</vt:lpstr>
      <vt:lpstr>ជួបគ្នានៅមេរៀនបន្ទាប់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រូបធរណីមាត្រ&amp; SYMMETRY</dc:title>
  <dc:creator>Czyra Malonzo</dc:creator>
  <cp:lastModifiedBy>ALH 2</cp:lastModifiedBy>
  <cp:revision>10</cp:revision>
  <dcterms:created xsi:type="dcterms:W3CDTF">2022-10-10T14:48:25Z</dcterms:created>
  <dcterms:modified xsi:type="dcterms:W3CDTF">2023-05-04T14:58:00Z</dcterms:modified>
</cp:coreProperties>
</file>