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32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841772"/>
            <a:ext cx="6751097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2701528"/>
            <a:ext cx="6751097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3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217030"/>
            <a:ext cx="7775673" cy="614516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465991"/>
            <a:ext cx="7775673" cy="2534801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74499" cy="511854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1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25686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3153615"/>
            <a:ext cx="7765321" cy="119414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320109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3153616"/>
            <a:ext cx="7765322" cy="11897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55143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22907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09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1595207"/>
            <a:ext cx="7766495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487917"/>
            <a:ext cx="7765322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63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457201"/>
            <a:ext cx="7765322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66240"/>
            <a:ext cx="2474217" cy="617479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183718"/>
            <a:ext cx="2474217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1566240"/>
            <a:ext cx="2473919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183718"/>
            <a:ext cx="2474866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566240"/>
            <a:ext cx="2468408" cy="6174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183718"/>
            <a:ext cx="2468408" cy="215968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7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1"/>
            <a:ext cx="7765322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146924"/>
            <a:ext cx="247421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1724240"/>
            <a:ext cx="2205038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3579121"/>
            <a:ext cx="2474216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146924"/>
            <a:ext cx="247423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724240"/>
            <a:ext cx="2197894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79120"/>
            <a:ext cx="2475252" cy="76427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146924"/>
            <a:ext cx="2467425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1724240"/>
            <a:ext cx="2199085" cy="1143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3579121"/>
            <a:ext cx="2470694" cy="76427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7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23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0"/>
            <a:ext cx="1906993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457200"/>
            <a:ext cx="5744029" cy="38862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492920"/>
            <a:ext cx="7300134" cy="2139553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2701529"/>
            <a:ext cx="7300134" cy="112514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4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1566240"/>
            <a:ext cx="3829503" cy="27771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1566240"/>
            <a:ext cx="3820616" cy="27771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4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201"/>
            <a:ext cx="7765321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1566240"/>
            <a:ext cx="3659399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184174"/>
            <a:ext cx="3830406" cy="21592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1566240"/>
            <a:ext cx="3649166" cy="6179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84174"/>
            <a:ext cx="3821518" cy="21592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3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3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4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2949178" cy="177165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457200"/>
            <a:ext cx="4642119" cy="38862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228850"/>
            <a:ext cx="2949178" cy="211454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457200"/>
            <a:ext cx="4447330" cy="177165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569161"/>
            <a:ext cx="2441517" cy="366227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228850"/>
            <a:ext cx="4451213" cy="211455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0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457200"/>
            <a:ext cx="7765321" cy="994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572048"/>
            <a:ext cx="7765322" cy="2771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ACCC8-BB66-4FEF-ACC1-2AD80045F702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C8C3-D5E5-4BEA-AC99-890AADA69C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29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91000" y="1271765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itchFamily="34" charset="0"/>
              </a:rPr>
              <a:t>វិធីគុណនិងចែកប្រភាគ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67740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4400" u="sng" dirty="0" smtClean="0"/>
              <a:t>គណិតវិទ្យា</a:t>
            </a:r>
            <a:endParaRPr lang="en-US" sz="44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799731" y="135254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4400" u="sng" dirty="0" smtClean="0"/>
              <a:t>មេរៀនទី</a:t>
            </a:r>
            <a:r>
              <a:rPr lang="en-US" sz="2400" u="sng" dirty="0" smtClean="0"/>
              <a:t>11</a:t>
            </a:r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224561" y="2473953"/>
            <a:ext cx="34671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m-KH" sz="4400" dirty="0" smtClean="0"/>
              <a:t>ការគុណប្រភាគនឹងប្រភាគ</a:t>
            </a:r>
            <a:endParaRPr lang="en-US" sz="4400" dirty="0"/>
          </a:p>
        </p:txBody>
      </p:sp>
      <p:sp>
        <p:nvSpPr>
          <p:cNvPr id="9" name="AutoShape 4" descr="Premium Vector | Cute thai boy and girl character in traditional costume in  greeting action | Girls characters, Pet logo design, Cambodian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0036" y="2027677"/>
            <a:ext cx="3143250" cy="3143250"/>
          </a:xfrm>
          <a:prstGeom prst="rect">
            <a:avLst/>
          </a:prstGeom>
        </p:spPr>
      </p:pic>
      <p:pic>
        <p:nvPicPr>
          <p:cNvPr id="1030" name="Picture 6" descr="Premium Vector | Cute thai boy and girl character in traditional costume in  greeting action | Girls characters, Pet logo design, Cambodian ar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4" b="89936" l="9904" r="48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27677"/>
            <a:ext cx="3146425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4129" y="192393"/>
            <a:ext cx="1582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4400" u="sng" dirty="0" smtClean="0"/>
              <a:t>ថ្នាក់ទី</a:t>
            </a:r>
            <a:r>
              <a:rPr lang="en-US" sz="4400" u="sng" dirty="0" smtClean="0"/>
              <a:t>6</a:t>
            </a:r>
            <a:endParaRPr lang="en-US"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943600" y="12763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Franklin Gothic Book" pitchFamily="34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3600" y="18097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Franklin Gothic Book" pitchFamily="34" charset="0"/>
              </a:rPr>
              <a:t>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3800" y="17437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3 x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3800" y="12865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2 x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581150"/>
            <a:ext cx="457200" cy="519351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Book" pitchFamily="34" charset="0"/>
              </a:rPr>
              <a:t>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752600" y="1352550"/>
            <a:ext cx="1447800" cy="954107"/>
            <a:chOff x="1752600" y="1352550"/>
            <a:chExt cx="1447800" cy="954107"/>
          </a:xfrm>
        </p:grpSpPr>
        <p:grpSp>
          <p:nvGrpSpPr>
            <p:cNvPr id="8" name="Group 7"/>
            <p:cNvGrpSpPr/>
            <p:nvPr/>
          </p:nvGrpSpPr>
          <p:grpSpPr>
            <a:xfrm>
              <a:off x="1752600" y="1352550"/>
              <a:ext cx="381000" cy="954107"/>
              <a:chOff x="3886200" y="895350"/>
              <a:chExt cx="381000" cy="95410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886200" y="895350"/>
                <a:ext cx="38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2</a:t>
                </a:r>
              </a:p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3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rot="10800000" flipH="1">
                <a:off x="3886200" y="1350961"/>
                <a:ext cx="38100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>
              <a:off x="2286000" y="150495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Franklin Gothic Book" pitchFamily="34" charset="0"/>
                </a:rPr>
                <a:t>x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819400" y="1352550"/>
              <a:ext cx="381000" cy="954107"/>
              <a:chOff x="3886200" y="895350"/>
              <a:chExt cx="381000" cy="95410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886200" y="895350"/>
                <a:ext cx="38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4</a:t>
                </a:r>
              </a:p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5</a:t>
                </a: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 rot="10800000" flipH="1">
                <a:off x="3886200" y="1350961"/>
                <a:ext cx="38100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3352800" y="159133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7230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 smtClean="0"/>
              <a:t>គុណភាគយកនឹងភាគយក</a:t>
            </a:r>
            <a:endParaRPr lang="en-US" sz="3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38600" y="1808162"/>
            <a:ext cx="12954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20243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 smtClean="0"/>
              <a:t>គុណភាគបែងនឹងភាគបែង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0" y="15811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943600" y="1809750"/>
            <a:ext cx="1295400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8059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Book" pitchFamily="34" charset="0"/>
              </a:rPr>
              <a:t>តោះចាប់ផ្តើមគណនាផលគុណប្រភាគនឹងប្រភាគខាងក្រោម</a:t>
            </a:r>
            <a:endParaRPr lang="en-US" sz="28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0600" y="3195399"/>
            <a:ext cx="457200" cy="519351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Book" pitchFamily="34" charset="0"/>
              </a:rPr>
              <a:t>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752600" y="2989243"/>
            <a:ext cx="1447800" cy="954107"/>
            <a:chOff x="1752600" y="1352550"/>
            <a:chExt cx="1447800" cy="954107"/>
          </a:xfrm>
        </p:grpSpPr>
        <p:grpSp>
          <p:nvGrpSpPr>
            <p:cNvPr id="34" name="Group 33"/>
            <p:cNvGrpSpPr/>
            <p:nvPr/>
          </p:nvGrpSpPr>
          <p:grpSpPr>
            <a:xfrm>
              <a:off x="1752600" y="1352550"/>
              <a:ext cx="381000" cy="954107"/>
              <a:chOff x="3886200" y="895350"/>
              <a:chExt cx="381000" cy="95410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886200" y="895350"/>
                <a:ext cx="38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5</a:t>
                </a:r>
              </a:p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7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 rot="10800000" flipH="1">
                <a:off x="3886200" y="1350961"/>
                <a:ext cx="38100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2286000" y="150495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Franklin Gothic Book" pitchFamily="34" charset="0"/>
                </a:rPr>
                <a:t>x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2819400" y="1352550"/>
              <a:ext cx="381000" cy="954107"/>
              <a:chOff x="3886200" y="895350"/>
              <a:chExt cx="381000" cy="954107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3886200" y="895350"/>
                <a:ext cx="381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1</a:t>
                </a:r>
              </a:p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6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rot="10800000" flipH="1">
                <a:off x="3886200" y="1350961"/>
                <a:ext cx="38100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TextBox 40"/>
          <p:cNvSpPr txBox="1"/>
          <p:nvPr/>
        </p:nvSpPr>
        <p:spPr>
          <a:xfrm>
            <a:off x="3352800" y="31813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0" y="34201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7 x 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00" y="29629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5 x 1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114800" y="3484562"/>
            <a:ext cx="12954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26748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 smtClean="0"/>
              <a:t>គុណភាគយកនឹងភាគយក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0" y="389495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 smtClean="0"/>
              <a:t>គុណភាគបែងនឹងភាគបែង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6096000" y="29527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Franklin Gothic Book" pitchFamily="34" charset="0"/>
              </a:rPr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96000" y="34861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Franklin Gothic Book" pitchFamily="34" charset="0"/>
              </a:rPr>
              <a:t>42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3486150"/>
            <a:ext cx="1295400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62600" y="32575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sp>
        <p:nvSpPr>
          <p:cNvPr id="52" name="Down Ribbon 51"/>
          <p:cNvSpPr/>
          <p:nvPr/>
        </p:nvSpPr>
        <p:spPr>
          <a:xfrm>
            <a:off x="6310085" y="4303181"/>
            <a:ext cx="2362200" cy="659686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dirty="0" smtClean="0">
                <a:solidFill>
                  <a:srgbClr val="FFFF00"/>
                </a:solidFill>
              </a:rPr>
              <a:t>ពិតជាល្អណាស់</a:t>
            </a:r>
            <a:r>
              <a:rPr lang="km-KH" dirty="0" smtClean="0">
                <a:solidFill>
                  <a:srgbClr val="FFFF00"/>
                </a:solidFill>
              </a:rPr>
              <a:t>!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9" grpId="0"/>
      <p:bldP spid="18" grpId="0"/>
      <p:bldP spid="10" grpId="0" animBg="1"/>
      <p:bldP spid="14" grpId="0"/>
      <p:bldP spid="15" grpId="0"/>
      <p:bldP spid="25" grpId="0"/>
      <p:bldP spid="26" grpId="0"/>
      <p:bldP spid="31" grpId="0" animBg="1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943600" y="12763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Franklin Gothic Book" pitchFamily="34" charset="0"/>
              </a:rPr>
              <a:t>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43600" y="18097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Franklin Gothic Book" pitchFamily="34" charset="0"/>
              </a:rPr>
              <a:t>40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3800" y="17437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5 x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3800" y="12865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3 x 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1581150"/>
            <a:ext cx="457200" cy="519351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Book" pitchFamily="34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5200" y="159133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9772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/>
              <a:t>គុណភាគយកនឹងភាគយក</a:t>
            </a:r>
            <a:endParaRPr lang="en-US" sz="3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38600" y="1808162"/>
            <a:ext cx="12954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58" y="20090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/>
              <a:t>គុណ</a:t>
            </a:r>
            <a:r>
              <a:rPr lang="km-KH" sz="3200" dirty="0" smtClean="0"/>
              <a:t>ភាគបែងនឹងភាគបែង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5486400" y="15811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943600" y="1809750"/>
            <a:ext cx="1295400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90600" y="3042999"/>
            <a:ext cx="457200" cy="519351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Book" pitchFamily="34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29000" y="30289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00" y="32677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2 x 11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00" y="281053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4 x 12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114800" y="3332162"/>
            <a:ext cx="12954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2480004"/>
            <a:ext cx="913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/>
              <a:t>គុណភាគយកនឹងភាគយក</a:t>
            </a:r>
            <a:endParaRPr lang="en-US" sz="3200" dirty="0"/>
          </a:p>
        </p:txBody>
      </p:sp>
      <p:sp>
        <p:nvSpPr>
          <p:cNvPr id="46" name="TextBox 45"/>
          <p:cNvSpPr txBox="1"/>
          <p:nvPr/>
        </p:nvSpPr>
        <p:spPr>
          <a:xfrm>
            <a:off x="42621" y="3510990"/>
            <a:ext cx="9131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/>
              <a:t>គុណភាគបែងនឹងភាគបែង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6096000" y="28003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Franklin Gothic Book" pitchFamily="34" charset="0"/>
              </a:rPr>
              <a:t>48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96000" y="333375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Franklin Gothic Book" pitchFamily="34" charset="0"/>
              </a:rPr>
              <a:t>22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3333750"/>
            <a:ext cx="1295400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562600" y="31051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752600" y="1352550"/>
            <a:ext cx="1676400" cy="954107"/>
            <a:chOff x="1752600" y="1352550"/>
            <a:chExt cx="1676400" cy="954107"/>
          </a:xfrm>
        </p:grpSpPr>
        <p:grpSp>
          <p:nvGrpSpPr>
            <p:cNvPr id="2" name="Group 31"/>
            <p:cNvGrpSpPr/>
            <p:nvPr/>
          </p:nvGrpSpPr>
          <p:grpSpPr>
            <a:xfrm>
              <a:off x="1752600" y="1352550"/>
              <a:ext cx="1676400" cy="954107"/>
              <a:chOff x="1752600" y="1352550"/>
              <a:chExt cx="1676400" cy="954107"/>
            </a:xfrm>
          </p:grpSpPr>
          <p:grpSp>
            <p:nvGrpSpPr>
              <p:cNvPr id="3" name="Group 7"/>
              <p:cNvGrpSpPr/>
              <p:nvPr/>
            </p:nvGrpSpPr>
            <p:grpSpPr>
              <a:xfrm>
                <a:off x="1752600" y="1352550"/>
                <a:ext cx="381000" cy="954107"/>
                <a:chOff x="3886200" y="895350"/>
                <a:chExt cx="381000" cy="954107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3886200" y="895350"/>
                  <a:ext cx="381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latin typeface="Franklin Gothic Book" pitchFamily="34" charset="0"/>
                      <a:cs typeface="Browallia New" pitchFamily="34" charset="-34"/>
                    </a:rPr>
                    <a:t>3</a:t>
                  </a:r>
                </a:p>
                <a:p>
                  <a:pPr algn="ctr"/>
                  <a:r>
                    <a:rPr lang="en-US" sz="2800" b="1" dirty="0">
                      <a:latin typeface="Franklin Gothic Book" pitchFamily="34" charset="0"/>
                      <a:cs typeface="Browallia New" pitchFamily="34" charset="-34"/>
                    </a:rPr>
                    <a:t>5</a:t>
                  </a:r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 rot="10800000" flipH="1">
                  <a:off x="3886200" y="1350961"/>
                  <a:ext cx="381000" cy="158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2286000" y="150495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Franklin Gothic Book" pitchFamily="34" charset="0"/>
                  </a:rPr>
                  <a:t>x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819400" y="1352550"/>
                <a:ext cx="60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11</a:t>
                </a:r>
              </a:p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8</a:t>
                </a:r>
              </a:p>
            </p:txBody>
          </p:sp>
        </p:grpSp>
        <p:cxnSp>
          <p:nvCxnSpPr>
            <p:cNvPr id="53" name="Straight Connector 52"/>
            <p:cNvCxnSpPr/>
            <p:nvPr/>
          </p:nvCxnSpPr>
          <p:spPr>
            <a:xfrm>
              <a:off x="2819400" y="1809750"/>
              <a:ext cx="609600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1752600" y="2876550"/>
            <a:ext cx="1676400" cy="954107"/>
            <a:chOff x="1752600" y="2876550"/>
            <a:chExt cx="1676400" cy="954107"/>
          </a:xfrm>
        </p:grpSpPr>
        <p:grpSp>
          <p:nvGrpSpPr>
            <p:cNvPr id="11" name="Group 32"/>
            <p:cNvGrpSpPr/>
            <p:nvPr/>
          </p:nvGrpSpPr>
          <p:grpSpPr>
            <a:xfrm>
              <a:off x="1752600" y="2876550"/>
              <a:ext cx="1676400" cy="954107"/>
              <a:chOff x="1752600" y="1352550"/>
              <a:chExt cx="1676400" cy="954107"/>
            </a:xfrm>
          </p:grpSpPr>
          <p:grpSp>
            <p:nvGrpSpPr>
              <p:cNvPr id="16" name="Group 33"/>
              <p:cNvGrpSpPr/>
              <p:nvPr/>
            </p:nvGrpSpPr>
            <p:grpSpPr>
              <a:xfrm>
                <a:off x="1752600" y="1352550"/>
                <a:ext cx="381000" cy="954107"/>
                <a:chOff x="3886200" y="895350"/>
                <a:chExt cx="381000" cy="954107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3886200" y="895350"/>
                  <a:ext cx="381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b="1" dirty="0">
                      <a:latin typeface="Franklin Gothic Book" pitchFamily="34" charset="0"/>
                      <a:cs typeface="Browallia New" pitchFamily="34" charset="-34"/>
                    </a:rPr>
                    <a:t>4</a:t>
                  </a:r>
                </a:p>
                <a:p>
                  <a:pPr algn="ctr"/>
                  <a:r>
                    <a:rPr lang="en-US" sz="2800" b="1" dirty="0">
                      <a:latin typeface="Franklin Gothic Book" pitchFamily="34" charset="0"/>
                      <a:cs typeface="Browallia New" pitchFamily="34" charset="-34"/>
                    </a:rPr>
                    <a:t>2</a:t>
                  </a: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 rot="10800000" flipH="1">
                  <a:off x="3886200" y="1350961"/>
                  <a:ext cx="381000" cy="158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2286000" y="1504950"/>
                <a:ext cx="381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Franklin Gothic Book" pitchFamily="34" charset="0"/>
                  </a:rPr>
                  <a:t>x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819400" y="1352550"/>
                <a:ext cx="609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12</a:t>
                </a:r>
              </a:p>
              <a:p>
                <a:pPr algn="ctr"/>
                <a:r>
                  <a:rPr lang="en-US" sz="2800" b="1" dirty="0">
                    <a:latin typeface="Franklin Gothic Book" pitchFamily="34" charset="0"/>
                    <a:cs typeface="Browallia New" pitchFamily="34" charset="-34"/>
                  </a:rPr>
                  <a:t>11</a:t>
                </a:r>
              </a:p>
            </p:txBody>
          </p:sp>
        </p:grpSp>
        <p:cxnSp>
          <p:nvCxnSpPr>
            <p:cNvPr id="55" name="Straight Connector 54"/>
            <p:cNvCxnSpPr/>
            <p:nvPr/>
          </p:nvCxnSpPr>
          <p:spPr>
            <a:xfrm>
              <a:off x="2819400" y="3332162"/>
              <a:ext cx="609600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219200" y="4167485"/>
            <a:ext cx="1295400" cy="833795"/>
            <a:chOff x="1219200" y="4095750"/>
            <a:chExt cx="1295400" cy="833795"/>
          </a:xfrm>
        </p:grpSpPr>
        <p:sp>
          <p:nvSpPr>
            <p:cNvPr id="59" name="TextBox 58"/>
            <p:cNvSpPr txBox="1"/>
            <p:nvPr/>
          </p:nvSpPr>
          <p:spPr>
            <a:xfrm>
              <a:off x="1219200" y="446788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Franklin Gothic Book" pitchFamily="34" charset="0"/>
                </a:rPr>
                <a:t>22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19200" y="409575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Franklin Gothic Book" pitchFamily="34" charset="0"/>
                </a:rPr>
                <a:t>48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524000" y="4552950"/>
              <a:ext cx="685800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286000" y="4475461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800" dirty="0" smtClean="0"/>
              <a:t>ឬ</a:t>
            </a:r>
            <a:endParaRPr lang="en-US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2133599" y="3938885"/>
            <a:ext cx="1843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000" dirty="0" smtClean="0"/>
              <a:t>ចែកលេខជាមួយនឹងលេខ</a:t>
            </a:r>
            <a:endParaRPr lang="en-US" sz="12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2667000" y="4167485"/>
            <a:ext cx="1447800" cy="842665"/>
            <a:chOff x="2514600" y="4095750"/>
            <a:chExt cx="1600200" cy="842665"/>
          </a:xfrm>
        </p:grpSpPr>
        <p:sp>
          <p:nvSpPr>
            <p:cNvPr id="64" name="TextBox 63"/>
            <p:cNvSpPr txBox="1"/>
            <p:nvPr/>
          </p:nvSpPr>
          <p:spPr>
            <a:xfrm>
              <a:off x="2667000" y="409575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Franklin Gothic Book" pitchFamily="34" charset="0"/>
                </a:rPr>
                <a:t>48 </a:t>
              </a:r>
              <a:r>
                <a:rPr lang="en-US" sz="2400" dirty="0">
                  <a:latin typeface="Franklin Gothic Book" pitchFamily="34" charset="0"/>
                </a:rPr>
                <a:t>÷ </a:t>
              </a:r>
              <a:r>
                <a:rPr lang="en-US" sz="2400" b="1" dirty="0">
                  <a:latin typeface="Franklin Gothic Book" pitchFamily="34" charset="0"/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514600" y="447675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Franklin Gothic Book" pitchFamily="34" charset="0"/>
                </a:rPr>
                <a:t>22 </a:t>
              </a:r>
              <a:r>
                <a:rPr lang="en-US" sz="2400" dirty="0"/>
                <a:t>÷ </a:t>
              </a:r>
              <a:r>
                <a:rPr lang="en-US" sz="2400" b="1" dirty="0">
                  <a:latin typeface="Franklin Gothic Book" pitchFamily="34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743200" y="4552950"/>
              <a:ext cx="1219200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4038600" y="439608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4495800" y="4176355"/>
            <a:ext cx="1295400" cy="833795"/>
            <a:chOff x="4495800" y="4104620"/>
            <a:chExt cx="1295400" cy="833795"/>
          </a:xfrm>
        </p:grpSpPr>
        <p:sp>
          <p:nvSpPr>
            <p:cNvPr id="71" name="TextBox 70"/>
            <p:cNvSpPr txBox="1"/>
            <p:nvPr/>
          </p:nvSpPr>
          <p:spPr>
            <a:xfrm>
              <a:off x="4495800" y="447675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Franklin Gothic Book" pitchFamily="34" charset="0"/>
                </a:rPr>
                <a:t>11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95800" y="410462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Franklin Gothic Book" pitchFamily="34" charset="0"/>
                </a:rPr>
                <a:t>24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4800600" y="4552950"/>
              <a:ext cx="685800" cy="15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7467600" y="318135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400" b="1" dirty="0" smtClean="0"/>
              <a:t>ឬ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0" y="334149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sz="2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ranklin Gothic Book" pitchFamily="34" charset="0"/>
              </a:rPr>
              <a:t>តោះចាប់ផ្តើមគណនាផលគុណប្រភាគនឹងប្រភាគខាងក្រោម</a:t>
            </a:r>
            <a:endParaRPr lang="en-US" sz="28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ranklin Gothic Book" pitchFamily="34" charset="0"/>
            </a:endParaRPr>
          </a:p>
        </p:txBody>
      </p:sp>
      <p:sp>
        <p:nvSpPr>
          <p:cNvPr id="13" name="Down Ribbon 12"/>
          <p:cNvSpPr/>
          <p:nvPr/>
        </p:nvSpPr>
        <p:spPr>
          <a:xfrm>
            <a:off x="6310085" y="4303181"/>
            <a:ext cx="2362200" cy="659686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dirty="0" smtClean="0">
                <a:solidFill>
                  <a:srgbClr val="FFFF00"/>
                </a:solidFill>
              </a:rPr>
              <a:t>ពិតជាល្អណាស់</a:t>
            </a:r>
            <a:r>
              <a:rPr lang="km-KH" dirty="0" smtClean="0">
                <a:solidFill>
                  <a:srgbClr val="FFFF00"/>
                </a:solidFill>
              </a:rPr>
              <a:t>!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9" grpId="0"/>
      <p:bldP spid="18" grpId="0"/>
      <p:bldP spid="10" grpId="0" animBg="1"/>
      <p:bldP spid="14" grpId="0"/>
      <p:bldP spid="15" grpId="0"/>
      <p:bldP spid="25" grpId="0"/>
      <p:bldP spid="26" grpId="0"/>
      <p:bldP spid="31" grpId="0" animBg="1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60" grpId="0"/>
      <p:bldP spid="61" grpId="0"/>
      <p:bldP spid="70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/>
          <p:cNvSpPr txBox="1"/>
          <p:nvPr/>
        </p:nvSpPr>
        <p:spPr>
          <a:xfrm>
            <a:off x="7543800" y="150495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Franklin Gothic Book" pitchFamily="34" charset="0"/>
              </a:rPr>
              <a:t>24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352551"/>
            <a:ext cx="457200" cy="519351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Book" pitchFamily="34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127635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752600" y="2658658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3200" dirty="0"/>
              <a:t>ប្តូរចំនួនចម្រុះទៅជាប្រភាគ</a:t>
            </a:r>
            <a:endParaRPr lang="en-US" sz="32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1524000" y="1123951"/>
            <a:ext cx="1828800" cy="707886"/>
            <a:chOff x="1524000" y="1352550"/>
            <a:chExt cx="1828800" cy="707886"/>
          </a:xfrm>
        </p:grpSpPr>
        <p:grpSp>
          <p:nvGrpSpPr>
            <p:cNvPr id="2" name="Group 31"/>
            <p:cNvGrpSpPr/>
            <p:nvPr/>
          </p:nvGrpSpPr>
          <p:grpSpPr>
            <a:xfrm>
              <a:off x="1905000" y="1352550"/>
              <a:ext cx="1447800" cy="707886"/>
              <a:chOff x="1752600" y="1352550"/>
              <a:chExt cx="1447800" cy="707886"/>
            </a:xfrm>
          </p:grpSpPr>
          <p:grpSp>
            <p:nvGrpSpPr>
              <p:cNvPr id="3" name="Group 7"/>
              <p:cNvGrpSpPr/>
              <p:nvPr/>
            </p:nvGrpSpPr>
            <p:grpSpPr>
              <a:xfrm>
                <a:off x="1752600" y="1352550"/>
                <a:ext cx="381000" cy="707886"/>
                <a:chOff x="3886200" y="895350"/>
                <a:chExt cx="381000" cy="707886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3886200" y="895350"/>
                  <a:ext cx="381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Franklin Gothic Book" pitchFamily="34" charset="0"/>
                      <a:cs typeface="Browallia New" pitchFamily="34" charset="-34"/>
                    </a:rPr>
                    <a:t>3</a:t>
                  </a:r>
                </a:p>
                <a:p>
                  <a:pPr algn="ctr"/>
                  <a:r>
                    <a:rPr lang="en-US" sz="2000" b="1" dirty="0">
                      <a:latin typeface="Franklin Gothic Book" pitchFamily="34" charset="0"/>
                      <a:cs typeface="Browallia New" pitchFamily="34" charset="-34"/>
                    </a:rPr>
                    <a:t>4</a:t>
                  </a:r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 rot="10800000" flipH="1">
                  <a:off x="3886200" y="1276350"/>
                  <a:ext cx="381000" cy="158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Box 8"/>
              <p:cNvSpPr txBox="1"/>
              <p:nvPr/>
            </p:nvSpPr>
            <p:spPr>
              <a:xfrm>
                <a:off x="2286000" y="150495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Franklin Gothic Book" pitchFamily="34" charset="0"/>
                  </a:rPr>
                  <a:t>x</a:t>
                </a:r>
              </a:p>
            </p:txBody>
          </p:sp>
          <p:grpSp>
            <p:nvGrpSpPr>
              <p:cNvPr id="8" name="Group 10"/>
              <p:cNvGrpSpPr/>
              <p:nvPr/>
            </p:nvGrpSpPr>
            <p:grpSpPr>
              <a:xfrm>
                <a:off x="2819400" y="1352550"/>
                <a:ext cx="381000" cy="707886"/>
                <a:chOff x="3886200" y="895350"/>
                <a:chExt cx="381000" cy="707886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3886200" y="895350"/>
                  <a:ext cx="381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Franklin Gothic Book" pitchFamily="34" charset="0"/>
                      <a:cs typeface="Browallia New" pitchFamily="34" charset="-34"/>
                    </a:rPr>
                    <a:t>2</a:t>
                  </a:r>
                </a:p>
                <a:p>
                  <a:pPr algn="ctr"/>
                  <a:r>
                    <a:rPr lang="en-US" sz="2000" b="1" dirty="0">
                      <a:latin typeface="Franklin Gothic Book" pitchFamily="34" charset="0"/>
                      <a:cs typeface="Browallia New" pitchFamily="34" charset="-34"/>
                    </a:rPr>
                    <a:t>6</a:t>
                  </a:r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 rot="10800000" flipH="1">
                  <a:off x="3886200" y="1276350"/>
                  <a:ext cx="381000" cy="158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6" name="TextBox 55"/>
            <p:cNvSpPr txBox="1"/>
            <p:nvPr/>
          </p:nvSpPr>
          <p:spPr>
            <a:xfrm>
              <a:off x="1524000" y="158115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Franklin Gothic Book" pitchFamily="34" charset="0"/>
                </a:rPr>
                <a:t>1</a:t>
              </a:r>
            </a:p>
          </p:txBody>
        </p:sp>
      </p:grpSp>
      <p:sp>
        <p:nvSpPr>
          <p:cNvPr id="57" name="Curved Down Arrow 56"/>
          <p:cNvSpPr/>
          <p:nvPr/>
        </p:nvSpPr>
        <p:spPr>
          <a:xfrm>
            <a:off x="1828800" y="819151"/>
            <a:ext cx="2286000" cy="304800"/>
          </a:xfrm>
          <a:prstGeom prst="curvedDownArrow">
            <a:avLst>
              <a:gd name="adj1" fmla="val 18529"/>
              <a:gd name="adj2" fmla="val 120204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8" name="Group 31"/>
          <p:cNvGrpSpPr/>
          <p:nvPr/>
        </p:nvGrpSpPr>
        <p:grpSpPr>
          <a:xfrm>
            <a:off x="3886200" y="1123951"/>
            <a:ext cx="1447800" cy="707886"/>
            <a:chOff x="1752600" y="1352550"/>
            <a:chExt cx="1447800" cy="707886"/>
          </a:xfrm>
        </p:grpSpPr>
        <p:grpSp>
          <p:nvGrpSpPr>
            <p:cNvPr id="59" name="Group 7"/>
            <p:cNvGrpSpPr/>
            <p:nvPr/>
          </p:nvGrpSpPr>
          <p:grpSpPr>
            <a:xfrm>
              <a:off x="1752600" y="1352550"/>
              <a:ext cx="381000" cy="707886"/>
              <a:chOff x="3886200" y="895350"/>
              <a:chExt cx="381000" cy="707886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886200" y="89535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Franklin Gothic Book" pitchFamily="34" charset="0"/>
                    <a:cs typeface="Browallia New" pitchFamily="34" charset="-34"/>
                  </a:rPr>
                  <a:t>7</a:t>
                </a:r>
              </a:p>
              <a:p>
                <a:pPr algn="ctr"/>
                <a:r>
                  <a:rPr lang="en-US" sz="2000" b="1" dirty="0">
                    <a:latin typeface="Franklin Gothic Book" pitchFamily="34" charset="0"/>
                    <a:cs typeface="Browallia New" pitchFamily="34" charset="-34"/>
                  </a:rPr>
                  <a:t>4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10800000" flipH="1">
                <a:off x="3886200" y="1276350"/>
                <a:ext cx="38100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2286000" y="150495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Franklin Gothic Book" pitchFamily="34" charset="0"/>
                </a:rPr>
                <a:t>x</a:t>
              </a:r>
            </a:p>
          </p:txBody>
        </p:sp>
        <p:grpSp>
          <p:nvGrpSpPr>
            <p:cNvPr id="61" name="Group 10"/>
            <p:cNvGrpSpPr/>
            <p:nvPr/>
          </p:nvGrpSpPr>
          <p:grpSpPr>
            <a:xfrm>
              <a:off x="2819400" y="1352550"/>
              <a:ext cx="381000" cy="707886"/>
              <a:chOff x="3886200" y="895350"/>
              <a:chExt cx="381000" cy="707886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3886200" y="895350"/>
                <a:ext cx="381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Franklin Gothic Book" pitchFamily="34" charset="0"/>
                    <a:cs typeface="Browallia New" pitchFamily="34" charset="-34"/>
                  </a:rPr>
                  <a:t>2</a:t>
                </a:r>
              </a:p>
              <a:p>
                <a:pPr algn="ctr"/>
                <a:r>
                  <a:rPr lang="en-US" sz="2000" b="1" dirty="0">
                    <a:latin typeface="Franklin Gothic Book" pitchFamily="34" charset="0"/>
                    <a:cs typeface="Browallia New" pitchFamily="34" charset="-34"/>
                  </a:rPr>
                  <a:t>6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rot="10800000" flipH="1">
                <a:off x="3886200" y="1276351"/>
                <a:ext cx="381000" cy="1588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65"/>
          <p:cNvSpPr txBox="1"/>
          <p:nvPr/>
        </p:nvSpPr>
        <p:spPr>
          <a:xfrm>
            <a:off x="5486400" y="121033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43600" y="1047751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Franklin Gothic Book" pitchFamily="34" charset="0"/>
              </a:rPr>
              <a:t>7 x 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43600" y="1504951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Franklin Gothic Book" pitchFamily="34" charset="0"/>
              </a:rPr>
              <a:t>4 x 6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943600" y="1504951"/>
            <a:ext cx="12954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181600" y="631787"/>
            <a:ext cx="351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 smtClean="0"/>
              <a:t>គុណប្រភាគ (គុណភាគយកនឹងភាគយក)</a:t>
            </a:r>
            <a:endParaRPr lang="en-US" sz="2800" dirty="0"/>
          </a:p>
        </p:txBody>
      </p:sp>
      <p:sp>
        <p:nvSpPr>
          <p:cNvPr id="77" name="TextBox 76"/>
          <p:cNvSpPr txBox="1"/>
          <p:nvPr/>
        </p:nvSpPr>
        <p:spPr>
          <a:xfrm>
            <a:off x="5181599" y="1885951"/>
            <a:ext cx="361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 smtClean="0"/>
              <a:t>គុណប្រភាគ (គុណភាគបែងនឹងភាគបែង)</a:t>
            </a:r>
            <a:endParaRPr lang="en-US" sz="2800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838200" y="2038351"/>
            <a:ext cx="1295400" cy="772240"/>
            <a:chOff x="838200" y="2038351"/>
            <a:chExt cx="1295400" cy="772240"/>
          </a:xfrm>
        </p:grpSpPr>
        <p:sp>
          <p:nvSpPr>
            <p:cNvPr id="79" name="TextBox 78"/>
            <p:cNvSpPr txBox="1"/>
            <p:nvPr/>
          </p:nvSpPr>
          <p:spPr>
            <a:xfrm>
              <a:off x="838200" y="2410481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Franklin Gothic Book" pitchFamily="34" charset="0"/>
                </a:rPr>
                <a:t>24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38200" y="2038351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Franklin Gothic Book" pitchFamily="34" charset="0"/>
                </a:rPr>
                <a:t>14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143000" y="2419351"/>
              <a:ext cx="685800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1950849" y="214756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800" dirty="0"/>
              <a:t>ឬ</a:t>
            </a:r>
            <a:endParaRPr lang="en-US" sz="2800" dirty="0"/>
          </a:p>
        </p:txBody>
      </p:sp>
      <p:sp>
        <p:nvSpPr>
          <p:cNvPr id="83" name="TextBox 82"/>
          <p:cNvSpPr txBox="1"/>
          <p:nvPr/>
        </p:nvSpPr>
        <p:spPr>
          <a:xfrm>
            <a:off x="1752600" y="1809751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3200" dirty="0" smtClean="0"/>
              <a:t>ចែកវានឹង</a:t>
            </a:r>
            <a:r>
              <a:rPr lang="en-US" sz="2000" dirty="0" smtClean="0"/>
              <a:t>2</a:t>
            </a:r>
            <a:endParaRPr lang="en-US" sz="20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2133600" y="2038351"/>
            <a:ext cx="1600200" cy="781110"/>
            <a:chOff x="2133600" y="2038351"/>
            <a:chExt cx="1600200" cy="781110"/>
          </a:xfrm>
        </p:grpSpPr>
        <p:sp>
          <p:nvSpPr>
            <p:cNvPr id="78" name="TextBox 77"/>
            <p:cNvSpPr txBox="1"/>
            <p:nvPr/>
          </p:nvSpPr>
          <p:spPr>
            <a:xfrm>
              <a:off x="2286000" y="2038351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Franklin Gothic Book" pitchFamily="34" charset="0"/>
                </a:rPr>
                <a:t>14 </a:t>
              </a:r>
              <a:r>
                <a:rPr lang="en-US" sz="2000" dirty="0">
                  <a:latin typeface="Franklin Gothic Book" pitchFamily="34" charset="0"/>
                </a:rPr>
                <a:t>÷ </a:t>
              </a:r>
              <a:r>
                <a:rPr lang="en-US" sz="2000" b="1" dirty="0">
                  <a:latin typeface="Franklin Gothic Book" pitchFamily="34" charset="0"/>
                </a:rPr>
                <a:t>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33600" y="2419351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Franklin Gothic Book" pitchFamily="34" charset="0"/>
                </a:rPr>
                <a:t>24 </a:t>
              </a:r>
              <a:r>
                <a:rPr lang="en-US" sz="2000" dirty="0"/>
                <a:t>÷ </a:t>
              </a:r>
              <a:r>
                <a:rPr lang="en-US" sz="2000" b="1" dirty="0">
                  <a:latin typeface="Franklin Gothic Book" pitchFamily="34" charset="0"/>
                </a:rPr>
                <a:t>2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2362200" y="2419351"/>
              <a:ext cx="1219200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3733800" y="219075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Franklin Gothic Book" pitchFamily="34" charset="0"/>
              </a:rPr>
              <a:t>=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3962400" y="2047221"/>
            <a:ext cx="1295400" cy="772240"/>
            <a:chOff x="3962400" y="2047221"/>
            <a:chExt cx="1295400" cy="772240"/>
          </a:xfrm>
        </p:grpSpPr>
        <p:sp>
          <p:nvSpPr>
            <p:cNvPr id="87" name="TextBox 86"/>
            <p:cNvSpPr txBox="1"/>
            <p:nvPr/>
          </p:nvSpPr>
          <p:spPr>
            <a:xfrm>
              <a:off x="3962400" y="2419351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Franklin Gothic Book" pitchFamily="34" charset="0"/>
                </a:rPr>
                <a:t>12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962400" y="2047221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Franklin Gothic Book" pitchFamily="34" charset="0"/>
                </a:rPr>
                <a:t>7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267200" y="2419351"/>
              <a:ext cx="685800" cy="15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838200" y="3619441"/>
            <a:ext cx="457200" cy="519351"/>
          </a:xfrm>
          <a:prstGeom prst="ellipse">
            <a:avLst/>
          </a:prstGeom>
          <a:solidFill>
            <a:schemeClr val="accent6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ranklin Gothic Book" pitchFamily="34" charset="0"/>
              </a:rPr>
              <a:t>6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1447800" y="3543241"/>
            <a:ext cx="1828800" cy="707886"/>
            <a:chOff x="1524000" y="1352550"/>
            <a:chExt cx="1828800" cy="707886"/>
          </a:xfrm>
        </p:grpSpPr>
        <p:grpSp>
          <p:nvGrpSpPr>
            <p:cNvPr id="93" name="Group 31"/>
            <p:cNvGrpSpPr/>
            <p:nvPr/>
          </p:nvGrpSpPr>
          <p:grpSpPr>
            <a:xfrm>
              <a:off x="1905000" y="1352550"/>
              <a:ext cx="1447800" cy="707886"/>
              <a:chOff x="1752600" y="1352550"/>
              <a:chExt cx="1447800" cy="707886"/>
            </a:xfrm>
          </p:grpSpPr>
          <p:grpSp>
            <p:nvGrpSpPr>
              <p:cNvPr id="95" name="Group 7"/>
              <p:cNvGrpSpPr/>
              <p:nvPr/>
            </p:nvGrpSpPr>
            <p:grpSpPr>
              <a:xfrm>
                <a:off x="1752600" y="1352550"/>
                <a:ext cx="381000" cy="707886"/>
                <a:chOff x="3886200" y="895350"/>
                <a:chExt cx="381000" cy="707886"/>
              </a:xfrm>
            </p:grpSpPr>
            <p:sp>
              <p:nvSpPr>
                <p:cNvPr id="100" name="TextBox 99"/>
                <p:cNvSpPr txBox="1"/>
                <p:nvPr/>
              </p:nvSpPr>
              <p:spPr>
                <a:xfrm>
                  <a:off x="3886200" y="895350"/>
                  <a:ext cx="381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Franklin Gothic Book" pitchFamily="34" charset="0"/>
                      <a:cs typeface="Browallia New" pitchFamily="34" charset="-34"/>
                    </a:rPr>
                    <a:t>2</a:t>
                  </a:r>
                </a:p>
                <a:p>
                  <a:pPr algn="ctr"/>
                  <a:r>
                    <a:rPr lang="en-US" sz="2000" b="1" dirty="0">
                      <a:latin typeface="Franklin Gothic Book" pitchFamily="34" charset="0"/>
                      <a:cs typeface="Browallia New" pitchFamily="34" charset="-34"/>
                    </a:rPr>
                    <a:t>5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 rot="10800000" flipH="1">
                  <a:off x="3886200" y="1276350"/>
                  <a:ext cx="381000" cy="158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TextBox 95"/>
              <p:cNvSpPr txBox="1"/>
              <p:nvPr/>
            </p:nvSpPr>
            <p:spPr>
              <a:xfrm>
                <a:off x="2286000" y="150495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Franklin Gothic Book" pitchFamily="34" charset="0"/>
                  </a:rPr>
                  <a:t>x</a:t>
                </a:r>
              </a:p>
            </p:txBody>
          </p:sp>
          <p:grpSp>
            <p:nvGrpSpPr>
              <p:cNvPr id="97" name="Group 10"/>
              <p:cNvGrpSpPr/>
              <p:nvPr/>
            </p:nvGrpSpPr>
            <p:grpSpPr>
              <a:xfrm>
                <a:off x="2819400" y="1352550"/>
                <a:ext cx="381000" cy="707886"/>
                <a:chOff x="3886200" y="895350"/>
                <a:chExt cx="381000" cy="707886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3886200" y="895350"/>
                  <a:ext cx="381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Franklin Gothic Book" pitchFamily="34" charset="0"/>
                      <a:cs typeface="Browallia New" pitchFamily="34" charset="-34"/>
                    </a:rPr>
                    <a:t>7</a:t>
                  </a:r>
                </a:p>
                <a:p>
                  <a:pPr algn="ctr"/>
                  <a:r>
                    <a:rPr lang="en-US" sz="2000" b="1" dirty="0">
                      <a:latin typeface="Franklin Gothic Book" pitchFamily="34" charset="0"/>
                      <a:cs typeface="Browallia New" pitchFamily="34" charset="-34"/>
                    </a:rPr>
                    <a:t>3</a:t>
                  </a: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 rot="10800000" flipH="1">
                  <a:off x="3886200" y="1274761"/>
                  <a:ext cx="381000" cy="158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4" name="TextBox 93"/>
            <p:cNvSpPr txBox="1"/>
            <p:nvPr/>
          </p:nvSpPr>
          <p:spPr>
            <a:xfrm>
              <a:off x="1524000" y="158115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Franklin Gothic Book" pitchFamily="34" charset="0"/>
                </a:rPr>
                <a:t>2</a:t>
              </a: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352800" y="369564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Franklin Gothic Book" pitchFamily="34" charset="0"/>
              </a:rPr>
              <a:t>=</a:t>
            </a:r>
          </a:p>
        </p:txBody>
      </p:sp>
      <p:sp>
        <p:nvSpPr>
          <p:cNvPr id="111" name="Curved Down Arrow 110"/>
          <p:cNvSpPr/>
          <p:nvPr/>
        </p:nvSpPr>
        <p:spPr>
          <a:xfrm>
            <a:off x="1981200" y="3238441"/>
            <a:ext cx="2133600" cy="304800"/>
          </a:xfrm>
          <a:prstGeom prst="curvedDownArrow">
            <a:avLst>
              <a:gd name="adj1" fmla="val 18529"/>
              <a:gd name="adj2" fmla="val 120204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3810000" y="3543241"/>
            <a:ext cx="1447800" cy="707886"/>
            <a:chOff x="3810000" y="3543241"/>
            <a:chExt cx="1447800" cy="707886"/>
          </a:xfrm>
        </p:grpSpPr>
        <p:grpSp>
          <p:nvGrpSpPr>
            <p:cNvPr id="112" name="Group 31"/>
            <p:cNvGrpSpPr/>
            <p:nvPr/>
          </p:nvGrpSpPr>
          <p:grpSpPr>
            <a:xfrm>
              <a:off x="3810000" y="3543241"/>
              <a:ext cx="1447800" cy="707886"/>
              <a:chOff x="1752600" y="1352550"/>
              <a:chExt cx="1447800" cy="707886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1752600" y="1352550"/>
                <a:ext cx="533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Franklin Gothic Book" pitchFamily="34" charset="0"/>
                    <a:cs typeface="Browallia New" pitchFamily="34" charset="-34"/>
                  </a:rPr>
                  <a:t>12</a:t>
                </a:r>
              </a:p>
              <a:p>
                <a:pPr algn="ctr"/>
                <a:r>
                  <a:rPr lang="en-US" sz="2000" b="1" dirty="0">
                    <a:latin typeface="Franklin Gothic Book" pitchFamily="34" charset="0"/>
                    <a:cs typeface="Browallia New" pitchFamily="34" charset="-34"/>
                  </a:rPr>
                  <a:t>5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286000" y="150495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Franklin Gothic Book" pitchFamily="34" charset="0"/>
                  </a:rPr>
                  <a:t>x</a:t>
                </a:r>
              </a:p>
            </p:txBody>
          </p:sp>
          <p:grpSp>
            <p:nvGrpSpPr>
              <p:cNvPr id="115" name="Group 10"/>
              <p:cNvGrpSpPr/>
              <p:nvPr/>
            </p:nvGrpSpPr>
            <p:grpSpPr>
              <a:xfrm>
                <a:off x="2819400" y="1352550"/>
                <a:ext cx="381000" cy="707886"/>
                <a:chOff x="3886200" y="895350"/>
                <a:chExt cx="381000" cy="707886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3886200" y="895350"/>
                  <a:ext cx="3810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Franklin Gothic Book" pitchFamily="34" charset="0"/>
                      <a:cs typeface="Browallia New" pitchFamily="34" charset="-34"/>
                    </a:rPr>
                    <a:t>7</a:t>
                  </a:r>
                </a:p>
                <a:p>
                  <a:pPr algn="ctr"/>
                  <a:r>
                    <a:rPr lang="en-US" sz="2000" b="1" dirty="0">
                      <a:latin typeface="Franklin Gothic Book" pitchFamily="34" charset="0"/>
                      <a:cs typeface="Browallia New" pitchFamily="34" charset="-34"/>
                    </a:rPr>
                    <a:t>3</a:t>
                  </a:r>
                </a:p>
              </p:txBody>
            </p:sp>
            <p:cxnSp>
              <p:nvCxnSpPr>
                <p:cNvPr id="117" name="Straight Connector 116"/>
                <p:cNvCxnSpPr/>
                <p:nvPr/>
              </p:nvCxnSpPr>
              <p:spPr>
                <a:xfrm rot="10800000" flipH="1">
                  <a:off x="3886200" y="1276351"/>
                  <a:ext cx="381000" cy="158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1" name="Straight Connector 120"/>
            <p:cNvCxnSpPr/>
            <p:nvPr/>
          </p:nvCxnSpPr>
          <p:spPr>
            <a:xfrm>
              <a:off x="3810000" y="3924241"/>
              <a:ext cx="533400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TextBox 122"/>
          <p:cNvSpPr txBox="1"/>
          <p:nvPr/>
        </p:nvSpPr>
        <p:spPr>
          <a:xfrm>
            <a:off x="5410200" y="369564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Franklin Gothic Book" pitchFamily="34" charset="0"/>
              </a:rPr>
              <a:t>=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867400" y="3409951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Franklin Gothic Book" pitchFamily="34" charset="0"/>
              </a:rPr>
              <a:t>28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81964" y="390553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Franklin Gothic Book" pitchFamily="34" charset="0"/>
              </a:rPr>
              <a:t>5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5867400" y="3895696"/>
            <a:ext cx="129540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4800600" y="424815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/>
              <a:t>គុណប្រភាគ (គុណភាគបែងនឹងភាគបែង)</a:t>
            </a:r>
            <a:endParaRPr lang="en-US" sz="28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714500" y="342136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 smtClean="0"/>
              <a:t>ប្តូរចំនួនចម្រុះទៅជាប្រភាគ</a:t>
            </a:r>
            <a:endParaRPr lang="en-US" sz="2800" dirty="0"/>
          </a:p>
        </p:txBody>
      </p:sp>
      <p:sp>
        <p:nvSpPr>
          <p:cNvPr id="103" name="TextBox 102"/>
          <p:cNvSpPr txBox="1"/>
          <p:nvPr/>
        </p:nvSpPr>
        <p:spPr>
          <a:xfrm>
            <a:off x="7391400" y="127635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Franklin Gothic Book" pitchFamily="34" charset="0"/>
              </a:rPr>
              <a:t>=</a:t>
            </a:r>
          </a:p>
        </p:txBody>
      </p:sp>
      <p:cxnSp>
        <p:nvCxnSpPr>
          <p:cNvPr id="106" name="Straight Connector 105"/>
          <p:cNvCxnSpPr/>
          <p:nvPr/>
        </p:nvCxnSpPr>
        <p:spPr>
          <a:xfrm>
            <a:off x="7848600" y="1504950"/>
            <a:ext cx="685800" cy="158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7530239" y="947827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Franklin Gothic Book" pitchFamily="34" charset="0"/>
              </a:rPr>
              <a:t>14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507278" y="1266961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2000" b="1" dirty="0" smtClean="0"/>
              <a:t>ហើយ</a:t>
            </a:r>
            <a:endParaRPr lang="en-US" sz="2000" b="1" dirty="0"/>
          </a:p>
        </p:txBody>
      </p:sp>
      <p:sp>
        <p:nvSpPr>
          <p:cNvPr id="11" name="減算記号 10">
            <a:extLst>
              <a:ext uri="{FF2B5EF4-FFF2-40B4-BE49-F238E27FC236}">
                <a16:creationId xmlns:a16="http://schemas.microsoft.com/office/drawing/2014/main" id="{DA26EB45-E28E-3809-A2BA-1A6FB989B1F4}"/>
              </a:ext>
            </a:extLst>
          </p:cNvPr>
          <p:cNvSpPr/>
          <p:nvPr/>
        </p:nvSpPr>
        <p:spPr>
          <a:xfrm rot="2972998">
            <a:off x="3836376" y="3588242"/>
            <a:ext cx="533400" cy="27699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減算記号 14">
            <a:extLst>
              <a:ext uri="{FF2B5EF4-FFF2-40B4-BE49-F238E27FC236}">
                <a16:creationId xmlns:a16="http://schemas.microsoft.com/office/drawing/2014/main" id="{BD28C095-EC11-228E-DAB0-BE70D08DCCBD}"/>
              </a:ext>
            </a:extLst>
          </p:cNvPr>
          <p:cNvSpPr/>
          <p:nvPr/>
        </p:nvSpPr>
        <p:spPr>
          <a:xfrm rot="2972998">
            <a:off x="4873874" y="3997788"/>
            <a:ext cx="533400" cy="27699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TextBox 55">
            <a:extLst>
              <a:ext uri="{FF2B5EF4-FFF2-40B4-BE49-F238E27FC236}">
                <a16:creationId xmlns:a16="http://schemas.microsoft.com/office/drawing/2014/main" id="{EEBBE114-BE15-B2FC-0E64-60B64BD84010}"/>
              </a:ext>
            </a:extLst>
          </p:cNvPr>
          <p:cNvSpPr txBox="1"/>
          <p:nvPr/>
        </p:nvSpPr>
        <p:spPr>
          <a:xfrm>
            <a:off x="4904649" y="405940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Franklin Gothic Book" pitchFamily="34" charset="0"/>
              </a:rPr>
              <a:t>1</a:t>
            </a:r>
          </a:p>
        </p:txBody>
      </p:sp>
      <p:sp>
        <p:nvSpPr>
          <p:cNvPr id="17" name="TextBox 55">
            <a:extLst>
              <a:ext uri="{FF2B5EF4-FFF2-40B4-BE49-F238E27FC236}">
                <a16:creationId xmlns:a16="http://schemas.microsoft.com/office/drawing/2014/main" id="{E2FB993A-A269-578F-A6EB-0B29A892961F}"/>
              </a:ext>
            </a:extLst>
          </p:cNvPr>
          <p:cNvSpPr txBox="1"/>
          <p:nvPr/>
        </p:nvSpPr>
        <p:spPr>
          <a:xfrm>
            <a:off x="3988049" y="328316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Franklin Gothic Book" pitchFamily="34" charset="0"/>
              </a:rPr>
              <a:t>4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033720" y="2977110"/>
            <a:ext cx="351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800" dirty="0" smtClean="0"/>
              <a:t>គុណប្រភាគ (គុណភាគយកនឹងភាគយក)</a:t>
            </a:r>
            <a:endParaRPr lang="en-US" sz="2800" dirty="0"/>
          </a:p>
        </p:txBody>
      </p:sp>
      <p:sp>
        <p:nvSpPr>
          <p:cNvPr id="105" name="Down Ribbon 104"/>
          <p:cNvSpPr/>
          <p:nvPr/>
        </p:nvSpPr>
        <p:spPr>
          <a:xfrm>
            <a:off x="2324100" y="4357459"/>
            <a:ext cx="2362200" cy="659686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dirty="0" smtClean="0">
                <a:solidFill>
                  <a:srgbClr val="FFFF00"/>
                </a:solidFill>
              </a:rPr>
              <a:t>ពិតជាល្អណាស់</a:t>
            </a:r>
            <a:r>
              <a:rPr lang="km-KH" dirty="0" smtClean="0">
                <a:solidFill>
                  <a:srgbClr val="FFFF00"/>
                </a:solidFill>
              </a:rPr>
              <a:t>!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" grpId="0" animBg="1"/>
      <p:bldP spid="14" grpId="0"/>
      <p:bldP spid="45" grpId="0"/>
      <p:bldP spid="57" grpId="0" animBg="1"/>
      <p:bldP spid="66" grpId="0"/>
      <p:bldP spid="67" grpId="0"/>
      <p:bldP spid="68" grpId="0"/>
      <p:bldP spid="76" grpId="0"/>
      <p:bldP spid="77" grpId="0"/>
      <p:bldP spid="82" grpId="0"/>
      <p:bldP spid="83" grpId="0"/>
      <p:bldP spid="86" grpId="0"/>
      <p:bldP spid="90" grpId="0" animBg="1"/>
      <p:bldP spid="102" grpId="0"/>
      <p:bldP spid="111" grpId="0" animBg="1"/>
      <p:bldP spid="123" grpId="0"/>
      <p:bldP spid="127" grpId="0"/>
      <p:bldP spid="128" grpId="0"/>
      <p:bldP spid="131" grpId="0"/>
      <p:bldP spid="132" grpId="0"/>
      <p:bldP spid="103" grpId="0"/>
      <p:bldP spid="107" grpId="0"/>
      <p:bldP spid="109" grpId="0"/>
      <p:bldP spid="11" grpId="0" animBg="1"/>
      <p:bldP spid="15" grpId="0" animBg="1"/>
      <p:bldP spid="16" grpId="0"/>
      <p:bldP spid="17" grpId="0"/>
      <p:bldP spid="104" grpId="0"/>
      <p:bldP spid="10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remium Vector | Cute thai boy and girl character in traditional costume in  greeting action | Girls characters, Pet logo design, Cambodian ar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4" b="89936" l="9904" r="485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71550"/>
            <a:ext cx="3146425" cy="31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0" y="971550"/>
            <a:ext cx="3143250" cy="3143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7487" y="2419350"/>
            <a:ext cx="4238625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m-KH" sz="4800" dirty="0" smtClean="0"/>
              <a:t>អរគុណ! ជួបគ្នាមេរៀនបន្ទាប់!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448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315</TotalTime>
  <Words>327</Words>
  <Application>Microsoft Office PowerPoint</Application>
  <PresentationFormat>On-screen Show (16:9)</PresentationFormat>
  <Paragraphs>130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Arial</vt:lpstr>
      <vt:lpstr>Arial Black</vt:lpstr>
      <vt:lpstr>Bookman Old Style</vt:lpstr>
      <vt:lpstr>Browallia New</vt:lpstr>
      <vt:lpstr>DaunPenh</vt:lpstr>
      <vt:lpstr>Franklin Gothic Book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jhomel</dc:creator>
  <cp:lastModifiedBy>ALH 2</cp:lastModifiedBy>
  <cp:revision>18</cp:revision>
  <dcterms:created xsi:type="dcterms:W3CDTF">2022-10-17T06:53:51Z</dcterms:created>
  <dcterms:modified xsi:type="dcterms:W3CDTF">2023-02-12T07:15:51Z</dcterms:modified>
</cp:coreProperties>
</file>