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12" y="10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1557-91E5-4D03-9303-DF9748E82A1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87E16-A302-46EE-9C0A-9A167C07A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7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7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0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9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2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7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8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17C95-EBE0-4425-9012-F6C30718854A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D2D9F-823B-4AF3-A25B-374040F8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8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71249" y="1219736"/>
            <a:ext cx="24449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80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គណិតវិទ្យា</a:t>
            </a:r>
            <a:endParaRPr lang="en-US" sz="80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053999"/>
            <a:ext cx="11277599" cy="221599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m-KH" sz="13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Rounded MT Bold" pitchFamily="34" charset="0"/>
              </a:rPr>
              <a:t>វិធីចែកប្រភាគនឹងប្រភាគ</a:t>
            </a:r>
            <a:endParaRPr lang="en-US" sz="13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Double Wave 7"/>
          <p:cNvSpPr/>
          <p:nvPr/>
        </p:nvSpPr>
        <p:spPr>
          <a:xfrm>
            <a:off x="-704850" y="6457950"/>
            <a:ext cx="14097000" cy="2667000"/>
          </a:xfrm>
          <a:prstGeom prst="doubleWav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loud 1"/>
          <p:cNvSpPr/>
          <p:nvPr/>
        </p:nvSpPr>
        <p:spPr>
          <a:xfrm>
            <a:off x="11125200" y="-1371600"/>
            <a:ext cx="7467600" cy="105156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2371691"/>
            <a:ext cx="8763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80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មេរៀនទី</a:t>
            </a:r>
            <a:r>
              <a:rPr lang="en-US" sz="4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11</a:t>
            </a:r>
            <a:r>
              <a:rPr lang="km-KH" sz="80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៖ </a:t>
            </a:r>
            <a:r>
              <a:rPr lang="km-KH" sz="8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វិធីគុណនិងចែក</a:t>
            </a:r>
            <a:r>
              <a:rPr lang="km-KH" sz="80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ប្រភា</a:t>
            </a:r>
            <a:r>
              <a:rPr lang="km-KH" sz="8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គ</a:t>
            </a:r>
            <a:endParaRPr lang="en-US" sz="80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28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7200" u="sng" dirty="0" smtClean="0"/>
              <a:t>ថ្នាក់ទី</a:t>
            </a:r>
            <a:r>
              <a:rPr lang="en-US" sz="4800" u="sng" dirty="0" smtClean="0">
                <a:solidFill>
                  <a:srgbClr val="FF0000"/>
                </a:solidFill>
              </a:rPr>
              <a:t>6</a:t>
            </a:r>
            <a:endParaRPr lang="en-US" sz="48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4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511395" y="2063850"/>
            <a:ext cx="2409989" cy="2431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524000" y="7391400"/>
            <a:ext cx="16459200" cy="1143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3587" y="260925"/>
            <a:ext cx="133882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Rounded MT Bold" pitchFamily="34" charset="0"/>
              </a:rPr>
              <a:t>វិធីចែក</a:t>
            </a:r>
            <a:r>
              <a:rPr lang="en-PH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: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5825" y="122425"/>
            <a:ext cx="3964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2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5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117" y="1913338"/>
            <a:ext cx="85632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2</a:t>
            </a:r>
          </a:p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5</a:t>
            </a:r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299" y="3313721"/>
            <a:ext cx="2057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64046" y="2842847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X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9645" y="1888810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7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459108" y="3289194"/>
            <a:ext cx="2057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833004" y="2750514"/>
            <a:ext cx="6783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=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767423" y="3340419"/>
            <a:ext cx="20574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571" y="4787516"/>
            <a:ext cx="683046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m-KH" sz="4800" dirty="0" smtClean="0">
                <a:latin typeface="Comic Sans MS" pitchFamily="66" charset="0"/>
              </a:rPr>
              <a:t>ដំបូង, ត្រូវប្តូរសញ្ញា</a:t>
            </a:r>
            <a:r>
              <a:rPr lang="km-KH" sz="4800" dirty="0" smtClean="0">
                <a:solidFill>
                  <a:srgbClr val="FF0000"/>
                </a:solidFill>
                <a:latin typeface="Comic Sans MS" pitchFamily="66" charset="0"/>
              </a:rPr>
              <a:t> ចែក </a:t>
            </a:r>
            <a:r>
              <a:rPr lang="km-KH" sz="4800" dirty="0" smtClean="0">
                <a:latin typeface="Comic Sans MS" pitchFamily="66" charset="0"/>
              </a:rPr>
              <a:t>ទៅជា សញ្ញា </a:t>
            </a:r>
            <a:r>
              <a:rPr lang="km-KH" sz="4800" dirty="0" smtClean="0">
                <a:solidFill>
                  <a:srgbClr val="FF0000"/>
                </a:solidFill>
                <a:latin typeface="Comic Sans MS" pitchFamily="66" charset="0"/>
              </a:rPr>
              <a:t>គុណ</a:t>
            </a:r>
            <a:endParaRPr lang="en-US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30114" y="272874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03102" y="2004145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14</a:t>
            </a: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672711"/>
            <a:ext cx="1309489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>
                <a:latin typeface="Comic Sans MS" pitchFamily="66" charset="0"/>
              </a:rPr>
              <a:t>បន្ទាប់មក ប្តូរភាគយកនៃប្រភាគទី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 ទៅជាភាគបែងហើយប្តូរភាគបែងនៃប្រភាគទី</a:t>
            </a:r>
            <a:r>
              <a:rPr lang="en-US" sz="32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ដដែលទៅជាភាគយក</a:t>
            </a:r>
            <a:endParaRPr lang="en-US" sz="4400" dirty="0">
              <a:latin typeface="Comic Sans MS" pitchFamily="66" charset="0"/>
            </a:endParaRPr>
          </a:p>
          <a:p>
            <a:pPr algn="ctr"/>
            <a:r>
              <a:rPr lang="km-KH" sz="4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(ការគុណចម្រាស)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0113" y="407502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111933" y="3185734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25</a:t>
            </a: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25187" y="-219390"/>
            <a:ext cx="1655233" cy="861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541704" y="123287"/>
            <a:ext cx="3964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5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7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3" name="Picture 2" descr="算数・数学のマーク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595" y="6433487"/>
            <a:ext cx="1915825" cy="191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89506" y="245535"/>
            <a:ext cx="7489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atin typeface="Comic Sans MS" pitchFamily="66" charset="0"/>
              </a:rPr>
              <a:t>÷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78429" y="392423"/>
            <a:ext cx="1172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40758" y="3203295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51502" y="1285294"/>
            <a:ext cx="8346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m-KH" sz="6600" dirty="0" smtClean="0">
                <a:latin typeface="Comic Sans MS" pitchFamily="66" charset="0"/>
              </a:rPr>
              <a:t>ប្តូរទៅជាវិធីគុណ</a:t>
            </a:r>
            <a:endParaRPr lang="en-US" sz="6600" dirty="0">
              <a:latin typeface="Comic Sans MS" pitchFamily="66" charset="0"/>
            </a:endParaRPr>
          </a:p>
        </p:txBody>
      </p:sp>
      <p:pic>
        <p:nvPicPr>
          <p:cNvPr id="9" name="Picture 4" descr="机で勉強をする生徒のイラスト（制服女子） | かわいいフリー素材集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0330" y="165481"/>
            <a:ext cx="2986714" cy="298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>
            <a:stCxn id="2" idx="1"/>
            <a:endCxn id="7" idx="1"/>
          </p:cNvCxnSpPr>
          <p:nvPr/>
        </p:nvCxnSpPr>
        <p:spPr>
          <a:xfrm>
            <a:off x="2265825" y="845700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535964" y="854088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6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/>
      <p:bldP spid="14" grpId="0"/>
      <p:bldP spid="18" grpId="0"/>
      <p:bldP spid="21" grpId="0"/>
      <p:bldP spid="22" grpId="0"/>
      <p:bldP spid="24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511395" y="2063850"/>
            <a:ext cx="2409989" cy="2741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524000" y="7391400"/>
            <a:ext cx="16459200" cy="1143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9810" y="260925"/>
            <a:ext cx="15263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Rounded MT Bold" pitchFamily="34" charset="0"/>
              </a:rPr>
              <a:t>វិធីចែក </a:t>
            </a:r>
            <a:r>
              <a:rPr lang="en-PH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: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5825" y="122425"/>
            <a:ext cx="3964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4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9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117" y="1913338"/>
            <a:ext cx="85632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4</a:t>
            </a:r>
          </a:p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9</a:t>
            </a:r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299" y="3313721"/>
            <a:ext cx="2057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64046" y="2842847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X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9645" y="1888810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459108" y="3289194"/>
            <a:ext cx="2057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833004" y="2750514"/>
            <a:ext cx="6783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=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767423" y="3340419"/>
            <a:ext cx="20574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0114" y="272874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03102" y="2004145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20</a:t>
            </a: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0113" y="407502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03102" y="3249461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27</a:t>
            </a: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25187" y="-219390"/>
            <a:ext cx="1655233" cy="861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541704" y="123287"/>
            <a:ext cx="3964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3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5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3" name="Picture 2" descr="算数・数学のマーク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595" y="6433487"/>
            <a:ext cx="1915825" cy="191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89506" y="245535"/>
            <a:ext cx="7489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atin typeface="Comic Sans MS" pitchFamily="66" charset="0"/>
              </a:rPr>
              <a:t>÷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78429" y="392423"/>
            <a:ext cx="1172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40758" y="3203295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72650" y="1338143"/>
            <a:ext cx="853529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m-KH" sz="6000" dirty="0">
                <a:latin typeface="Comic Sans MS" pitchFamily="66" charset="0"/>
              </a:rPr>
              <a:t>ប្តូរទៅជាវិធីគុណ</a:t>
            </a:r>
            <a:endParaRPr lang="en-US" sz="6000" dirty="0">
              <a:latin typeface="Comic Sans MS" pitchFamily="66" charset="0"/>
            </a:endParaRPr>
          </a:p>
          <a:p>
            <a:pPr algn="just"/>
            <a:r>
              <a:rPr lang="en-PH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" name="Picture 4" descr="机で勉強をする生徒のイラスト（制服女子） | かわいいフリー素材集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0330" y="165481"/>
            <a:ext cx="2986714" cy="298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>
            <a:stCxn id="2" idx="1"/>
            <a:endCxn id="7" idx="1"/>
          </p:cNvCxnSpPr>
          <p:nvPr/>
        </p:nvCxnSpPr>
        <p:spPr>
          <a:xfrm>
            <a:off x="2265825" y="845700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535964" y="854088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1970" y="4814383"/>
            <a:ext cx="629739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800" dirty="0">
                <a:latin typeface="Comic Sans MS" pitchFamily="66" charset="0"/>
              </a:rPr>
              <a:t>ដំបូង, ត្រូវប្តូរសញ្ញា</a:t>
            </a:r>
            <a:r>
              <a:rPr lang="km-KH" sz="4800" dirty="0">
                <a:solidFill>
                  <a:srgbClr val="FF0000"/>
                </a:solidFill>
                <a:latin typeface="Comic Sans MS" pitchFamily="66" charset="0"/>
              </a:rPr>
              <a:t> ចែក </a:t>
            </a:r>
            <a:r>
              <a:rPr lang="km-KH" sz="4800" dirty="0">
                <a:latin typeface="Comic Sans MS" pitchFamily="66" charset="0"/>
              </a:rPr>
              <a:t>ទៅជា សញ្ញា </a:t>
            </a:r>
            <a:r>
              <a:rPr lang="km-KH" sz="4800" dirty="0">
                <a:solidFill>
                  <a:srgbClr val="FF0000"/>
                </a:solidFill>
                <a:latin typeface="Comic Sans MS" pitchFamily="66" charset="0"/>
              </a:rPr>
              <a:t>គុណ</a:t>
            </a:r>
            <a:endParaRPr lang="en-US" sz="4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3551" y="5590741"/>
            <a:ext cx="124524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>
                <a:latin typeface="Comic Sans MS" pitchFamily="66" charset="0"/>
              </a:rPr>
              <a:t>បន្ទាប់មក ប្តូរ</a:t>
            </a:r>
            <a:r>
              <a:rPr lang="km-KH" sz="4400" dirty="0" smtClean="0">
                <a:latin typeface="Comic Sans MS" pitchFamily="66" charset="0"/>
              </a:rPr>
              <a:t>ភាគយក</a:t>
            </a:r>
            <a:r>
              <a:rPr lang="km-KH" sz="4400" dirty="0">
                <a:latin typeface="Comic Sans MS" pitchFamily="66" charset="0"/>
              </a:rPr>
              <a:t>នៃប្រភាគទី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 ទៅជាភាគបែងហើយប្តូរភាគបែងនៃប្រភាគទី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ដដែលទៅជាភាគយក</a:t>
            </a:r>
            <a:endParaRPr lang="en-US" sz="4400" dirty="0">
              <a:latin typeface="Comic Sans MS" pitchFamily="66" charset="0"/>
            </a:endParaRPr>
          </a:p>
          <a:p>
            <a:pPr algn="ctr"/>
            <a:r>
              <a:rPr lang="km-KH" sz="44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(ការគុណចម្រាស)</a:t>
            </a:r>
            <a:endParaRPr lang="en-US" sz="44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4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/>
      <p:bldP spid="14" grpId="0"/>
      <p:bldP spid="21" grpId="0"/>
      <p:bldP spid="24" grpId="0"/>
      <p:bldP spid="28" grpId="0"/>
      <p:bldP spid="29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511395" y="2063850"/>
            <a:ext cx="2409989" cy="2741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524000" y="7391400"/>
            <a:ext cx="16459200" cy="1143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86545" y="260925"/>
            <a:ext cx="3129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: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5825" y="122425"/>
            <a:ext cx="898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1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11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7288" y="1913338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1</a:t>
            </a:r>
          </a:p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11</a:t>
            </a:r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299" y="3313721"/>
            <a:ext cx="2057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64046" y="2842847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X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9645" y="1888810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5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459108" y="3289194"/>
            <a:ext cx="2057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833004" y="2750514"/>
            <a:ext cx="6783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=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767423" y="3340419"/>
            <a:ext cx="20574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1970" y="4814383"/>
            <a:ext cx="629739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800" dirty="0">
                <a:latin typeface="Comic Sans MS" pitchFamily="66" charset="0"/>
              </a:rPr>
              <a:t>ដំបូង, ត្រូវប្តូរសញ្ញា</a:t>
            </a:r>
            <a:r>
              <a:rPr lang="km-KH" sz="4800" dirty="0">
                <a:solidFill>
                  <a:srgbClr val="FF0000"/>
                </a:solidFill>
                <a:latin typeface="Comic Sans MS" pitchFamily="66" charset="0"/>
              </a:rPr>
              <a:t> ចែក </a:t>
            </a:r>
            <a:r>
              <a:rPr lang="km-KH" sz="4800" dirty="0">
                <a:latin typeface="Comic Sans MS" pitchFamily="66" charset="0"/>
              </a:rPr>
              <a:t>ទៅជា សញ្ញា </a:t>
            </a:r>
            <a:r>
              <a:rPr lang="km-KH" sz="4800" dirty="0">
                <a:solidFill>
                  <a:srgbClr val="FF0000"/>
                </a:solidFill>
                <a:latin typeface="Comic Sans MS" pitchFamily="66" charset="0"/>
              </a:rPr>
              <a:t>គុណ</a:t>
            </a:r>
            <a:endParaRPr lang="en-US" sz="4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US" dirty="0"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30114" y="272874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38931" y="2004145"/>
            <a:ext cx="85632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5</a:t>
            </a: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0603" y="5635548"/>
            <a:ext cx="124524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>
                <a:latin typeface="Comic Sans MS" pitchFamily="66" charset="0"/>
              </a:rPr>
              <a:t>បន្ទាប់មក ប្តូរភាគយកនៃប្រភាគទី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 ទៅជាភាគបែងហើយប្តូរភាគបែងនៃប្រភាគទី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km-KH" sz="4400" dirty="0">
                <a:latin typeface="Comic Sans MS" pitchFamily="66" charset="0"/>
              </a:rPr>
              <a:t>ដដែលទៅជាភាគយក</a:t>
            </a:r>
            <a:endParaRPr lang="en-US" sz="4400" dirty="0">
              <a:latin typeface="Comic Sans MS" pitchFamily="66" charset="0"/>
            </a:endParaRPr>
          </a:p>
          <a:p>
            <a:pPr algn="ctr"/>
            <a:r>
              <a:rPr lang="km-KH" sz="44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(ការគុណចម្រាស)</a:t>
            </a:r>
            <a:endParaRPr lang="en-US" sz="44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0113" y="4075024"/>
            <a:ext cx="50292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03102" y="3249461"/>
            <a:ext cx="152798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44</a:t>
            </a:r>
            <a:endParaRPr lang="en-PH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  <a:p>
            <a:pPr algn="ctr"/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25187" y="-219390"/>
            <a:ext cx="1655233" cy="861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541704" y="123287"/>
            <a:ext cx="3964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sz="4400" dirty="0">
                <a:latin typeface="Comic Sans MS" pitchFamily="66" charset="0"/>
              </a:rPr>
              <a:t>4</a:t>
            </a:r>
          </a:p>
          <a:p>
            <a:pPr algn="just"/>
            <a:r>
              <a:rPr lang="en-PH" sz="4400" dirty="0">
                <a:latin typeface="Comic Sans MS" pitchFamily="66" charset="0"/>
              </a:rPr>
              <a:t>5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3" name="Picture 2" descr="算数・数学のマーク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595" y="6433487"/>
            <a:ext cx="1915825" cy="191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89506" y="245535"/>
            <a:ext cx="7489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atin typeface="Comic Sans MS" pitchFamily="66" charset="0"/>
              </a:rPr>
              <a:t>÷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78429" y="392423"/>
            <a:ext cx="1172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PH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40758" y="3203295"/>
            <a:ext cx="8563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PH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7932" y="1695743"/>
            <a:ext cx="85352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PH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" name="Picture 4" descr="机で勉強をする生徒のイラスト（制服女子） | かわいいフリー素材集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0330" y="165481"/>
            <a:ext cx="2986714" cy="298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>
            <a:stCxn id="2" idx="1"/>
            <a:endCxn id="7" idx="1"/>
          </p:cNvCxnSpPr>
          <p:nvPr/>
        </p:nvCxnSpPr>
        <p:spPr>
          <a:xfrm>
            <a:off x="2265825" y="845700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535964" y="854088"/>
            <a:ext cx="5236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9810" y="260925"/>
            <a:ext cx="15263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Rounded MT Bold" pitchFamily="34" charset="0"/>
              </a:rPr>
              <a:t>វិធីចែក </a:t>
            </a:r>
            <a:r>
              <a:rPr lang="en-PH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: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1502" y="1285294"/>
            <a:ext cx="8346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m-KH" sz="6600" dirty="0" smtClean="0">
                <a:latin typeface="Comic Sans MS" pitchFamily="66" charset="0"/>
              </a:rPr>
              <a:t>ប្តូរទៅជាវិធីគុណ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6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/>
      <p:bldP spid="14" grpId="0"/>
      <p:bldP spid="18" grpId="0"/>
      <p:bldP spid="21" grpId="0"/>
      <p:bldP spid="22" grpId="0"/>
      <p:bldP spid="24" grpId="0"/>
      <p:bldP spid="28" grpId="0"/>
      <p:bldP spid="29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240</Words>
  <Application>Microsoft Office PowerPoint</Application>
  <PresentationFormat>Custom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Comic Sans MS</vt:lpstr>
      <vt:lpstr>DaunPenh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JERICO CONQUILLA</dc:creator>
  <cp:lastModifiedBy>ALH 2</cp:lastModifiedBy>
  <cp:revision>13</cp:revision>
  <dcterms:created xsi:type="dcterms:W3CDTF">2022-10-26T13:19:00Z</dcterms:created>
  <dcterms:modified xsi:type="dcterms:W3CDTF">2023-02-11T16:35:16Z</dcterms:modified>
</cp:coreProperties>
</file>