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7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833-A63E-473F-9C7D-482CB33C1BD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08E9-5D3E-46B1-8588-1FEB13214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438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833-A63E-473F-9C7D-482CB33C1BD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08E9-5D3E-46B1-8588-1FEB13214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22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833-A63E-473F-9C7D-482CB33C1BD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08E9-5D3E-46B1-8588-1FEB13214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390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833-A63E-473F-9C7D-482CB33C1BD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08E9-5D3E-46B1-8588-1FEB13214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44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833-A63E-473F-9C7D-482CB33C1BD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08E9-5D3E-46B1-8588-1FEB13214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63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833-A63E-473F-9C7D-482CB33C1BD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08E9-5D3E-46B1-8588-1FEB13214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2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833-A63E-473F-9C7D-482CB33C1BD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08E9-5D3E-46B1-8588-1FEB13214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87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833-A63E-473F-9C7D-482CB33C1BD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08E9-5D3E-46B1-8588-1FEB13214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45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833-A63E-473F-9C7D-482CB33C1BD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08E9-5D3E-46B1-8588-1FEB13214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23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833-A63E-473F-9C7D-482CB33C1BD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08E9-5D3E-46B1-8588-1FEB13214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693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833-A63E-473F-9C7D-482CB33C1BD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08E9-5D3E-46B1-8588-1FEB13214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9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EE833-A63E-473F-9C7D-482CB33C1BD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C08E9-5D3E-46B1-8588-1FEB13214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4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253" y="1122363"/>
            <a:ext cx="9502747" cy="2387600"/>
          </a:xfrm>
        </p:spPr>
        <p:txBody>
          <a:bodyPr anchor="ctr">
            <a:normAutofit/>
          </a:bodyPr>
          <a:lstStyle/>
          <a:p>
            <a:r>
              <a:rPr lang="km-KH" sz="4000" dirty="0" smtClean="0">
                <a:solidFill>
                  <a:schemeClr val="accent1">
                    <a:lumMod val="75000"/>
                  </a:schemeClr>
                </a:solidFill>
                <a:latin typeface="Khmer OS Muol Light" panose="02000500000000020004" pitchFamily="2" charset="0"/>
                <a:cs typeface="Khmer OS Muol Light" panose="02000500000000020004" pitchFamily="2" charset="0"/>
              </a:rPr>
              <a:t>មេរៀនរំឭកទី១៤ ព្យញ្ជនៈ ប៊ </a:t>
            </a:r>
            <a:r>
              <a:rPr lang="km-KH" sz="4000" dirty="0" smtClean="0">
                <a:solidFill>
                  <a:schemeClr val="accent1">
                    <a:lumMod val="75000"/>
                  </a:schemeClr>
                </a:solidFill>
                <a:latin typeface="Khmer OS Muol Light" panose="02000500000000020004" pitchFamily="2" charset="0"/>
                <a:cs typeface="Khmer OS Muol Light" panose="02000500000000020004" pitchFamily="2" charset="0"/>
              </a:rPr>
              <a:t>ស៊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Khmer OS Muol Light" panose="02000500000000020004" pitchFamily="2" charset="0"/>
                <a:cs typeface="Khmer OS Muol Light" panose="02000500000000020004" pitchFamily="2" charset="0"/>
              </a:rPr>
              <a:t> </a:t>
            </a:r>
            <a:r>
              <a:rPr lang="km-KH" sz="4000" dirty="0" smtClean="0">
                <a:solidFill>
                  <a:schemeClr val="accent1">
                    <a:lumMod val="75000"/>
                  </a:schemeClr>
                </a:solidFill>
                <a:latin typeface="Khmer OS Muol Light" panose="02000500000000020004" pitchFamily="2" charset="0"/>
                <a:cs typeface="Khmer OS Muol Light" panose="02000500000000020004" pitchFamily="2" charset="0"/>
              </a:rPr>
              <a:t>ផ្សំស្រៈ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m-KH" sz="4000" dirty="0" smtClean="0">
                <a:solidFill>
                  <a:schemeClr val="accent4">
                    <a:lumMod val="75000"/>
                  </a:schemeClr>
                </a:solidFill>
                <a:latin typeface="Khmer OS Bokor" panose="02000500000000020004" pitchFamily="2" charset="0"/>
                <a:cs typeface="Khmer OS Bokor" panose="02000500000000020004" pitchFamily="2" charset="0"/>
              </a:rPr>
              <a:t>ភាសាខ្មែរ ថ្នាក់ទី២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Khmer OS Bokor" panose="02000500000000020004" pitchFamily="2" charset="0"/>
              <a:cs typeface="Khmer OS Bokor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873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3275448" y="1059258"/>
            <a:ext cx="10515600" cy="552768"/>
          </a:xfrm>
        </p:spPr>
        <p:txBody>
          <a:bodyPr>
            <a:normAutofit fontScale="90000"/>
          </a:bodyPr>
          <a:lstStyle/>
          <a:p>
            <a:pPr algn="ctr">
              <a:spcBef>
                <a:spcPts val="1000"/>
              </a:spcBef>
            </a:pPr>
            <a:r>
              <a:rPr lang="km-KH" sz="4800" dirty="0" smtClean="0">
                <a:solidFill>
                  <a:srgbClr val="002060"/>
                </a:solidFill>
                <a:latin typeface="Khmer OS Bokor" panose="02000500000000020004" pitchFamily="2" charset="0"/>
                <a:ea typeface="+mn-ea"/>
                <a:cs typeface="Khmer OS Bokor" panose="02000500000000020004" pitchFamily="2" charset="0"/>
              </a:rPr>
              <a:t>ការអានល្បះ</a:t>
            </a:r>
            <a:endParaRPr lang="en-US" sz="4800" dirty="0">
              <a:solidFill>
                <a:srgbClr val="002060"/>
              </a:solidFill>
              <a:latin typeface="Khmer OS Bokor" panose="02000500000000020004" pitchFamily="2" charset="0"/>
              <a:ea typeface="+mn-ea"/>
              <a:cs typeface="Khmer OS Bokor" panose="02000500000000020004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1055" y="1981200"/>
            <a:ext cx="8624788" cy="3378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96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-2954430" y="1122686"/>
            <a:ext cx="10515600" cy="552768"/>
          </a:xfrm>
        </p:spPr>
        <p:txBody>
          <a:bodyPr>
            <a:normAutofit fontScale="90000"/>
          </a:bodyPr>
          <a:lstStyle/>
          <a:p>
            <a:pPr algn="ctr">
              <a:spcBef>
                <a:spcPts val="1000"/>
              </a:spcBef>
            </a:pPr>
            <a:r>
              <a:rPr lang="km-KH" sz="4800" dirty="0" smtClean="0">
                <a:solidFill>
                  <a:schemeClr val="accent4">
                    <a:lumMod val="75000"/>
                  </a:schemeClr>
                </a:solidFill>
                <a:latin typeface="Khmer OS Bokor" panose="02000500000000020004" pitchFamily="2" charset="0"/>
                <a:ea typeface="+mn-ea"/>
                <a:cs typeface="Khmer OS Bokor" panose="02000500000000020004" pitchFamily="2" charset="0"/>
              </a:rPr>
              <a:t>ការអានអត្ថបទខ្លី</a:t>
            </a:r>
            <a:endParaRPr lang="en-US" sz="4800" dirty="0">
              <a:solidFill>
                <a:schemeClr val="accent4">
                  <a:lumMod val="75000"/>
                </a:schemeClr>
              </a:solidFill>
              <a:latin typeface="Khmer OS Bokor" panose="02000500000000020004" pitchFamily="2" charset="0"/>
              <a:ea typeface="+mn-ea"/>
              <a:cs typeface="Khmer OS Bokor" panose="02000500000000020004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967" y="1771120"/>
            <a:ext cx="5105400" cy="35528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9867" y="869422"/>
            <a:ext cx="5037665" cy="506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74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061" y="2120833"/>
            <a:ext cx="5751495" cy="43513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m-KH" sz="4800" dirty="0" smtClean="0">
                <a:solidFill>
                  <a:schemeClr val="accent4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តស៊ូ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m-KH" sz="4800" dirty="0" smtClean="0">
                <a:solidFill>
                  <a:schemeClr val="accent4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សាប៊ូ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m-KH" sz="4800" dirty="0" smtClean="0">
                <a:solidFill>
                  <a:schemeClr val="accent4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ភាស៊ី</a:t>
            </a:r>
            <a:endParaRPr lang="en-US" sz="4800" dirty="0">
              <a:solidFill>
                <a:schemeClr val="accent4">
                  <a:lumMod val="50000"/>
                </a:schemeClr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967237" y="2120833"/>
            <a:ext cx="575149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km-KH" sz="4800" dirty="0" smtClean="0">
                <a:solidFill>
                  <a:schemeClr val="accent4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អាស៊ី</a:t>
            </a: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km-KH" sz="4800" dirty="0" smtClean="0">
                <a:solidFill>
                  <a:schemeClr val="accent4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កៅស៊ូ</a:t>
            </a: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km-KH" sz="4800" dirty="0" smtClean="0">
                <a:solidFill>
                  <a:schemeClr val="accent4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តស៊ូការងារ</a:t>
            </a:r>
            <a:endParaRPr lang="en-US" sz="4800" dirty="0">
              <a:solidFill>
                <a:schemeClr val="accent4">
                  <a:lumMod val="50000"/>
                </a:schemeClr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2870095" y="1087539"/>
            <a:ext cx="10515600" cy="552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1000"/>
              </a:spcBef>
            </a:pPr>
            <a:r>
              <a:rPr lang="km-KH" dirty="0" smtClean="0">
                <a:solidFill>
                  <a:schemeClr val="accent6">
                    <a:lumMod val="75000"/>
                  </a:schemeClr>
                </a:solidFill>
                <a:latin typeface="Khmer OS Bokor" panose="02000500000000020004" pitchFamily="2" charset="0"/>
                <a:ea typeface="+mn-ea"/>
                <a:cs typeface="Khmer OS Bokor" panose="02000500000000020004" pitchFamily="2" charset="0"/>
              </a:rPr>
              <a:t>ការសរ</a:t>
            </a:r>
            <a:r>
              <a:rPr lang="km-KH" dirty="0" smtClean="0">
                <a:solidFill>
                  <a:schemeClr val="accent6">
                    <a:lumMod val="75000"/>
                  </a:schemeClr>
                </a:solidFill>
                <a:latin typeface="Khmer OS Bokor" panose="02000500000000020004" pitchFamily="2" charset="0"/>
                <a:ea typeface="+mn-ea"/>
                <a:cs typeface="Khmer OS Bokor" panose="02000500000000020004" pitchFamily="2" charset="0"/>
              </a:rPr>
              <a:t>សេរ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Khmer OS Bokor" panose="02000500000000020004" pitchFamily="2" charset="0"/>
              <a:ea typeface="+mn-ea"/>
              <a:cs typeface="Khmer OS Bokor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32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hmer words GIFs on GIPHY - Be Animate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48" y="1027555"/>
            <a:ext cx="5905860" cy="5905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588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49311"/>
            <a:ext cx="2941163" cy="113974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Bef>
                <a:spcPts val="1000"/>
              </a:spcBef>
            </a:pPr>
            <a:r>
              <a:rPr lang="km-KH" sz="5400" dirty="0" smtClean="0">
                <a:solidFill>
                  <a:schemeClr val="accent2">
                    <a:lumMod val="50000"/>
                  </a:schemeClr>
                </a:solidFill>
                <a:latin typeface="Khmer OS Bokor" panose="02000500000000020004" pitchFamily="2" charset="0"/>
                <a:ea typeface="+mn-ea"/>
                <a:cs typeface="Khmer OS Bokor" panose="02000500000000020004" pitchFamily="2" charset="0"/>
              </a:rPr>
              <a:t>រំឭក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Khmer OS Bokor" panose="02000500000000020004" pitchFamily="2" charset="0"/>
              <a:ea typeface="+mn-ea"/>
              <a:cs typeface="Khmer OS Bokor" panose="02000500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2213" y="916605"/>
            <a:ext cx="6004560" cy="407865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m-KH" sz="4000" dirty="0" smtClean="0">
                <a:latin typeface="Khmer OS" panose="02000500000000020004" pitchFamily="2" charset="0"/>
                <a:cs typeface="Khmer OS" panose="02000500000000020004" pitchFamily="2" charset="0"/>
              </a:rPr>
              <a:t>រណាររ៉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m-KH" sz="4000" dirty="0" smtClean="0">
                <a:latin typeface="Khmer OS" panose="02000500000000020004" pitchFamily="2" charset="0"/>
                <a:cs typeface="Khmer OS" panose="02000500000000020004" pitchFamily="2" charset="0"/>
              </a:rPr>
              <a:t>រយ៉ា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m-KH" sz="4000" dirty="0" smtClean="0">
                <a:latin typeface="Khmer OS" panose="02000500000000020004" pitchFamily="2" charset="0"/>
                <a:cs typeface="Khmer OS" panose="02000500000000020004" pitchFamily="2" charset="0"/>
              </a:rPr>
              <a:t>ប៉ោឡែ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m-KH" sz="4000" dirty="0" smtClean="0">
                <a:latin typeface="Khmer OS" panose="02000500000000020004" pitchFamily="2" charset="0"/>
                <a:cs typeface="Khmer OS" panose="02000500000000020004" pitchFamily="2" charset="0"/>
              </a:rPr>
              <a:t>មួម៉ៅ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m-KH" sz="4000" dirty="0" smtClean="0">
                <a:latin typeface="Khmer OS" panose="02000500000000020004" pitchFamily="2" charset="0"/>
                <a:cs typeface="Khmer OS" panose="02000500000000020004" pitchFamily="2" charset="0"/>
              </a:rPr>
              <a:t>ចៅង៉ោ</a:t>
            </a:r>
          </a:p>
        </p:txBody>
      </p:sp>
    </p:spTree>
    <p:extLst>
      <p:ext uri="{BB962C8B-B14F-4D97-AF65-F5344CB8AC3E}">
        <p14:creationId xmlns:p14="http://schemas.microsoft.com/office/powerpoint/2010/main" val="92997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5805" y="2784644"/>
            <a:ext cx="4677197" cy="1325563"/>
          </a:xfrm>
        </p:spPr>
        <p:txBody>
          <a:bodyPr>
            <a:noAutofit/>
          </a:bodyPr>
          <a:lstStyle/>
          <a:p>
            <a:r>
              <a:rPr lang="km-KH" sz="13800" dirty="0" smtClean="0">
                <a:solidFill>
                  <a:schemeClr val="accent6">
                    <a:lumMod val="75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ប  </a:t>
            </a:r>
            <a:endParaRPr lang="en-US" sz="13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5491" y="1401606"/>
            <a:ext cx="4053463" cy="303618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357009" y="2784643"/>
            <a:ext cx="310599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m-KH" sz="13800" dirty="0" smtClean="0">
                <a:solidFill>
                  <a:schemeClr val="accent6">
                    <a:lumMod val="75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  <a:r>
              <a:rPr lang="km-KH" sz="13800" dirty="0" smtClean="0">
                <a:solidFill>
                  <a:srgbClr val="FF000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ប៊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192613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8284" y="4437789"/>
            <a:ext cx="3154750" cy="666345"/>
          </a:xfrm>
        </p:spPr>
        <p:txBody>
          <a:bodyPr>
            <a:noAutofit/>
          </a:bodyPr>
          <a:lstStyle/>
          <a:p>
            <a:pPr algn="ctr">
              <a:lnSpc>
                <a:spcPct val="200000"/>
              </a:lnSpc>
              <a:spcBef>
                <a:spcPts val="1000"/>
              </a:spcBef>
            </a:pPr>
            <a:r>
              <a:rPr lang="km-KH" sz="3600" dirty="0" smtClean="0">
                <a:solidFill>
                  <a:srgbClr val="0070C0"/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  <a:t>សា</a:t>
            </a:r>
            <a:r>
              <a:rPr lang="km-KH" sz="3600" dirty="0" smtClean="0">
                <a:solidFill>
                  <a:schemeClr val="accent2">
                    <a:lumMod val="75000"/>
                  </a:schemeClr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  <a:t>ប៊ូ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Khmer OS" panose="02000500000000020004" pitchFamily="2" charset="0"/>
              <a:ea typeface="+mn-ea"/>
              <a:cs typeface="Khmer OS" panose="02000500000000020004" pitchFamily="2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571070" y="4876255"/>
            <a:ext cx="1509177" cy="14630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200000"/>
              </a:lnSpc>
              <a:spcBef>
                <a:spcPts val="1000"/>
              </a:spcBef>
            </a:pPr>
            <a:r>
              <a:rPr lang="km-KH" sz="4000" dirty="0" smtClean="0">
                <a:solidFill>
                  <a:schemeClr val="accent6">
                    <a:lumMod val="75000"/>
                  </a:schemeClr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  <a:t>ប៊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Khmer OS" panose="02000500000000020004" pitchFamily="2" charset="0"/>
              <a:ea typeface="+mn-ea"/>
              <a:cs typeface="Khmer OS" panose="02000500000000020004" pitchFamily="2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7026162" y="4387991"/>
            <a:ext cx="3154750" cy="6663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200000"/>
              </a:lnSpc>
              <a:spcBef>
                <a:spcPts val="1000"/>
              </a:spcBef>
            </a:pPr>
            <a:r>
              <a:rPr lang="km-KH" sz="3600" dirty="0">
                <a:solidFill>
                  <a:srgbClr val="0070C0"/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  <a:t>កៅ</a:t>
            </a:r>
            <a:r>
              <a:rPr lang="km-KH" sz="3600" dirty="0" smtClean="0">
                <a:solidFill>
                  <a:schemeClr val="accent2">
                    <a:lumMod val="75000"/>
                  </a:schemeClr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  <a:t>ស៊ូ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Khmer OS" panose="02000500000000020004" pitchFamily="2" charset="0"/>
              <a:ea typeface="+mn-ea"/>
              <a:cs typeface="Khmer OS" panose="02000500000000020004" pitchFamily="2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7930065" y="4774655"/>
            <a:ext cx="1509177" cy="14630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200000"/>
              </a:lnSpc>
              <a:spcBef>
                <a:spcPts val="1000"/>
              </a:spcBef>
            </a:pPr>
            <a:r>
              <a:rPr lang="km-KH" sz="4000" dirty="0" smtClean="0">
                <a:solidFill>
                  <a:schemeClr val="accent6">
                    <a:lumMod val="75000"/>
                  </a:schemeClr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  <a:t>ស៊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Khmer OS" panose="02000500000000020004" pitchFamily="2" charset="0"/>
              <a:ea typeface="+mn-ea"/>
              <a:cs typeface="Khmer OS" panose="02000500000000020004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5491" y="1401606"/>
            <a:ext cx="4053463" cy="3036183"/>
          </a:xfrm>
          <a:prstGeom prst="rect">
            <a:avLst/>
          </a:prstGeom>
        </p:spPr>
      </p:pic>
      <p:pic>
        <p:nvPicPr>
          <p:cNvPr id="1028" name="Picture 4" descr="កៅស៊ូចងសក់-100g_ដង្កៀប និង បូសក់_Hong Kong Sh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354" y="1360454"/>
            <a:ext cx="3484600" cy="303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687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88161"/>
            <a:ext cx="5166360" cy="399256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30000"/>
              </a:lnSpc>
              <a:buNone/>
            </a:pPr>
            <a:r>
              <a:rPr lang="km-KH" sz="4000" dirty="0">
                <a:solidFill>
                  <a:schemeClr val="accent2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ស៊ី	</a:t>
            </a:r>
          </a:p>
          <a:p>
            <a:pPr marL="0" indent="0" algn="ctr">
              <a:lnSpc>
                <a:spcPct val="130000"/>
              </a:lnSpc>
              <a:buNone/>
            </a:pPr>
            <a:r>
              <a:rPr lang="km-KH" sz="4000" dirty="0" smtClean="0">
                <a:solidFill>
                  <a:srgbClr val="0070C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សី</a:t>
            </a:r>
          </a:p>
          <a:p>
            <a:pPr marL="0" indent="0" algn="ctr">
              <a:lnSpc>
                <a:spcPct val="130000"/>
              </a:lnSpc>
              <a:buNone/>
            </a:pPr>
            <a:r>
              <a:rPr lang="km-KH" sz="4000" dirty="0">
                <a:solidFill>
                  <a:schemeClr val="accent2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ប៊ូ</a:t>
            </a:r>
          </a:p>
          <a:p>
            <a:pPr marL="0" indent="0" algn="ctr">
              <a:lnSpc>
                <a:spcPct val="130000"/>
              </a:lnSpc>
              <a:buNone/>
            </a:pPr>
            <a:r>
              <a:rPr lang="km-KH" sz="4000" dirty="0" smtClean="0">
                <a:solidFill>
                  <a:srgbClr val="0070C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បូ</a:t>
            </a:r>
            <a:endParaRPr lang="km-KH" sz="4000" dirty="0">
              <a:solidFill>
                <a:srgbClr val="0070C0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04560" y="1788161"/>
            <a:ext cx="5166360" cy="3992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km-KH" sz="4000" dirty="0" smtClean="0">
                <a:solidFill>
                  <a:schemeClr val="accent2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ស៊ា</a:t>
            </a:r>
          </a:p>
          <a:p>
            <a:pPr marL="0" indent="0" algn="ctr">
              <a:lnSpc>
                <a:spcPct val="130000"/>
              </a:lnSpc>
              <a:buNone/>
            </a:pPr>
            <a:r>
              <a:rPr lang="km-KH" sz="4000" dirty="0">
                <a:solidFill>
                  <a:srgbClr val="0070C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សា</a:t>
            </a:r>
          </a:p>
          <a:p>
            <a:pPr marL="0" indent="0" algn="ctr">
              <a:lnSpc>
                <a:spcPct val="130000"/>
              </a:lnSpc>
              <a:buNone/>
            </a:pPr>
            <a:r>
              <a:rPr lang="km-KH" sz="4000" dirty="0">
                <a:solidFill>
                  <a:srgbClr val="0070C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បះ</a:t>
            </a:r>
          </a:p>
          <a:p>
            <a:pPr marL="0" indent="0" algn="ctr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km-KH" sz="4000" dirty="0" smtClean="0">
                <a:solidFill>
                  <a:schemeClr val="accent2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ប៊ះ</a:t>
            </a:r>
            <a:endParaRPr lang="km-KH" sz="4000" dirty="0">
              <a:solidFill>
                <a:schemeClr val="accent2">
                  <a:lumMod val="50000"/>
                </a:schemeClr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50449" y="773896"/>
            <a:ext cx="2941163" cy="1139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  <a:spcBef>
                <a:spcPts val="1000"/>
              </a:spcBef>
            </a:pPr>
            <a:r>
              <a:rPr lang="km-KH" sz="5400" dirty="0">
                <a:solidFill>
                  <a:schemeClr val="accent6">
                    <a:lumMod val="75000"/>
                  </a:schemeClr>
                </a:solidFill>
                <a:latin typeface="Khmer OS Bokor" panose="02000500000000020004" pitchFamily="2" charset="0"/>
                <a:cs typeface="Khmer OS Bokor" panose="02000500000000020004" pitchFamily="2" charset="0"/>
              </a:rPr>
              <a:t>ល្បែងញែកសូរ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Khmer OS Bokor" panose="02000500000000020004" pitchFamily="2" charset="0"/>
              <a:ea typeface="+mn-ea"/>
              <a:cs typeface="Khmer OS Bokor" panose="02000500000000020004" pitchFamily="2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80516" y="2762737"/>
            <a:ext cx="1623589" cy="1590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200000"/>
              </a:lnSpc>
              <a:spcBef>
                <a:spcPts val="1000"/>
              </a:spcBef>
            </a:pPr>
            <a:r>
              <a:rPr lang="km-KH" sz="8800" dirty="0">
                <a:solidFill>
                  <a:srgbClr val="FF0000"/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  <a:t>៊</a:t>
            </a:r>
            <a:endParaRPr lang="en-US" sz="8800" dirty="0">
              <a:solidFill>
                <a:srgbClr val="FF0000"/>
              </a:solidFill>
              <a:latin typeface="Khmer OS" panose="02000500000000020004" pitchFamily="2" charset="0"/>
              <a:ea typeface="+mn-ea"/>
              <a:cs typeface="Khmer OS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75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3190606" y="1022823"/>
            <a:ext cx="10515600" cy="552768"/>
          </a:xfrm>
        </p:spPr>
        <p:txBody>
          <a:bodyPr>
            <a:normAutofit fontScale="90000"/>
          </a:bodyPr>
          <a:lstStyle/>
          <a:p>
            <a:pPr algn="ctr">
              <a:spcBef>
                <a:spcPts val="1000"/>
              </a:spcBef>
            </a:pPr>
            <a:r>
              <a:rPr lang="km-KH" sz="4800" dirty="0" smtClean="0">
                <a:solidFill>
                  <a:schemeClr val="accent6">
                    <a:lumMod val="75000"/>
                  </a:schemeClr>
                </a:solidFill>
                <a:latin typeface="Khmer OS Bokor" panose="02000500000000020004" pitchFamily="2" charset="0"/>
                <a:ea typeface="+mn-ea"/>
                <a:cs typeface="Khmer OS Bokor" panose="02000500000000020004" pitchFamily="2" charset="0"/>
              </a:rPr>
              <a:t>ការអានព្យាង្គ</a:t>
            </a:r>
            <a:endParaRPr lang="en-US" sz="4800" dirty="0">
              <a:solidFill>
                <a:schemeClr val="accent6">
                  <a:lumMod val="75000"/>
                </a:schemeClr>
              </a:solidFill>
              <a:latin typeface="Khmer OS Bokor" panose="02000500000000020004" pitchFamily="2" charset="0"/>
              <a:ea typeface="+mn-ea"/>
              <a:cs typeface="Khmer OS Bokor" panose="02000500000000020004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820" y="1865312"/>
            <a:ext cx="9261280" cy="3934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965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822325"/>
            <a:ext cx="29210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km-KH" sz="4300" dirty="0" smtClean="0">
                <a:solidFill>
                  <a:srgbClr val="FF0000"/>
                </a:solidFill>
                <a:latin typeface="Khmer OS Bokor" panose="02000500000000020004" pitchFamily="2" charset="0"/>
                <a:ea typeface="+mn-ea"/>
                <a:cs typeface="Khmer OS Bokor" panose="02000500000000020004" pitchFamily="2" charset="0"/>
              </a:rPr>
              <a:t>ចំណាំ៖</a:t>
            </a:r>
            <a:endParaRPr lang="en-US" sz="4300" dirty="0">
              <a:solidFill>
                <a:srgbClr val="FF0000"/>
              </a:solidFill>
              <a:latin typeface="Khmer OS Bokor" panose="02000500000000020004" pitchFamily="2" charset="0"/>
              <a:ea typeface="+mn-ea"/>
              <a:cs typeface="Khmer OS Bokor" panose="02000500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km-KH" sz="3600" dirty="0">
                <a:solidFill>
                  <a:schemeClr val="accent6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ត្រីស័ព្ទ (៊) ត្រូវប្ដូរជាសញ្ញាបុកជើង (ុ) ពេលផ្សំជាមួយស្រៈ ិ ី ឹ ឺ ើ ាំ លើលែងតែព្យញ្ជនៈ ប៊ ត្រូវរក្សាត្រីស័ព្ទដដែល។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km-KH" sz="3600" dirty="0">
                <a:solidFill>
                  <a:schemeClr val="accent6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ចំពោះស្រៈ ួ ឿ ៀ មិនចាំបាច់ប្រើត្រីស័ព្ទ (៊)ទេ ព្រោះស្រៈទាំងនេះមិនប្ដូរសូរទេ។</a:t>
            </a:r>
          </a:p>
        </p:txBody>
      </p:sp>
    </p:spTree>
    <p:extLst>
      <p:ext uri="{BB962C8B-B14F-4D97-AF65-F5344CB8AC3E}">
        <p14:creationId xmlns:p14="http://schemas.microsoft.com/office/powerpoint/2010/main" val="53071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-3209460" y="1068685"/>
            <a:ext cx="10515600" cy="552768"/>
          </a:xfrm>
        </p:spPr>
        <p:txBody>
          <a:bodyPr>
            <a:normAutofit fontScale="90000"/>
          </a:bodyPr>
          <a:lstStyle/>
          <a:p>
            <a:pPr algn="ctr">
              <a:spcBef>
                <a:spcPts val="1000"/>
              </a:spcBef>
            </a:pPr>
            <a:r>
              <a:rPr lang="km-KH" sz="4800" dirty="0" smtClean="0">
                <a:solidFill>
                  <a:srgbClr val="FF0000"/>
                </a:solidFill>
                <a:latin typeface="Khmer OS Bokor" panose="02000500000000020004" pitchFamily="2" charset="0"/>
                <a:ea typeface="+mn-ea"/>
                <a:cs typeface="Khmer OS Bokor" panose="02000500000000020004" pitchFamily="2" charset="0"/>
              </a:rPr>
              <a:t>ការអានពាក្យ</a:t>
            </a:r>
            <a:endParaRPr lang="en-US" sz="4800" dirty="0">
              <a:solidFill>
                <a:srgbClr val="FF0000"/>
              </a:solidFill>
              <a:latin typeface="Khmer OS Bokor" panose="02000500000000020004" pitchFamily="2" charset="0"/>
              <a:ea typeface="+mn-ea"/>
              <a:cs typeface="Khmer OS Bokor" panose="02000500000000020004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8455" y="2201334"/>
            <a:ext cx="9802812" cy="3168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09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658333" y="1583900"/>
            <a:ext cx="47424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m-KH" sz="6000" dirty="0" smtClean="0">
                <a:solidFill>
                  <a:srgbClr val="0070C0"/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  <a:t>ភាស៊ី</a:t>
            </a:r>
            <a:endParaRPr lang="en-US" sz="6000" dirty="0">
              <a:solidFill>
                <a:srgbClr val="0070C0"/>
              </a:solidFill>
              <a:latin typeface="Khmer OS" panose="02000500000000020004" pitchFamily="2" charset="0"/>
              <a:ea typeface="+mn-ea"/>
              <a:cs typeface="Khmer OS" panose="02000500000000020004" pitchFamily="2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53359" y="3151604"/>
            <a:ext cx="10515600" cy="4131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km-KH" sz="6000" dirty="0" smtClean="0">
                <a:latin typeface="Khmer OS" panose="02000500000000020004" pitchFamily="2" charset="0"/>
                <a:cs typeface="Khmer OS" panose="02000500000000020004" pitchFamily="2" charset="0"/>
              </a:rPr>
              <a:t>យោធាតស៊ូការពារដីកោះ។</a:t>
            </a:r>
            <a:endParaRPr lang="en-US" sz="6000" dirty="0">
              <a:latin typeface="Khmer OS" panose="02000500000000020004" pitchFamily="2" charset="0"/>
              <a:ea typeface="+mj-ea"/>
              <a:cs typeface="Khmer OS" panose="02000500000000020004" pitchFamily="2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555531" y="1583900"/>
            <a:ext cx="41069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m-KH" sz="6000" dirty="0" smtClean="0">
                <a:solidFill>
                  <a:schemeClr val="accent2">
                    <a:lumMod val="75000"/>
                  </a:schemeClr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  <a:t>ស៊ូ</a:t>
            </a:r>
            <a:endParaRPr lang="en-US" sz="6000" dirty="0">
              <a:solidFill>
                <a:schemeClr val="accent2">
                  <a:lumMod val="75000"/>
                </a:schemeClr>
              </a:solidFill>
              <a:latin typeface="Khmer OS" panose="02000500000000020004" pitchFamily="2" charset="0"/>
              <a:ea typeface="+mn-ea"/>
              <a:cs typeface="Khmer OS" panose="02000500000000020004" pitchFamily="2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4792326"/>
            <a:ext cx="10515600" cy="2856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km-KH" sz="6000" dirty="0" smtClean="0">
                <a:solidFill>
                  <a:srgbClr val="FF000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យោធា</a:t>
            </a:r>
            <a:r>
              <a:rPr lang="km-KH" sz="6000" dirty="0" smtClean="0">
                <a:latin typeface="Khmer OS" panose="02000500000000020004" pitchFamily="2" charset="0"/>
                <a:cs typeface="Khmer OS" panose="02000500000000020004" pitchFamily="2" charset="0"/>
              </a:rPr>
              <a:t>/តស៊ូ/</a:t>
            </a:r>
            <a:r>
              <a:rPr lang="km-KH" sz="6000" dirty="0" smtClean="0">
                <a:solidFill>
                  <a:schemeClr val="accent4">
                    <a:lumMod val="75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ការពារ</a:t>
            </a:r>
            <a:r>
              <a:rPr lang="km-KH" sz="6000" dirty="0" smtClean="0">
                <a:solidFill>
                  <a:schemeClr val="accent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/</a:t>
            </a:r>
            <a:r>
              <a:rPr lang="km-KH" sz="6000" dirty="0" smtClean="0">
                <a:solidFill>
                  <a:schemeClr val="accent6">
                    <a:lumMod val="75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ដីកោះ។</a:t>
            </a:r>
            <a:endParaRPr lang="en-US" sz="6000" dirty="0">
              <a:solidFill>
                <a:schemeClr val="accent6">
                  <a:lumMod val="75000"/>
                </a:schemeClr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28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158</Words>
  <Application>Microsoft Office PowerPoint</Application>
  <PresentationFormat>Widescreen</PresentationFormat>
  <Paragraphs>42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Khmer OS</vt:lpstr>
      <vt:lpstr>Khmer OS Bokor</vt:lpstr>
      <vt:lpstr>Khmer OS Muol Light</vt:lpstr>
      <vt:lpstr>Office Theme</vt:lpstr>
      <vt:lpstr>មេរៀនរំឭកទី១៤ ព្យញ្ជនៈ ប៊ ស៊ ផ្សំស្រៈ</vt:lpstr>
      <vt:lpstr>រំឭក</vt:lpstr>
      <vt:lpstr>ប  </vt:lpstr>
      <vt:lpstr>សាប៊ូ</vt:lpstr>
      <vt:lpstr>PowerPoint Presentation</vt:lpstr>
      <vt:lpstr>ការអានព្យាង្គ</vt:lpstr>
      <vt:lpstr>ចំណាំ៖</vt:lpstr>
      <vt:lpstr>ការអានពាក្យ</vt:lpstr>
      <vt:lpstr>PowerPoint Presentation</vt:lpstr>
      <vt:lpstr>ការអានល្បះ</vt:lpstr>
      <vt:lpstr>ការអានអត្ថបទខ្លី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XY-PC</dc:creator>
  <cp:lastModifiedBy>XY-PC</cp:lastModifiedBy>
  <cp:revision>27</cp:revision>
  <dcterms:created xsi:type="dcterms:W3CDTF">2023-09-13T16:48:12Z</dcterms:created>
  <dcterms:modified xsi:type="dcterms:W3CDTF">2023-09-24T06:07:04Z</dcterms:modified>
</cp:coreProperties>
</file>