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8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C4BD1-6E83-4B22-AB06-B7C27BE1FB96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8241A-2C9D-4D35-B928-BA883F3ED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735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C4BD1-6E83-4B22-AB06-B7C27BE1FB96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8241A-2C9D-4D35-B928-BA883F3ED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729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C4BD1-6E83-4B22-AB06-B7C27BE1FB96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8241A-2C9D-4D35-B928-BA883F3ED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138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C4BD1-6E83-4B22-AB06-B7C27BE1FB96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8241A-2C9D-4D35-B928-BA883F3ED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765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C4BD1-6E83-4B22-AB06-B7C27BE1FB96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8241A-2C9D-4D35-B928-BA883F3ED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010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C4BD1-6E83-4B22-AB06-B7C27BE1FB96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8241A-2C9D-4D35-B928-BA883F3ED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869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C4BD1-6E83-4B22-AB06-B7C27BE1FB96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8241A-2C9D-4D35-B928-BA883F3ED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977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C4BD1-6E83-4B22-AB06-B7C27BE1FB96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8241A-2C9D-4D35-B928-BA883F3ED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521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C4BD1-6E83-4B22-AB06-B7C27BE1FB96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8241A-2C9D-4D35-B928-BA883F3ED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937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C4BD1-6E83-4B22-AB06-B7C27BE1FB96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8241A-2C9D-4D35-B928-BA883F3ED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461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C4BD1-6E83-4B22-AB06-B7C27BE1FB96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8241A-2C9D-4D35-B928-BA883F3ED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52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C4BD1-6E83-4B22-AB06-B7C27BE1FB96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8241A-2C9D-4D35-B928-BA883F3ED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732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/>
          <p:nvPr/>
        </p:nvSpPr>
        <p:spPr>
          <a:xfrm>
            <a:off x="2452020" y="149987"/>
            <a:ext cx="780373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m-KH" altLang="en-US" sz="9600" dirty="0" smtClean="0">
                <a:solidFill>
                  <a:schemeClr val="tx1"/>
                </a:solidFill>
                <a:latin typeface="Arial Black" panose="020B0A04020102020204" charset="0"/>
                <a:cs typeface="Arial Black" panose="020B0A04020102020204" charset="0"/>
              </a:rPr>
              <a:t>ចំនួនទសភាគ</a:t>
            </a:r>
            <a:endParaRPr lang="en-PH" altLang="en-US" sz="9600" dirty="0">
              <a:solidFill>
                <a:schemeClr val="tx1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97536" y="1766316"/>
            <a:ext cx="61569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altLang="en-US" sz="4600" dirty="0" smtClean="0">
                <a:solidFill>
                  <a:schemeClr val="tx1"/>
                </a:solidFill>
                <a:latin typeface="Calibri Light" panose="020F0302020204030204" charset="0"/>
                <a:cs typeface="Calibri Light" panose="020F0302020204030204" charset="0"/>
              </a:rPr>
              <a:t>ថ្នាក់ទី៥</a:t>
            </a:r>
            <a:endParaRPr lang="en-PH" altLang="en-US" sz="4600" dirty="0">
              <a:solidFill>
                <a:schemeClr val="tx1"/>
              </a:solidFill>
              <a:latin typeface="Calibri Light" panose="020F0302020204030204" charset="0"/>
              <a:cs typeface="Calibri Light" panose="020F0302020204030204" charset="0"/>
            </a:endParaRPr>
          </a:p>
        </p:txBody>
      </p:sp>
      <p:pic>
        <p:nvPicPr>
          <p:cNvPr id="1026" name="Picture 2" descr="上下左右を指差す人のイラスト | かわいいフリー素材集 いらすとや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9324" y="2084641"/>
            <a:ext cx="4215257" cy="5352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Text Box 5"/>
          <p:cNvSpPr txBox="1"/>
          <p:nvPr/>
        </p:nvSpPr>
        <p:spPr>
          <a:xfrm>
            <a:off x="-97536" y="6097389"/>
            <a:ext cx="308457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m-KH" altLang="en-US" sz="4600" dirty="0" smtClean="0">
                <a:solidFill>
                  <a:schemeClr val="tx1"/>
                </a:solidFill>
                <a:latin typeface="Calibri Light" panose="020F0302020204030204" charset="0"/>
                <a:cs typeface="Calibri Light" panose="020F0302020204030204" charset="0"/>
              </a:rPr>
              <a:t>គណិតវិទ្យា</a:t>
            </a:r>
            <a:endParaRPr lang="en-PH" altLang="en-US" sz="4600" dirty="0">
              <a:solidFill>
                <a:schemeClr val="tx1"/>
              </a:solidFill>
              <a:latin typeface="Calibri Light" panose="020F0302020204030204" charset="0"/>
              <a:cs typeface="Calibri Light" panose="020F030202020403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974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5"/>
          <p:cNvSpPr txBox="1"/>
          <p:nvPr/>
        </p:nvSpPr>
        <p:spPr>
          <a:xfrm>
            <a:off x="1882648" y="230150"/>
            <a:ext cx="82539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altLang="en-US" sz="3200" dirty="0" smtClean="0">
                <a:latin typeface="Comic Sans MS" pitchFamily="66" charset="0"/>
                <a:cs typeface="Calibri Light" panose="020F0302020204030204" charset="0"/>
              </a:rPr>
              <a:t>គុណចំនួនទសភាគខាងក្រោម នឹង </a:t>
            </a:r>
            <a:r>
              <a:rPr lang="en-PH" altLang="en-US" sz="3200" dirty="0" smtClean="0">
                <a:solidFill>
                  <a:srgbClr val="FFFF00"/>
                </a:solidFill>
                <a:latin typeface="Comic Sans MS" pitchFamily="66" charset="0"/>
                <a:cs typeface="Calibri Light" panose="020F0302020204030204" charset="0"/>
              </a:rPr>
              <a:t>10</a:t>
            </a:r>
            <a:r>
              <a:rPr lang="en-PH" altLang="en-US" sz="3200" dirty="0" smtClean="0">
                <a:latin typeface="Comic Sans MS" pitchFamily="66" charset="0"/>
                <a:cs typeface="Calibri Light" panose="020F0302020204030204" charset="0"/>
              </a:rPr>
              <a:t> </a:t>
            </a:r>
            <a:r>
              <a:rPr lang="km-KH" altLang="en-US" sz="3200" dirty="0" smtClean="0">
                <a:latin typeface="Comic Sans MS" pitchFamily="66" charset="0"/>
                <a:cs typeface="Calibri Light" panose="020F0302020204030204" charset="0"/>
              </a:rPr>
              <a:t>និង </a:t>
            </a:r>
            <a:r>
              <a:rPr lang="en-PH" altLang="en-US" sz="3200" dirty="0" smtClean="0">
                <a:latin typeface="Comic Sans MS" pitchFamily="66" charset="0"/>
                <a:cs typeface="Calibri Light" panose="020F0302020204030204" charset="0"/>
              </a:rPr>
              <a:t> </a:t>
            </a:r>
            <a:r>
              <a:rPr lang="en-PH" altLang="en-US" sz="3200" dirty="0">
                <a:solidFill>
                  <a:srgbClr val="FFFF00"/>
                </a:solidFill>
                <a:latin typeface="Comic Sans MS" pitchFamily="66" charset="0"/>
                <a:cs typeface="Calibri Light" panose="020F0302020204030204" charset="0"/>
              </a:rPr>
              <a:t>100</a:t>
            </a:r>
            <a:r>
              <a:rPr lang="en-PH" altLang="en-US" sz="3200" dirty="0">
                <a:latin typeface="Comic Sans MS" pitchFamily="66" charset="0"/>
                <a:cs typeface="Calibri Light" panose="020F0302020204030204" charset="0"/>
              </a:rPr>
              <a:t> </a:t>
            </a:r>
            <a:r>
              <a:rPr lang="km-KH" altLang="en-US" sz="3200" dirty="0" smtClean="0">
                <a:latin typeface="Comic Sans MS" pitchFamily="66" charset="0"/>
                <a:cs typeface="Calibri Light" panose="020F0302020204030204" charset="0"/>
              </a:rPr>
              <a:t>ដោយ រំកិលចំណុចទសភាគ</a:t>
            </a:r>
            <a:endParaRPr lang="en-PH" altLang="en-US" sz="3200" dirty="0">
              <a:latin typeface="Comic Sans MS" pitchFamily="66" charset="0"/>
              <a:cs typeface="Calibri Light" panose="020F0302020204030204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2472690" y="2092325"/>
            <a:ext cx="3832860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altLang="en-US" sz="8800" b="1" dirty="0">
                <a:latin typeface="Arial" panose="020B0604020202020204" pitchFamily="34" charset="0"/>
                <a:cs typeface="Arial" panose="020B0604020202020204" pitchFamily="34" charset="0"/>
              </a:rPr>
              <a:t>0.1 6 8</a:t>
            </a:r>
          </a:p>
        </p:txBody>
      </p:sp>
      <p:sp>
        <p:nvSpPr>
          <p:cNvPr id="3" name="Text Box 2"/>
          <p:cNvSpPr txBox="1"/>
          <p:nvPr/>
        </p:nvSpPr>
        <p:spPr>
          <a:xfrm>
            <a:off x="2430780" y="3391535"/>
            <a:ext cx="3863975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altLang="en-US" sz="8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0 1 6 8</a:t>
            </a:r>
          </a:p>
        </p:txBody>
      </p:sp>
      <p:sp>
        <p:nvSpPr>
          <p:cNvPr id="41" name="Text Box 40"/>
          <p:cNvSpPr txBox="1"/>
          <p:nvPr/>
        </p:nvSpPr>
        <p:spPr>
          <a:xfrm>
            <a:off x="2434590" y="4761230"/>
            <a:ext cx="3853815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altLang="en-US" sz="8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0 1 6 8</a:t>
            </a:r>
            <a:endParaRPr lang="en-PH" altLang="en-US" sz="8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Text Box 62"/>
          <p:cNvSpPr txBox="1"/>
          <p:nvPr/>
        </p:nvSpPr>
        <p:spPr>
          <a:xfrm>
            <a:off x="7301865" y="3853180"/>
            <a:ext cx="87439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10</a:t>
            </a:r>
          </a:p>
        </p:txBody>
      </p:sp>
      <p:sp>
        <p:nvSpPr>
          <p:cNvPr id="64" name="Text Box 63"/>
          <p:cNvSpPr txBox="1"/>
          <p:nvPr/>
        </p:nvSpPr>
        <p:spPr>
          <a:xfrm>
            <a:off x="8065135" y="5197475"/>
            <a:ext cx="10718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altLang="en-US"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100</a:t>
            </a:r>
          </a:p>
        </p:txBody>
      </p:sp>
      <p:sp>
        <p:nvSpPr>
          <p:cNvPr id="66" name="Curved Left Arrow 65"/>
          <p:cNvSpPr/>
          <p:nvPr/>
        </p:nvSpPr>
        <p:spPr>
          <a:xfrm>
            <a:off x="6490335" y="2670810"/>
            <a:ext cx="763270" cy="1774190"/>
          </a:xfrm>
          <a:prstGeom prst="curvedLef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Curved Left Arrow 66"/>
          <p:cNvSpPr/>
          <p:nvPr/>
        </p:nvSpPr>
        <p:spPr>
          <a:xfrm>
            <a:off x="7301865" y="2671445"/>
            <a:ext cx="1242060" cy="3048000"/>
          </a:xfrm>
          <a:prstGeom prst="curvedLeftArrow">
            <a:avLst>
              <a:gd name="adj1" fmla="val 14291"/>
              <a:gd name="adj2" fmla="val 50000"/>
              <a:gd name="adj3" fmla="val 25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ounded Rectangle 67"/>
          <p:cNvSpPr/>
          <p:nvPr/>
        </p:nvSpPr>
        <p:spPr>
          <a:xfrm>
            <a:off x="3237865" y="4262755"/>
            <a:ext cx="294640" cy="250190"/>
          </a:xfrm>
          <a:prstGeom prst="roundRect">
            <a:avLst/>
          </a:prstGeom>
          <a:noFill/>
          <a:ln w="38100">
            <a:solidFill>
              <a:schemeClr val="bg2">
                <a:lumMod val="2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ounded Rectangle 68"/>
          <p:cNvSpPr/>
          <p:nvPr/>
        </p:nvSpPr>
        <p:spPr>
          <a:xfrm>
            <a:off x="4242435" y="4262755"/>
            <a:ext cx="294640" cy="250190"/>
          </a:xfrm>
          <a:prstGeom prst="roundRect">
            <a:avLst/>
          </a:prstGeom>
          <a:noFill/>
          <a:ln w="38100">
            <a:solidFill>
              <a:schemeClr val="bg2">
                <a:lumMod val="2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ounded Rectangle 69"/>
          <p:cNvSpPr/>
          <p:nvPr/>
        </p:nvSpPr>
        <p:spPr>
          <a:xfrm>
            <a:off x="5166360" y="4262755"/>
            <a:ext cx="294640" cy="250190"/>
          </a:xfrm>
          <a:prstGeom prst="roundRect">
            <a:avLst/>
          </a:prstGeom>
          <a:noFill/>
          <a:ln w="38100">
            <a:solidFill>
              <a:schemeClr val="bg2">
                <a:lumMod val="2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ounded Rectangle 70"/>
          <p:cNvSpPr/>
          <p:nvPr/>
        </p:nvSpPr>
        <p:spPr>
          <a:xfrm>
            <a:off x="3237865" y="5615940"/>
            <a:ext cx="294640" cy="250190"/>
          </a:xfrm>
          <a:prstGeom prst="roundRect">
            <a:avLst/>
          </a:prstGeom>
          <a:noFill/>
          <a:ln w="38100">
            <a:solidFill>
              <a:schemeClr val="bg2">
                <a:lumMod val="2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ounded Rectangle 71"/>
          <p:cNvSpPr/>
          <p:nvPr/>
        </p:nvSpPr>
        <p:spPr>
          <a:xfrm>
            <a:off x="4213860" y="5615940"/>
            <a:ext cx="294640" cy="250190"/>
          </a:xfrm>
          <a:prstGeom prst="roundRect">
            <a:avLst/>
          </a:prstGeom>
          <a:noFill/>
          <a:ln w="38100">
            <a:solidFill>
              <a:schemeClr val="bg2">
                <a:lumMod val="2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ounded Rectangle 72"/>
          <p:cNvSpPr/>
          <p:nvPr/>
        </p:nvSpPr>
        <p:spPr>
          <a:xfrm>
            <a:off x="5166360" y="5615940"/>
            <a:ext cx="294640" cy="250190"/>
          </a:xfrm>
          <a:prstGeom prst="roundRect">
            <a:avLst/>
          </a:prstGeom>
          <a:noFill/>
          <a:ln w="38100">
            <a:solidFill>
              <a:schemeClr val="bg2">
                <a:lumMod val="2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 Box 73"/>
          <p:cNvSpPr txBox="1"/>
          <p:nvPr/>
        </p:nvSpPr>
        <p:spPr>
          <a:xfrm>
            <a:off x="4070985" y="3359150"/>
            <a:ext cx="638175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altLang="en-US" sz="8800" b="1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75" name="Rounded Rectangle 74"/>
          <p:cNvSpPr/>
          <p:nvPr/>
        </p:nvSpPr>
        <p:spPr>
          <a:xfrm>
            <a:off x="6109970" y="5615940"/>
            <a:ext cx="294640" cy="250190"/>
          </a:xfrm>
          <a:prstGeom prst="roundRect">
            <a:avLst/>
          </a:prstGeom>
          <a:noFill/>
          <a:ln w="38100">
            <a:solidFill>
              <a:schemeClr val="bg2">
                <a:lumMod val="2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ounded Rectangle 75"/>
          <p:cNvSpPr/>
          <p:nvPr/>
        </p:nvSpPr>
        <p:spPr>
          <a:xfrm>
            <a:off x="6109970" y="4262755"/>
            <a:ext cx="294640" cy="250190"/>
          </a:xfrm>
          <a:prstGeom prst="roundRect">
            <a:avLst/>
          </a:prstGeom>
          <a:noFill/>
          <a:ln w="38100">
            <a:solidFill>
              <a:schemeClr val="bg2">
                <a:lumMod val="2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 Box 76"/>
          <p:cNvSpPr txBox="1"/>
          <p:nvPr/>
        </p:nvSpPr>
        <p:spPr>
          <a:xfrm>
            <a:off x="4994275" y="4714240"/>
            <a:ext cx="638175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altLang="en-US" sz="8800" b="1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2050" name="Picture 2" descr="いろいろな英語の褒め言葉のイラスト文字 | かわいいフリー素材集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9909" y="5484622"/>
            <a:ext cx="3252091" cy="1247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8" name="Text Box 62"/>
          <p:cNvSpPr txBox="1"/>
          <p:nvPr/>
        </p:nvSpPr>
        <p:spPr>
          <a:xfrm>
            <a:off x="8911207" y="2353290"/>
            <a:ext cx="30836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altLang="en-U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គុណនឹង</a:t>
            </a:r>
            <a:r>
              <a:rPr lang="en-PH" altLang="en-U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</a:t>
            </a:r>
            <a:endParaRPr lang="en-PH" altLang="en-US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km-KH" altLang="en-U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យើងរំកិលចំណុចទសភាគ</a:t>
            </a:r>
          </a:p>
          <a:p>
            <a:r>
              <a:rPr lang="km-KH" altLang="en-U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ទៅ</a:t>
            </a:r>
            <a:r>
              <a:rPr lang="km-KH" altLang="en-U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ខាង </a:t>
            </a:r>
            <a:r>
              <a:rPr lang="km-KH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ស្ដាំ</a:t>
            </a:r>
            <a:r>
              <a:rPr lang="en-US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m-KH" alt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ចំនួន</a:t>
            </a:r>
            <a:r>
              <a:rPr lang="km-KH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១ខ្ទង់</a:t>
            </a:r>
            <a:endParaRPr lang="en-PH" alt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Text Box 62"/>
          <p:cNvSpPr txBox="1"/>
          <p:nvPr/>
        </p:nvSpPr>
        <p:spPr>
          <a:xfrm>
            <a:off x="8859644" y="3926185"/>
            <a:ext cx="30836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alt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គុណនឹង</a:t>
            </a:r>
            <a:r>
              <a:rPr lang="en-PH" alt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r>
              <a:rPr lang="en-US" alt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PH" alt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  <a:p>
            <a:r>
              <a:rPr lang="km-KH" alt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យើងរំកិលចំណុចទសភាគ</a:t>
            </a:r>
          </a:p>
          <a:p>
            <a:r>
              <a:rPr lang="km-KH" alt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ទៅខាង </a:t>
            </a:r>
            <a:r>
              <a:rPr lang="km-KH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ស្ដាំ</a:t>
            </a:r>
            <a:r>
              <a:rPr lang="en-US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m-KH" alt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ចំនួន</a:t>
            </a:r>
            <a:r>
              <a:rPr lang="km-KH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២ខ្ទង់</a:t>
            </a:r>
            <a:endParaRPr lang="en-PH" alt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13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  <p:bldP spid="3" grpId="0"/>
      <p:bldP spid="41" grpId="0"/>
      <p:bldP spid="63" grpId="0"/>
      <p:bldP spid="64" grpId="0"/>
      <p:bldP spid="66" grpId="0" bldLvl="0" animBg="1"/>
      <p:bldP spid="67" grpId="0" bldLvl="0" animBg="1"/>
      <p:bldP spid="68" grpId="0" bldLvl="0" animBg="1"/>
      <p:bldP spid="69" grpId="0" bldLvl="0" animBg="1"/>
      <p:bldP spid="70" grpId="0" bldLvl="0" animBg="1"/>
      <p:bldP spid="71" grpId="0" bldLvl="0" animBg="1"/>
      <p:bldP spid="72" grpId="0" bldLvl="0" animBg="1"/>
      <p:bldP spid="73" grpId="0" bldLvl="0" animBg="1"/>
      <p:bldP spid="74" grpId="0"/>
      <p:bldP spid="75" grpId="0" bldLvl="0" animBg="1"/>
      <p:bldP spid="76" grpId="0" bldLvl="0" animBg="1"/>
      <p:bldP spid="77" grpId="0"/>
      <p:bldP spid="78" grpId="0"/>
      <p:bldP spid="7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5"/>
          <p:cNvSpPr txBox="1"/>
          <p:nvPr/>
        </p:nvSpPr>
        <p:spPr>
          <a:xfrm>
            <a:off x="1882648" y="230150"/>
            <a:ext cx="82539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altLang="en-US" sz="3200" dirty="0" smtClean="0">
                <a:latin typeface="Comic Sans MS" pitchFamily="66" charset="0"/>
                <a:cs typeface="Calibri Light" panose="020F0302020204030204" charset="0"/>
              </a:rPr>
              <a:t>គុណចំនួនទសភាគខាងក្រោម នឹង </a:t>
            </a:r>
            <a:r>
              <a:rPr lang="en-PH" altLang="en-US" sz="3200" dirty="0" smtClean="0">
                <a:solidFill>
                  <a:srgbClr val="FFFF00"/>
                </a:solidFill>
                <a:latin typeface="Comic Sans MS" pitchFamily="66" charset="0"/>
                <a:cs typeface="Calibri Light" panose="020F0302020204030204" charset="0"/>
              </a:rPr>
              <a:t>10</a:t>
            </a:r>
            <a:r>
              <a:rPr lang="en-PH" altLang="en-US" sz="3200" dirty="0" smtClean="0">
                <a:latin typeface="Comic Sans MS" pitchFamily="66" charset="0"/>
                <a:cs typeface="Calibri Light" panose="020F0302020204030204" charset="0"/>
              </a:rPr>
              <a:t> </a:t>
            </a:r>
            <a:r>
              <a:rPr lang="km-KH" altLang="en-US" sz="3200" dirty="0" smtClean="0">
                <a:latin typeface="Comic Sans MS" pitchFamily="66" charset="0"/>
                <a:cs typeface="Calibri Light" panose="020F0302020204030204" charset="0"/>
              </a:rPr>
              <a:t>និង </a:t>
            </a:r>
            <a:r>
              <a:rPr lang="en-PH" altLang="en-US" sz="3200" dirty="0" smtClean="0">
                <a:latin typeface="Comic Sans MS" pitchFamily="66" charset="0"/>
                <a:cs typeface="Calibri Light" panose="020F0302020204030204" charset="0"/>
              </a:rPr>
              <a:t> </a:t>
            </a:r>
            <a:r>
              <a:rPr lang="en-PH" altLang="en-US" sz="3200" dirty="0" smtClean="0">
                <a:solidFill>
                  <a:srgbClr val="FFFF00"/>
                </a:solidFill>
                <a:latin typeface="Comic Sans MS" pitchFamily="66" charset="0"/>
                <a:cs typeface="Calibri Light" panose="020F0302020204030204" charset="0"/>
              </a:rPr>
              <a:t>100</a:t>
            </a:r>
            <a:r>
              <a:rPr lang="en-PH" altLang="en-US" sz="3200" dirty="0" smtClean="0">
                <a:latin typeface="Comic Sans MS" pitchFamily="66" charset="0"/>
                <a:cs typeface="Calibri Light" panose="020F0302020204030204" charset="0"/>
              </a:rPr>
              <a:t> </a:t>
            </a:r>
            <a:r>
              <a:rPr lang="km-KH" altLang="en-US" sz="3200" dirty="0" smtClean="0">
                <a:latin typeface="Comic Sans MS" pitchFamily="66" charset="0"/>
                <a:cs typeface="Calibri Light" panose="020F0302020204030204" charset="0"/>
              </a:rPr>
              <a:t>ដោយ រំកិលចំណុចទសភាគ</a:t>
            </a:r>
            <a:endParaRPr lang="en-PH" altLang="en-US" sz="3200" dirty="0">
              <a:latin typeface="Comic Sans MS" pitchFamily="66" charset="0"/>
              <a:cs typeface="Calibri Light" panose="020F0302020204030204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2472690" y="2092325"/>
            <a:ext cx="3832860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altLang="en-US" sz="8800" b="1" dirty="0">
                <a:latin typeface="Arial" panose="020B0604020202020204" pitchFamily="34" charset="0"/>
                <a:cs typeface="Arial" panose="020B0604020202020204" pitchFamily="34" charset="0"/>
              </a:rPr>
              <a:t>0.0 9 5</a:t>
            </a:r>
          </a:p>
        </p:txBody>
      </p:sp>
      <p:sp>
        <p:nvSpPr>
          <p:cNvPr id="3" name="Text Box 2"/>
          <p:cNvSpPr txBox="1"/>
          <p:nvPr/>
        </p:nvSpPr>
        <p:spPr>
          <a:xfrm>
            <a:off x="2430780" y="3391535"/>
            <a:ext cx="3863975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altLang="en-US" sz="8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0 0 9 5</a:t>
            </a:r>
          </a:p>
        </p:txBody>
      </p:sp>
      <p:sp>
        <p:nvSpPr>
          <p:cNvPr id="41" name="Text Box 40"/>
          <p:cNvSpPr txBox="1"/>
          <p:nvPr/>
        </p:nvSpPr>
        <p:spPr>
          <a:xfrm>
            <a:off x="2434590" y="4761230"/>
            <a:ext cx="3853815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altLang="en-US" sz="8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0 0 9 5</a:t>
            </a:r>
            <a:endParaRPr lang="en-PH" altLang="en-US" sz="8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Text Box 62"/>
          <p:cNvSpPr txBox="1"/>
          <p:nvPr/>
        </p:nvSpPr>
        <p:spPr>
          <a:xfrm>
            <a:off x="7301865" y="3853180"/>
            <a:ext cx="87439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10</a:t>
            </a:r>
          </a:p>
        </p:txBody>
      </p:sp>
      <p:sp>
        <p:nvSpPr>
          <p:cNvPr id="64" name="Text Box 63"/>
          <p:cNvSpPr txBox="1"/>
          <p:nvPr/>
        </p:nvSpPr>
        <p:spPr>
          <a:xfrm>
            <a:off x="8065135" y="5197475"/>
            <a:ext cx="10718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altLang="en-US"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100</a:t>
            </a:r>
          </a:p>
        </p:txBody>
      </p:sp>
      <p:sp>
        <p:nvSpPr>
          <p:cNvPr id="66" name="Curved Left Arrow 65"/>
          <p:cNvSpPr/>
          <p:nvPr/>
        </p:nvSpPr>
        <p:spPr>
          <a:xfrm>
            <a:off x="6490335" y="2670810"/>
            <a:ext cx="763270" cy="1774190"/>
          </a:xfrm>
          <a:prstGeom prst="curvedLef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Curved Left Arrow 66"/>
          <p:cNvSpPr/>
          <p:nvPr/>
        </p:nvSpPr>
        <p:spPr>
          <a:xfrm>
            <a:off x="7301865" y="2671445"/>
            <a:ext cx="1242060" cy="3048000"/>
          </a:xfrm>
          <a:prstGeom prst="curvedLeftArrow">
            <a:avLst>
              <a:gd name="adj1" fmla="val 14291"/>
              <a:gd name="adj2" fmla="val 50000"/>
              <a:gd name="adj3" fmla="val 25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ounded Rectangle 67"/>
          <p:cNvSpPr/>
          <p:nvPr/>
        </p:nvSpPr>
        <p:spPr>
          <a:xfrm>
            <a:off x="3237865" y="4262755"/>
            <a:ext cx="294640" cy="250190"/>
          </a:xfrm>
          <a:prstGeom prst="roundRect">
            <a:avLst/>
          </a:prstGeom>
          <a:noFill/>
          <a:ln w="38100">
            <a:solidFill>
              <a:schemeClr val="bg2">
                <a:lumMod val="2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ounded Rectangle 68"/>
          <p:cNvSpPr/>
          <p:nvPr/>
        </p:nvSpPr>
        <p:spPr>
          <a:xfrm>
            <a:off x="4242435" y="4262755"/>
            <a:ext cx="294640" cy="250190"/>
          </a:xfrm>
          <a:prstGeom prst="roundRect">
            <a:avLst/>
          </a:prstGeom>
          <a:noFill/>
          <a:ln w="38100">
            <a:solidFill>
              <a:schemeClr val="bg2">
                <a:lumMod val="2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ounded Rectangle 69"/>
          <p:cNvSpPr/>
          <p:nvPr/>
        </p:nvSpPr>
        <p:spPr>
          <a:xfrm>
            <a:off x="5166360" y="4262755"/>
            <a:ext cx="294640" cy="250190"/>
          </a:xfrm>
          <a:prstGeom prst="roundRect">
            <a:avLst/>
          </a:prstGeom>
          <a:noFill/>
          <a:ln w="38100">
            <a:solidFill>
              <a:schemeClr val="bg2">
                <a:lumMod val="2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ounded Rectangle 70"/>
          <p:cNvSpPr/>
          <p:nvPr/>
        </p:nvSpPr>
        <p:spPr>
          <a:xfrm>
            <a:off x="3237865" y="5615940"/>
            <a:ext cx="294640" cy="250190"/>
          </a:xfrm>
          <a:prstGeom prst="roundRect">
            <a:avLst/>
          </a:prstGeom>
          <a:noFill/>
          <a:ln w="38100">
            <a:solidFill>
              <a:schemeClr val="bg2">
                <a:lumMod val="2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ounded Rectangle 71"/>
          <p:cNvSpPr/>
          <p:nvPr/>
        </p:nvSpPr>
        <p:spPr>
          <a:xfrm>
            <a:off x="4213860" y="5615940"/>
            <a:ext cx="294640" cy="250190"/>
          </a:xfrm>
          <a:prstGeom prst="roundRect">
            <a:avLst/>
          </a:prstGeom>
          <a:noFill/>
          <a:ln w="38100">
            <a:solidFill>
              <a:schemeClr val="bg2">
                <a:lumMod val="2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ounded Rectangle 72"/>
          <p:cNvSpPr/>
          <p:nvPr/>
        </p:nvSpPr>
        <p:spPr>
          <a:xfrm>
            <a:off x="5166360" y="5615940"/>
            <a:ext cx="294640" cy="250190"/>
          </a:xfrm>
          <a:prstGeom prst="roundRect">
            <a:avLst/>
          </a:prstGeom>
          <a:noFill/>
          <a:ln w="38100">
            <a:solidFill>
              <a:schemeClr val="bg2">
                <a:lumMod val="2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 Box 73"/>
          <p:cNvSpPr txBox="1"/>
          <p:nvPr/>
        </p:nvSpPr>
        <p:spPr>
          <a:xfrm>
            <a:off x="4070985" y="3359150"/>
            <a:ext cx="638175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altLang="en-US" sz="8800" b="1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75" name="Rounded Rectangle 74"/>
          <p:cNvSpPr/>
          <p:nvPr/>
        </p:nvSpPr>
        <p:spPr>
          <a:xfrm>
            <a:off x="6109970" y="5615940"/>
            <a:ext cx="294640" cy="250190"/>
          </a:xfrm>
          <a:prstGeom prst="roundRect">
            <a:avLst/>
          </a:prstGeom>
          <a:noFill/>
          <a:ln w="38100">
            <a:solidFill>
              <a:schemeClr val="bg2">
                <a:lumMod val="2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ounded Rectangle 75"/>
          <p:cNvSpPr/>
          <p:nvPr/>
        </p:nvSpPr>
        <p:spPr>
          <a:xfrm>
            <a:off x="6109970" y="4262755"/>
            <a:ext cx="294640" cy="250190"/>
          </a:xfrm>
          <a:prstGeom prst="roundRect">
            <a:avLst/>
          </a:prstGeom>
          <a:noFill/>
          <a:ln w="38100">
            <a:solidFill>
              <a:schemeClr val="bg2">
                <a:lumMod val="2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 Box 76"/>
          <p:cNvSpPr txBox="1"/>
          <p:nvPr/>
        </p:nvSpPr>
        <p:spPr>
          <a:xfrm>
            <a:off x="4994275" y="4714240"/>
            <a:ext cx="638175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altLang="en-US" sz="8800" b="1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2050" name="Picture 2" descr="いろいろな英語の褒め言葉のイラスト文字 | かわいいフリー素材集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9909" y="5484622"/>
            <a:ext cx="3252091" cy="1247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8" name="Text Box 62"/>
          <p:cNvSpPr txBox="1"/>
          <p:nvPr/>
        </p:nvSpPr>
        <p:spPr>
          <a:xfrm>
            <a:off x="8911207" y="2353290"/>
            <a:ext cx="30836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alt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គុណនឹង</a:t>
            </a:r>
            <a:r>
              <a:rPr lang="en-PH" alt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</a:t>
            </a:r>
          </a:p>
          <a:p>
            <a:r>
              <a:rPr lang="km-KH" alt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យើងរំកិលចំណុចទសភាគ</a:t>
            </a:r>
          </a:p>
          <a:p>
            <a:r>
              <a:rPr lang="km-KH" alt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ទៅខាង </a:t>
            </a:r>
            <a:r>
              <a:rPr lang="km-KH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ស្ដាំ</a:t>
            </a:r>
            <a:r>
              <a:rPr lang="en-US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m-KH" alt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ចំនួន</a:t>
            </a:r>
            <a:r>
              <a:rPr lang="km-KH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១ខ្ទង់</a:t>
            </a:r>
            <a:endParaRPr lang="en-PH" alt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Text Box 62"/>
          <p:cNvSpPr txBox="1"/>
          <p:nvPr/>
        </p:nvSpPr>
        <p:spPr>
          <a:xfrm>
            <a:off x="8859644" y="3926185"/>
            <a:ext cx="30836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alt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គុណនឹង</a:t>
            </a:r>
            <a:r>
              <a:rPr lang="en-PH" alt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r>
              <a:rPr lang="en-US" alt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PH" alt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  <a:p>
            <a:r>
              <a:rPr lang="km-KH" alt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យើងរំកិលចំណុចទសភាគ</a:t>
            </a:r>
          </a:p>
          <a:p>
            <a:r>
              <a:rPr lang="km-KH" alt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ទៅខាង </a:t>
            </a:r>
            <a:r>
              <a:rPr lang="km-KH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ស្ដាំ</a:t>
            </a:r>
            <a:r>
              <a:rPr lang="en-US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m-KH" alt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ចំនួន</a:t>
            </a:r>
            <a:r>
              <a:rPr lang="km-KH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២ខ្ទង់</a:t>
            </a:r>
            <a:endParaRPr lang="en-PH" alt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0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  <p:bldP spid="3" grpId="0"/>
      <p:bldP spid="41" grpId="0"/>
      <p:bldP spid="63" grpId="0"/>
      <p:bldP spid="64" grpId="0"/>
      <p:bldP spid="66" grpId="0" bldLvl="0" animBg="1"/>
      <p:bldP spid="67" grpId="0" bldLvl="0" animBg="1"/>
      <p:bldP spid="68" grpId="0" bldLvl="0" animBg="1"/>
      <p:bldP spid="69" grpId="0" bldLvl="0" animBg="1"/>
      <p:bldP spid="70" grpId="0" bldLvl="0" animBg="1"/>
      <p:bldP spid="71" grpId="0" bldLvl="0" animBg="1"/>
      <p:bldP spid="72" grpId="0" bldLvl="0" animBg="1"/>
      <p:bldP spid="73" grpId="0" bldLvl="0" animBg="1"/>
      <p:bldP spid="74" grpId="0"/>
      <p:bldP spid="75" grpId="0" bldLvl="0" animBg="1"/>
      <p:bldP spid="76" grpId="0" bldLvl="0" animBg="1"/>
      <p:bldP spid="77" grpId="0"/>
      <p:bldP spid="78" grpId="0"/>
      <p:bldP spid="7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5"/>
          <p:cNvSpPr txBox="1"/>
          <p:nvPr/>
        </p:nvSpPr>
        <p:spPr>
          <a:xfrm>
            <a:off x="1882648" y="230150"/>
            <a:ext cx="82539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altLang="en-US" sz="3200" dirty="0" smtClean="0">
                <a:latin typeface="Comic Sans MS" pitchFamily="66" charset="0"/>
                <a:cs typeface="Calibri Light" panose="020F0302020204030204" charset="0"/>
              </a:rPr>
              <a:t>គុណចំនួនទសភាគខាងក្រោម នឹង </a:t>
            </a:r>
            <a:r>
              <a:rPr lang="en-PH" altLang="en-US" sz="3200" dirty="0" smtClean="0">
                <a:solidFill>
                  <a:srgbClr val="FFFF00"/>
                </a:solidFill>
                <a:latin typeface="Comic Sans MS" pitchFamily="66" charset="0"/>
                <a:cs typeface="Calibri Light" panose="020F0302020204030204" charset="0"/>
              </a:rPr>
              <a:t>10</a:t>
            </a:r>
            <a:r>
              <a:rPr lang="en-PH" altLang="en-US" sz="3200" dirty="0" smtClean="0">
                <a:latin typeface="Comic Sans MS" pitchFamily="66" charset="0"/>
                <a:cs typeface="Calibri Light" panose="020F0302020204030204" charset="0"/>
              </a:rPr>
              <a:t> </a:t>
            </a:r>
            <a:r>
              <a:rPr lang="km-KH" altLang="en-US" sz="3200" dirty="0" smtClean="0">
                <a:latin typeface="Comic Sans MS" pitchFamily="66" charset="0"/>
                <a:cs typeface="Calibri Light" panose="020F0302020204030204" charset="0"/>
              </a:rPr>
              <a:t>និង </a:t>
            </a:r>
            <a:r>
              <a:rPr lang="en-PH" altLang="en-US" sz="3200" dirty="0" smtClean="0">
                <a:latin typeface="Comic Sans MS" pitchFamily="66" charset="0"/>
                <a:cs typeface="Calibri Light" panose="020F0302020204030204" charset="0"/>
              </a:rPr>
              <a:t> </a:t>
            </a:r>
            <a:r>
              <a:rPr lang="en-PH" altLang="en-US" sz="3200" dirty="0" smtClean="0">
                <a:solidFill>
                  <a:srgbClr val="FFFF00"/>
                </a:solidFill>
                <a:latin typeface="Comic Sans MS" pitchFamily="66" charset="0"/>
                <a:cs typeface="Calibri Light" panose="020F0302020204030204" charset="0"/>
              </a:rPr>
              <a:t>100</a:t>
            </a:r>
            <a:r>
              <a:rPr lang="en-PH" altLang="en-US" sz="3200" dirty="0" smtClean="0">
                <a:latin typeface="Comic Sans MS" pitchFamily="66" charset="0"/>
                <a:cs typeface="Calibri Light" panose="020F0302020204030204" charset="0"/>
              </a:rPr>
              <a:t> </a:t>
            </a:r>
            <a:r>
              <a:rPr lang="km-KH" altLang="en-US" sz="3200" dirty="0" smtClean="0">
                <a:latin typeface="Comic Sans MS" pitchFamily="66" charset="0"/>
                <a:cs typeface="Calibri Light" panose="020F0302020204030204" charset="0"/>
              </a:rPr>
              <a:t>ដោយ រំកិលចំណុចទសភាគ</a:t>
            </a:r>
            <a:endParaRPr lang="en-PH" altLang="en-US" sz="3200" dirty="0">
              <a:latin typeface="Comic Sans MS" pitchFamily="66" charset="0"/>
              <a:cs typeface="Calibri Light" panose="020F0302020204030204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2472690" y="2092325"/>
            <a:ext cx="38328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altLang="en-US" sz="8800" b="1" dirty="0">
                <a:latin typeface="Arial" panose="020B0604020202020204" pitchFamily="34" charset="0"/>
                <a:cs typeface="Arial" panose="020B0604020202020204" pitchFamily="34" charset="0"/>
              </a:rPr>
              <a:t>5.3 1 4</a:t>
            </a:r>
          </a:p>
        </p:txBody>
      </p:sp>
      <p:sp>
        <p:nvSpPr>
          <p:cNvPr id="3" name="Text Box 2"/>
          <p:cNvSpPr txBox="1"/>
          <p:nvPr/>
        </p:nvSpPr>
        <p:spPr>
          <a:xfrm>
            <a:off x="2430780" y="3391535"/>
            <a:ext cx="3863975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altLang="en-US" sz="8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5 3 1 4</a:t>
            </a:r>
          </a:p>
        </p:txBody>
      </p:sp>
      <p:sp>
        <p:nvSpPr>
          <p:cNvPr id="41" name="Text Box 40"/>
          <p:cNvSpPr txBox="1"/>
          <p:nvPr/>
        </p:nvSpPr>
        <p:spPr>
          <a:xfrm>
            <a:off x="2434590" y="4761230"/>
            <a:ext cx="3853815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altLang="en-US" sz="8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5 3 1 4</a:t>
            </a:r>
            <a:endParaRPr lang="en-PH" altLang="en-US" sz="8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Text Box 62"/>
          <p:cNvSpPr txBox="1"/>
          <p:nvPr/>
        </p:nvSpPr>
        <p:spPr>
          <a:xfrm>
            <a:off x="7301865" y="3853180"/>
            <a:ext cx="87439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10</a:t>
            </a:r>
          </a:p>
        </p:txBody>
      </p:sp>
      <p:sp>
        <p:nvSpPr>
          <p:cNvPr id="64" name="Text Box 63"/>
          <p:cNvSpPr txBox="1"/>
          <p:nvPr/>
        </p:nvSpPr>
        <p:spPr>
          <a:xfrm>
            <a:off x="8065135" y="5197475"/>
            <a:ext cx="10718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altLang="en-US"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100</a:t>
            </a:r>
          </a:p>
        </p:txBody>
      </p:sp>
      <p:sp>
        <p:nvSpPr>
          <p:cNvPr id="66" name="Curved Left Arrow 65"/>
          <p:cNvSpPr/>
          <p:nvPr/>
        </p:nvSpPr>
        <p:spPr>
          <a:xfrm>
            <a:off x="6490335" y="2670810"/>
            <a:ext cx="763270" cy="1774190"/>
          </a:xfrm>
          <a:prstGeom prst="curvedLef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Curved Left Arrow 66"/>
          <p:cNvSpPr/>
          <p:nvPr/>
        </p:nvSpPr>
        <p:spPr>
          <a:xfrm>
            <a:off x="7301865" y="2671445"/>
            <a:ext cx="1242060" cy="3048000"/>
          </a:xfrm>
          <a:prstGeom prst="curvedLeftArrow">
            <a:avLst>
              <a:gd name="adj1" fmla="val 14291"/>
              <a:gd name="adj2" fmla="val 50000"/>
              <a:gd name="adj3" fmla="val 25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ounded Rectangle 67"/>
          <p:cNvSpPr/>
          <p:nvPr/>
        </p:nvSpPr>
        <p:spPr>
          <a:xfrm>
            <a:off x="3237865" y="4262755"/>
            <a:ext cx="294640" cy="250190"/>
          </a:xfrm>
          <a:prstGeom prst="roundRect">
            <a:avLst/>
          </a:prstGeom>
          <a:noFill/>
          <a:ln w="38100">
            <a:solidFill>
              <a:schemeClr val="bg2">
                <a:lumMod val="2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ounded Rectangle 68"/>
          <p:cNvSpPr/>
          <p:nvPr/>
        </p:nvSpPr>
        <p:spPr>
          <a:xfrm>
            <a:off x="4242435" y="4262755"/>
            <a:ext cx="294640" cy="250190"/>
          </a:xfrm>
          <a:prstGeom prst="roundRect">
            <a:avLst/>
          </a:prstGeom>
          <a:noFill/>
          <a:ln w="38100">
            <a:solidFill>
              <a:schemeClr val="bg2">
                <a:lumMod val="2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ounded Rectangle 69"/>
          <p:cNvSpPr/>
          <p:nvPr/>
        </p:nvSpPr>
        <p:spPr>
          <a:xfrm>
            <a:off x="5166360" y="4262755"/>
            <a:ext cx="294640" cy="250190"/>
          </a:xfrm>
          <a:prstGeom prst="roundRect">
            <a:avLst/>
          </a:prstGeom>
          <a:noFill/>
          <a:ln w="38100">
            <a:solidFill>
              <a:schemeClr val="bg2">
                <a:lumMod val="2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ounded Rectangle 70"/>
          <p:cNvSpPr/>
          <p:nvPr/>
        </p:nvSpPr>
        <p:spPr>
          <a:xfrm>
            <a:off x="3237865" y="5615940"/>
            <a:ext cx="294640" cy="250190"/>
          </a:xfrm>
          <a:prstGeom prst="roundRect">
            <a:avLst/>
          </a:prstGeom>
          <a:noFill/>
          <a:ln w="38100">
            <a:solidFill>
              <a:schemeClr val="bg2">
                <a:lumMod val="2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ounded Rectangle 71"/>
          <p:cNvSpPr/>
          <p:nvPr/>
        </p:nvSpPr>
        <p:spPr>
          <a:xfrm>
            <a:off x="4213860" y="5615940"/>
            <a:ext cx="294640" cy="250190"/>
          </a:xfrm>
          <a:prstGeom prst="roundRect">
            <a:avLst/>
          </a:prstGeom>
          <a:noFill/>
          <a:ln w="38100">
            <a:solidFill>
              <a:schemeClr val="bg2">
                <a:lumMod val="2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ounded Rectangle 72"/>
          <p:cNvSpPr/>
          <p:nvPr/>
        </p:nvSpPr>
        <p:spPr>
          <a:xfrm>
            <a:off x="5166360" y="5615940"/>
            <a:ext cx="294640" cy="250190"/>
          </a:xfrm>
          <a:prstGeom prst="roundRect">
            <a:avLst/>
          </a:prstGeom>
          <a:noFill/>
          <a:ln w="38100">
            <a:solidFill>
              <a:schemeClr val="bg2">
                <a:lumMod val="2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 Box 73"/>
          <p:cNvSpPr txBox="1"/>
          <p:nvPr/>
        </p:nvSpPr>
        <p:spPr>
          <a:xfrm>
            <a:off x="4070985" y="3359150"/>
            <a:ext cx="638175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altLang="en-US" sz="8800" b="1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75" name="Rounded Rectangle 74"/>
          <p:cNvSpPr/>
          <p:nvPr/>
        </p:nvSpPr>
        <p:spPr>
          <a:xfrm>
            <a:off x="6109970" y="5615940"/>
            <a:ext cx="294640" cy="250190"/>
          </a:xfrm>
          <a:prstGeom prst="roundRect">
            <a:avLst/>
          </a:prstGeom>
          <a:noFill/>
          <a:ln w="38100">
            <a:solidFill>
              <a:schemeClr val="bg2">
                <a:lumMod val="2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ounded Rectangle 75"/>
          <p:cNvSpPr/>
          <p:nvPr/>
        </p:nvSpPr>
        <p:spPr>
          <a:xfrm>
            <a:off x="6109970" y="4262755"/>
            <a:ext cx="294640" cy="250190"/>
          </a:xfrm>
          <a:prstGeom prst="roundRect">
            <a:avLst/>
          </a:prstGeom>
          <a:noFill/>
          <a:ln w="38100">
            <a:solidFill>
              <a:schemeClr val="bg2">
                <a:lumMod val="2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 Box 76"/>
          <p:cNvSpPr txBox="1"/>
          <p:nvPr/>
        </p:nvSpPr>
        <p:spPr>
          <a:xfrm>
            <a:off x="4994275" y="4714240"/>
            <a:ext cx="638175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altLang="en-US" sz="8800" b="1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2050" name="Picture 2" descr="いろいろな英語の褒め言葉のイラスト文字 | かわいいフリー素材集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9909" y="5484622"/>
            <a:ext cx="3252091" cy="1247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8" name="Text Box 62"/>
          <p:cNvSpPr txBox="1"/>
          <p:nvPr/>
        </p:nvSpPr>
        <p:spPr>
          <a:xfrm>
            <a:off x="8911207" y="2353290"/>
            <a:ext cx="30836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alt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គុណនឹង</a:t>
            </a:r>
            <a:r>
              <a:rPr lang="en-PH" alt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</a:t>
            </a:r>
          </a:p>
          <a:p>
            <a:r>
              <a:rPr lang="km-KH" alt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យើងរំកិលចំណុចទសភាគ</a:t>
            </a:r>
          </a:p>
          <a:p>
            <a:r>
              <a:rPr lang="km-KH" alt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ទៅខាង </a:t>
            </a:r>
            <a:r>
              <a:rPr lang="km-KH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ស្ដាំ</a:t>
            </a:r>
            <a:r>
              <a:rPr lang="en-US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m-KH" alt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ចំនួន</a:t>
            </a:r>
            <a:r>
              <a:rPr lang="km-KH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១ខ្ទង់</a:t>
            </a:r>
            <a:endParaRPr lang="en-PH" alt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Text Box 62"/>
          <p:cNvSpPr txBox="1"/>
          <p:nvPr/>
        </p:nvSpPr>
        <p:spPr>
          <a:xfrm>
            <a:off x="8859644" y="3926185"/>
            <a:ext cx="30836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alt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គុណនឹង</a:t>
            </a:r>
            <a:r>
              <a:rPr lang="en-PH" alt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PH" altLang="en-U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PH" altLang="en-U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PH" altLang="en-US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km-KH" alt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យើងរំកិលចំណុចទសភាគ</a:t>
            </a:r>
          </a:p>
          <a:p>
            <a:r>
              <a:rPr lang="km-KH" alt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ទៅខាង </a:t>
            </a:r>
            <a:r>
              <a:rPr lang="km-KH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ស្ដាំ</a:t>
            </a:r>
            <a:r>
              <a:rPr lang="en-US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m-KH" alt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ចំនួន</a:t>
            </a:r>
            <a:r>
              <a:rPr lang="km-KH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២</a:t>
            </a:r>
            <a:r>
              <a:rPr lang="km-KH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ខ្ទង់</a:t>
            </a:r>
            <a:endParaRPr lang="en-PH" alt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142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  <p:bldP spid="3" grpId="0"/>
      <p:bldP spid="41" grpId="0"/>
      <p:bldP spid="63" grpId="0"/>
      <p:bldP spid="64" grpId="0"/>
      <p:bldP spid="66" grpId="0" bldLvl="0" animBg="1"/>
      <p:bldP spid="67" grpId="0" bldLvl="0" animBg="1"/>
      <p:bldP spid="68" grpId="0" bldLvl="0" animBg="1"/>
      <p:bldP spid="69" grpId="0" bldLvl="0" animBg="1"/>
      <p:bldP spid="70" grpId="0" bldLvl="0" animBg="1"/>
      <p:bldP spid="71" grpId="0" bldLvl="0" animBg="1"/>
      <p:bldP spid="72" grpId="0" bldLvl="0" animBg="1"/>
      <p:bldP spid="73" grpId="0" bldLvl="0" animBg="1"/>
      <p:bldP spid="74" grpId="0"/>
      <p:bldP spid="75" grpId="0" bldLvl="0" animBg="1"/>
      <p:bldP spid="76" grpId="0" bldLvl="0" animBg="1"/>
      <p:bldP spid="77" grpId="0"/>
      <p:bldP spid="78" grpId="0"/>
      <p:bldP spid="7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195</Words>
  <Application>Microsoft Office PowerPoint</Application>
  <PresentationFormat>Widescreen</PresentationFormat>
  <Paragraphs>45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TEMAOS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XY-PC</dc:creator>
  <cp:lastModifiedBy>XY-PC</cp:lastModifiedBy>
  <cp:revision>8</cp:revision>
  <dcterms:created xsi:type="dcterms:W3CDTF">2023-08-08T09:09:33Z</dcterms:created>
  <dcterms:modified xsi:type="dcterms:W3CDTF">2023-08-27T06:21:28Z</dcterms:modified>
</cp:coreProperties>
</file>