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2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6D5C1-FD63-422B-8A7C-D757E8764548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1F4E-F55C-4446-8A82-8FC5E3C3DC2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9089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6D5C1-FD63-422B-8A7C-D757E8764548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1F4E-F55C-4446-8A82-8FC5E3C3D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97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6D5C1-FD63-422B-8A7C-D757E8764548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1F4E-F55C-4446-8A82-8FC5E3C3D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822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6D5C1-FD63-422B-8A7C-D757E8764548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1F4E-F55C-4446-8A82-8FC5E3C3D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346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6D5C1-FD63-422B-8A7C-D757E8764548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1F4E-F55C-4446-8A82-8FC5E3C3DC2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5802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6D5C1-FD63-422B-8A7C-D757E8764548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1F4E-F55C-4446-8A82-8FC5E3C3D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68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6D5C1-FD63-422B-8A7C-D757E8764548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1F4E-F55C-4446-8A82-8FC5E3C3D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73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6D5C1-FD63-422B-8A7C-D757E8764548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1F4E-F55C-4446-8A82-8FC5E3C3D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059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6D5C1-FD63-422B-8A7C-D757E8764548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1F4E-F55C-4446-8A82-8FC5E3C3D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089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306D5C1-FD63-422B-8A7C-D757E8764548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FF1F4E-F55C-4446-8A82-8FC5E3C3D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068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6D5C1-FD63-422B-8A7C-D757E8764548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1F4E-F55C-4446-8A82-8FC5E3C3D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109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306D5C1-FD63-422B-8A7C-D757E8764548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7FF1F4E-F55C-4446-8A82-8FC5E3C3DC2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7132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98C35-5349-0043-FDC3-602172DACE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m-KH" dirty="0" smtClean="0"/>
              <a:t>រង្វាស់មុំនៃចតុកោណ</a:t>
            </a:r>
            <a:endParaRPr lang="en-PH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78DF41-B352-F124-AC19-49D636AB6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m-KH" sz="4400" dirty="0" smtClean="0"/>
              <a:t>គណិតវិទ្យា ថ្នាក់ទី៥</a:t>
            </a:r>
            <a:endParaRPr lang="en-PH" sz="4400" dirty="0"/>
          </a:p>
        </p:txBody>
      </p:sp>
    </p:spTree>
    <p:extLst>
      <p:ext uri="{BB962C8B-B14F-4D97-AF65-F5344CB8AC3E}">
        <p14:creationId xmlns:p14="http://schemas.microsoft.com/office/powerpoint/2010/main" val="267192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499FDDD-DDCC-F212-40B6-2F0A6323489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1737360"/>
            <a:ext cx="5492972" cy="46089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B3C392C-6518-C7E4-801B-78DBBDC79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86603"/>
            <a:ext cx="10058400" cy="1450757"/>
          </a:xfrm>
        </p:spPr>
        <p:txBody>
          <a:bodyPr>
            <a:normAutofit/>
          </a:bodyPr>
          <a:lstStyle/>
          <a:p>
            <a:pPr algn="r">
              <a:lnSpc>
                <a:spcPct val="150000"/>
              </a:lnSpc>
            </a:pPr>
            <a:r>
              <a:rPr lang="km-KH" sz="3200" dirty="0">
                <a:solidFill>
                  <a:srgbClr val="0070C0"/>
                </a:solidFill>
                <a:latin typeface="Kh Battambang" panose="02000500000000020004" pitchFamily="2" charset="0"/>
                <a:ea typeface="+mn-ea"/>
                <a:cs typeface="Kh Battambang" panose="02000500000000020004" pitchFamily="2" charset="0"/>
              </a:rPr>
              <a:t>តោះយើងមកគណនារង្វាស់មុំនៃចតុកោណខាងក្រោម!</a:t>
            </a:r>
            <a:endParaRPr lang="en-PH" sz="3200" dirty="0">
              <a:solidFill>
                <a:srgbClr val="0070C0"/>
              </a:solidFill>
              <a:latin typeface="Kh Battambang" panose="02000500000000020004" pitchFamily="2" charset="0"/>
              <a:ea typeface="+mn-ea"/>
              <a:cs typeface="Kh Battambang" panose="02000500000000020004" pitchFamily="2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74B9DFF-0A9E-B1A8-505B-5D9625B3F8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25727" y="-37708"/>
            <a:ext cx="2753291" cy="318299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909707D-6981-A7AE-BDB3-6522AC3728B2}"/>
              </a:ext>
            </a:extLst>
          </p:cNvPr>
          <p:cNvSpPr txBox="1"/>
          <p:nvPr/>
        </p:nvSpPr>
        <p:spPr>
          <a:xfrm>
            <a:off x="8137236" y="3537527"/>
            <a:ext cx="2074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PH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D5002D2-CAB8-0145-DEF2-A823B0568AD0}"/>
              </a:ext>
            </a:extLst>
          </p:cNvPr>
          <p:cNvSpPr txBox="1"/>
          <p:nvPr/>
        </p:nvSpPr>
        <p:spPr>
          <a:xfrm>
            <a:off x="3021640" y="3084822"/>
            <a:ext cx="389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2800" dirty="0">
                <a:solidFill>
                  <a:srgbClr val="BB2501"/>
                </a:solidFill>
                <a:latin typeface="Arial Rounded MT Bold" panose="020F0704030504030204" pitchFamily="34" charset="0"/>
              </a:rPr>
              <a:t>?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7F8CEE8-6DEB-3012-6420-D0B7888E64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9517" y="4248010"/>
            <a:ext cx="1756207" cy="2030297"/>
          </a:xfrm>
          <a:prstGeom prst="rect">
            <a:avLst/>
          </a:prstGeom>
        </p:spPr>
      </p:pic>
      <p:sp>
        <p:nvSpPr>
          <p:cNvPr id="17" name="Speech Bubble: Oval 16">
            <a:extLst>
              <a:ext uri="{FF2B5EF4-FFF2-40B4-BE49-F238E27FC236}">
                <a16:creationId xmlns:a16="http://schemas.microsoft.com/office/drawing/2014/main" id="{C6854784-6B55-1E52-AD57-6EC6B14AE279}"/>
              </a:ext>
            </a:extLst>
          </p:cNvPr>
          <p:cNvSpPr/>
          <p:nvPr/>
        </p:nvSpPr>
        <p:spPr>
          <a:xfrm>
            <a:off x="4044993" y="3231403"/>
            <a:ext cx="1873706" cy="1459281"/>
          </a:xfrm>
          <a:prstGeom prst="wedgeEllipseCallout">
            <a:avLst>
              <a:gd name="adj1" fmla="val 32678"/>
              <a:gd name="adj2" fmla="val 567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defRPr/>
            </a:pPr>
            <a:r>
              <a:rPr lang="km-KH" sz="1400" i="1" dirty="0">
                <a:solidFill>
                  <a:schemeClr val="bg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គ្រប់ចតុកោណទាំងអស់មានផលបូកមុំក្នុងសរុប</a:t>
            </a:r>
            <a:r>
              <a:rPr lang="km-KH" sz="1400" i="1" dirty="0" smtClean="0">
                <a:solidFill>
                  <a:schemeClr val="bg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ស្មើ </a:t>
            </a:r>
            <a:r>
              <a:rPr lang="en-PH" sz="1400" i="1" dirty="0">
                <a:solidFill>
                  <a:schemeClr val="bg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360 </a:t>
            </a:r>
            <a:r>
              <a:rPr lang="en-PH" sz="1400" i="1" dirty="0" smtClean="0">
                <a:solidFill>
                  <a:schemeClr val="bg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° </a:t>
            </a:r>
            <a:endParaRPr lang="en-PH" sz="1400" i="1" dirty="0">
              <a:solidFill>
                <a:schemeClr val="bg1"/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4E95E18-6C9A-1DA6-AD18-26A9136B5CAC}"/>
              </a:ext>
            </a:extLst>
          </p:cNvPr>
          <p:cNvSpPr txBox="1"/>
          <p:nvPr/>
        </p:nvSpPr>
        <p:spPr>
          <a:xfrm>
            <a:off x="5850542" y="2375833"/>
            <a:ext cx="62556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dirty="0">
                <a:solidFill>
                  <a:srgbClr val="E84C22"/>
                </a:solidFill>
                <a:latin typeface="Arial Rounded MT Bold" panose="020F0704030504030204" pitchFamily="34" charset="0"/>
              </a:rPr>
              <a:t>360° = </a:t>
            </a:r>
            <a:r>
              <a:rPr lang="en-PH" sz="3200" i="1" dirty="0">
                <a:solidFill>
                  <a:srgbClr val="E84C22"/>
                </a:solidFill>
                <a:latin typeface="Arial Rounded MT Bold" panose="020F0704030504030204" pitchFamily="34" charset="0"/>
              </a:rPr>
              <a:t>A</a:t>
            </a:r>
            <a:r>
              <a:rPr lang="en-PH" sz="3200" dirty="0" smtClean="0">
                <a:solidFill>
                  <a:srgbClr val="E84C22"/>
                </a:solidFill>
                <a:latin typeface="Arial Rounded MT Bold" panose="020F0704030504030204" pitchFamily="34" charset="0"/>
              </a:rPr>
              <a:t> </a:t>
            </a:r>
            <a:r>
              <a:rPr lang="en-PH" sz="3200" dirty="0">
                <a:solidFill>
                  <a:srgbClr val="E84C22"/>
                </a:solidFill>
                <a:latin typeface="Arial Rounded MT Bold" panose="020F0704030504030204" pitchFamily="34" charset="0"/>
              </a:rPr>
              <a:t>+ 88° + 83°+ 90°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941E330-866A-47EB-8DFA-05D4271F7756}"/>
              </a:ext>
            </a:extLst>
          </p:cNvPr>
          <p:cNvSpPr txBox="1"/>
          <p:nvPr/>
        </p:nvSpPr>
        <p:spPr>
          <a:xfrm>
            <a:off x="6094190" y="1731575"/>
            <a:ext cx="43220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m-KH" sz="2800" i="1" dirty="0" smtClean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តាង </a:t>
            </a:r>
            <a:r>
              <a:rPr lang="en-PH" sz="2800" i="1" dirty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A</a:t>
            </a:r>
            <a:r>
              <a:rPr lang="en-PH" sz="2800" i="1" dirty="0" smtClean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 </a:t>
            </a:r>
            <a:r>
              <a:rPr lang="km-KH" sz="2800" i="1" dirty="0" smtClean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ជារង្វាស់មុំដែលត្រូវរក</a:t>
            </a:r>
            <a:endParaRPr lang="en-PH" sz="2800" i="1" dirty="0">
              <a:solidFill>
                <a:srgbClr val="E84C22"/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6199E48-D0C6-5511-FA21-1CBE010AEAF4}"/>
              </a:ext>
            </a:extLst>
          </p:cNvPr>
          <p:cNvSpPr txBox="1"/>
          <p:nvPr/>
        </p:nvSpPr>
        <p:spPr>
          <a:xfrm>
            <a:off x="5850542" y="2797253"/>
            <a:ext cx="49420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PH" sz="3200" b="0" i="0" u="none" strike="noStrike" kern="1200" cap="none" spc="0" normalizeH="0" baseline="0" noProof="0" dirty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360° = </a:t>
            </a:r>
            <a:r>
              <a:rPr kumimoji="0" lang="en-PH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 </a:t>
            </a:r>
            <a:r>
              <a:rPr kumimoji="0" lang="en-PH" sz="3200" b="0" i="0" u="none" strike="noStrike" kern="1200" cap="none" spc="0" normalizeH="0" baseline="0" noProof="0" dirty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+ 261° 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CBC5F89-F4C6-70B2-340A-3996E391BB9C}"/>
              </a:ext>
            </a:extLst>
          </p:cNvPr>
          <p:cNvSpPr txBox="1"/>
          <p:nvPr/>
        </p:nvSpPr>
        <p:spPr>
          <a:xfrm>
            <a:off x="6465043" y="3182332"/>
            <a:ext cx="432273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PH" sz="3200" dirty="0">
                <a:solidFill>
                  <a:srgbClr val="E84C22"/>
                </a:solidFill>
                <a:latin typeface="Arial Rounded MT Bold" panose="020F0704030504030204" pitchFamily="34" charset="0"/>
              </a:rPr>
              <a:t>A</a:t>
            </a:r>
            <a:r>
              <a:rPr kumimoji="0" lang="en-PH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PH" sz="3200" b="0" i="0" u="none" strike="noStrike" kern="1200" cap="none" spc="0" normalizeH="0" baseline="0" noProof="0" dirty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= 360° - 261° 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D99EDEA-5496-7A31-98BF-033CF9ADCAD7}"/>
              </a:ext>
            </a:extLst>
          </p:cNvPr>
          <p:cNvSpPr txBox="1"/>
          <p:nvPr/>
        </p:nvSpPr>
        <p:spPr>
          <a:xfrm>
            <a:off x="6469867" y="3694139"/>
            <a:ext cx="1530220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PH" sz="2800" dirty="0">
                <a:solidFill>
                  <a:srgbClr val="E84C22"/>
                </a:solidFill>
                <a:latin typeface="Arial Rounded MT Bold" panose="020F0704030504030204" pitchFamily="34" charset="0"/>
              </a:rPr>
              <a:t>A</a:t>
            </a:r>
            <a:r>
              <a:rPr kumimoji="0" lang="en-PH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 </a:t>
            </a:r>
            <a:r>
              <a:rPr kumimoji="0" lang="en-PH" sz="2800" b="0" i="0" u="none" strike="noStrike" kern="1200" cap="none" spc="0" normalizeH="0" baseline="0" noProof="0" dirty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= 99°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895A526-E616-EBD5-F641-1487D31B5B5E}"/>
              </a:ext>
            </a:extLst>
          </p:cNvPr>
          <p:cNvSpPr txBox="1"/>
          <p:nvPr/>
        </p:nvSpPr>
        <p:spPr>
          <a:xfrm>
            <a:off x="6209922" y="4360192"/>
            <a:ext cx="28046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m-KH" sz="2400" i="1" dirty="0" smtClean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ផ្ទៀងផ្ទាត់</a:t>
            </a:r>
            <a:endParaRPr lang="en-PH" sz="2400" i="1" dirty="0">
              <a:solidFill>
                <a:srgbClr val="E84C22"/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FAD331E-EA2C-BE73-F200-F738CB1271B9}"/>
              </a:ext>
            </a:extLst>
          </p:cNvPr>
          <p:cNvSpPr txBox="1"/>
          <p:nvPr/>
        </p:nvSpPr>
        <p:spPr>
          <a:xfrm>
            <a:off x="6615583" y="4782496"/>
            <a:ext cx="432273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PH" sz="3200" u="sng" dirty="0">
                <a:solidFill>
                  <a:srgbClr val="E84C22"/>
                </a:solidFill>
                <a:latin typeface="Arial Rounded MT Bold" panose="020F0704030504030204" pitchFamily="34" charset="0"/>
              </a:rPr>
              <a:t>99</a:t>
            </a:r>
            <a:r>
              <a:rPr lang="en-PH" sz="3200" dirty="0">
                <a:solidFill>
                  <a:srgbClr val="E84C22"/>
                </a:solidFill>
                <a:latin typeface="Arial Rounded MT Bold" panose="020F0704030504030204" pitchFamily="34" charset="0"/>
              </a:rPr>
              <a:t>° + 90° + 83° + 88°  </a:t>
            </a:r>
            <a:endParaRPr kumimoji="0" lang="en-PH" sz="3200" b="0" i="0" u="none" strike="noStrike" kern="1200" cap="none" spc="0" normalizeH="0" baseline="0" noProof="0" dirty="0">
              <a:ln>
                <a:noFill/>
              </a:ln>
              <a:solidFill>
                <a:srgbClr val="E84C22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E11EDB1-7226-3136-84A5-31B696F4512F}"/>
              </a:ext>
            </a:extLst>
          </p:cNvPr>
          <p:cNvSpPr txBox="1"/>
          <p:nvPr/>
        </p:nvSpPr>
        <p:spPr>
          <a:xfrm>
            <a:off x="10589428" y="4792936"/>
            <a:ext cx="15788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PH" sz="3200" dirty="0">
                <a:solidFill>
                  <a:srgbClr val="E84C22"/>
                </a:solidFill>
                <a:latin typeface="Arial Rounded MT Bold" panose="020F0704030504030204" pitchFamily="34" charset="0"/>
              </a:rPr>
              <a:t>= 360°</a:t>
            </a:r>
            <a:endParaRPr kumimoji="0" lang="en-PH" sz="3200" b="0" i="0" u="none" strike="noStrike" kern="1200" cap="none" spc="0" normalizeH="0" baseline="0" noProof="0" dirty="0">
              <a:ln>
                <a:noFill/>
              </a:ln>
              <a:solidFill>
                <a:srgbClr val="E84C22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303E034-A70E-46B1-5C98-AAE729A6207F}"/>
              </a:ext>
            </a:extLst>
          </p:cNvPr>
          <p:cNvSpPr txBox="1"/>
          <p:nvPr/>
        </p:nvSpPr>
        <p:spPr>
          <a:xfrm>
            <a:off x="7421037" y="5630427"/>
            <a:ext cx="1364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km-KH" sz="2800" b="1" i="1" dirty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ត្រឹមត្រូវ!</a:t>
            </a:r>
            <a:endParaRPr lang="en-PH" sz="2800" b="1" i="1" dirty="0">
              <a:solidFill>
                <a:srgbClr val="E84C22"/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03CD505-D8F6-5E45-8758-4372A8C8AE36}"/>
              </a:ext>
            </a:extLst>
          </p:cNvPr>
          <p:cNvGrpSpPr/>
          <p:nvPr/>
        </p:nvGrpSpPr>
        <p:grpSpPr>
          <a:xfrm>
            <a:off x="9198287" y="5491931"/>
            <a:ext cx="2104224" cy="650303"/>
            <a:chOff x="8514797" y="5431082"/>
            <a:chExt cx="2104224" cy="650303"/>
          </a:xfrm>
        </p:grpSpPr>
        <p:sp>
          <p:nvSpPr>
            <p:cNvPr id="31" name="Star: 5 Points 30">
              <a:extLst>
                <a:ext uri="{FF2B5EF4-FFF2-40B4-BE49-F238E27FC236}">
                  <a16:creationId xmlns:a16="http://schemas.microsoft.com/office/drawing/2014/main" id="{B6741858-4534-DD8B-FD7A-F9BEC5B0E7EE}"/>
                </a:ext>
              </a:extLst>
            </p:cNvPr>
            <p:cNvSpPr/>
            <p:nvPr/>
          </p:nvSpPr>
          <p:spPr>
            <a:xfrm>
              <a:off x="8514797" y="5431082"/>
              <a:ext cx="650303" cy="650303"/>
            </a:xfrm>
            <a:prstGeom prst="star5">
              <a:avLst/>
            </a:prstGeom>
            <a:ln>
              <a:solidFill>
                <a:srgbClr val="E84C2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2" name="Star: 5 Points 31">
              <a:extLst>
                <a:ext uri="{FF2B5EF4-FFF2-40B4-BE49-F238E27FC236}">
                  <a16:creationId xmlns:a16="http://schemas.microsoft.com/office/drawing/2014/main" id="{2E9A6BE1-7727-D0DA-9C29-5525410FF5DE}"/>
                </a:ext>
              </a:extLst>
            </p:cNvPr>
            <p:cNvSpPr/>
            <p:nvPr/>
          </p:nvSpPr>
          <p:spPr>
            <a:xfrm>
              <a:off x="9234884" y="5431082"/>
              <a:ext cx="650303" cy="650303"/>
            </a:xfrm>
            <a:prstGeom prst="star5">
              <a:avLst/>
            </a:prstGeom>
            <a:ln>
              <a:solidFill>
                <a:srgbClr val="E84C2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3" name="Star: 5 Points 32">
              <a:extLst>
                <a:ext uri="{FF2B5EF4-FFF2-40B4-BE49-F238E27FC236}">
                  <a16:creationId xmlns:a16="http://schemas.microsoft.com/office/drawing/2014/main" id="{AC3DEEC6-3CFA-EA3F-F313-CBFADFF0C2F3}"/>
                </a:ext>
              </a:extLst>
            </p:cNvPr>
            <p:cNvSpPr/>
            <p:nvPr/>
          </p:nvSpPr>
          <p:spPr>
            <a:xfrm>
              <a:off x="9968718" y="5431082"/>
              <a:ext cx="650303" cy="650303"/>
            </a:xfrm>
            <a:prstGeom prst="star5">
              <a:avLst/>
            </a:prstGeom>
            <a:ln>
              <a:solidFill>
                <a:srgbClr val="E84C2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478BE674-AEE8-B3EB-75A4-5A206519B3AD}"/>
              </a:ext>
            </a:extLst>
          </p:cNvPr>
          <p:cNvSpPr txBox="1"/>
          <p:nvPr/>
        </p:nvSpPr>
        <p:spPr>
          <a:xfrm>
            <a:off x="8103275" y="3748859"/>
            <a:ext cx="3735960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km-KH" sz="2400" b="1" i="1" dirty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ដូចនេះ រង្វាស់មុំ</a:t>
            </a:r>
            <a:r>
              <a:rPr lang="en-US" sz="2400" b="1" i="1" dirty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 </a:t>
            </a:r>
            <a:r>
              <a:rPr lang="en-US" sz="2400" b="1" i="1" dirty="0" smtClean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A </a:t>
            </a:r>
            <a:r>
              <a:rPr lang="km-KH" sz="2400" b="1" i="1" dirty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គឺ</a:t>
            </a:r>
            <a:r>
              <a:rPr lang="en-US" sz="2400" b="1" i="1" dirty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 </a:t>
            </a:r>
            <a:r>
              <a:rPr lang="en-PH" sz="2400" b="1" i="1" dirty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99°</a:t>
            </a:r>
          </a:p>
        </p:txBody>
      </p:sp>
    </p:spTree>
    <p:extLst>
      <p:ext uri="{BB962C8B-B14F-4D97-AF65-F5344CB8AC3E}">
        <p14:creationId xmlns:p14="http://schemas.microsoft.com/office/powerpoint/2010/main" val="4007608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7" grpId="0" animBg="1"/>
      <p:bldP spid="18" grpId="0"/>
      <p:bldP spid="19" grpId="0"/>
      <p:bldP spid="23" grpId="0"/>
      <p:bldP spid="24" grpId="0"/>
      <p:bldP spid="25" grpId="0" animBg="1"/>
      <p:bldP spid="26" grpId="0"/>
      <p:bldP spid="29" grpId="0"/>
      <p:bldP spid="30" grpId="0"/>
      <p:bldP spid="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680FD5A-A64C-BF4F-C866-EE49CFEE40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185" r="6751" b="2019"/>
          <a:stretch/>
        </p:blipFill>
        <p:spPr>
          <a:xfrm>
            <a:off x="979280" y="1844706"/>
            <a:ext cx="4579771" cy="34794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B3C392C-6518-C7E4-801B-78DBBDC79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86603"/>
            <a:ext cx="10058400" cy="1450757"/>
          </a:xfrm>
        </p:spPr>
        <p:txBody>
          <a:bodyPr>
            <a:normAutofit/>
          </a:bodyPr>
          <a:lstStyle/>
          <a:p>
            <a:pPr algn="r">
              <a:lnSpc>
                <a:spcPct val="150000"/>
              </a:lnSpc>
            </a:pPr>
            <a:r>
              <a:rPr lang="km-KH" sz="3200" dirty="0">
                <a:solidFill>
                  <a:srgbClr val="0070C0"/>
                </a:solidFill>
                <a:latin typeface="Kh Battambang" panose="02000500000000020004" pitchFamily="2" charset="0"/>
                <a:cs typeface="Kh Battambang" panose="02000500000000020004" pitchFamily="2" charset="0"/>
              </a:rPr>
              <a:t>តោះយើងមកគណនារង្វាស់មុំនៃចតុកោណខាងក្រោម!</a:t>
            </a:r>
            <a:endParaRPr lang="en-PH" sz="3200" dirty="0">
              <a:solidFill>
                <a:srgbClr val="0070C0"/>
              </a:solidFill>
              <a:latin typeface="Kh Battambang" panose="02000500000000020004" pitchFamily="2" charset="0"/>
              <a:ea typeface="+mn-ea"/>
              <a:cs typeface="Kh Battambang" panose="02000500000000020004" pitchFamily="2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74B9DFF-0A9E-B1A8-505B-5D9625B3F8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99366" y="-56801"/>
            <a:ext cx="2411545" cy="278791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909707D-6981-A7AE-BDB3-6522AC3728B2}"/>
              </a:ext>
            </a:extLst>
          </p:cNvPr>
          <p:cNvSpPr txBox="1"/>
          <p:nvPr/>
        </p:nvSpPr>
        <p:spPr>
          <a:xfrm>
            <a:off x="8137236" y="3537527"/>
            <a:ext cx="2074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PH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D5002D2-CAB8-0145-DEF2-A823B0568AD0}"/>
              </a:ext>
            </a:extLst>
          </p:cNvPr>
          <p:cNvSpPr txBox="1"/>
          <p:nvPr/>
        </p:nvSpPr>
        <p:spPr>
          <a:xfrm>
            <a:off x="1801901" y="3619988"/>
            <a:ext cx="420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2800" dirty="0">
                <a:solidFill>
                  <a:srgbClr val="BB2501"/>
                </a:solidFill>
                <a:latin typeface="Arial Rounded MT Bold" panose="020F0704030504030204" pitchFamily="34" charset="0"/>
              </a:rPr>
              <a:t>?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7F8CEE8-6DEB-3012-6420-D0B7888E64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7200" y="4615739"/>
            <a:ext cx="2006150" cy="2319248"/>
          </a:xfrm>
          <a:prstGeom prst="rect">
            <a:avLst/>
          </a:prstGeom>
        </p:spPr>
      </p:pic>
      <p:sp>
        <p:nvSpPr>
          <p:cNvPr id="17" name="Speech Bubble: Oval 16">
            <a:extLst>
              <a:ext uri="{FF2B5EF4-FFF2-40B4-BE49-F238E27FC236}">
                <a16:creationId xmlns:a16="http://schemas.microsoft.com/office/drawing/2014/main" id="{C6854784-6B55-1E52-AD57-6EC6B14AE279}"/>
              </a:ext>
            </a:extLst>
          </p:cNvPr>
          <p:cNvSpPr/>
          <p:nvPr/>
        </p:nvSpPr>
        <p:spPr>
          <a:xfrm>
            <a:off x="3404728" y="4576075"/>
            <a:ext cx="1877636" cy="1459281"/>
          </a:xfrm>
          <a:prstGeom prst="wedgeEllipseCallout">
            <a:avLst>
              <a:gd name="adj1" fmla="val 62834"/>
              <a:gd name="adj2" fmla="val 29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defRPr/>
            </a:pPr>
            <a:r>
              <a:rPr lang="km-KH" sz="1400" i="1" dirty="0">
                <a:solidFill>
                  <a:schemeClr val="bg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គ្រប់ចតុកោណទាំងអស់មានផលបូកមុំក្នុងសរុបស្មើ </a:t>
            </a:r>
            <a:r>
              <a:rPr lang="en-PH" sz="1400" i="1" dirty="0">
                <a:solidFill>
                  <a:schemeClr val="bg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360 °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4E95E18-6C9A-1DA6-AD18-26A9136B5CAC}"/>
              </a:ext>
            </a:extLst>
          </p:cNvPr>
          <p:cNvSpPr txBox="1"/>
          <p:nvPr/>
        </p:nvSpPr>
        <p:spPr>
          <a:xfrm>
            <a:off x="5874819" y="2375833"/>
            <a:ext cx="62313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dirty="0">
                <a:solidFill>
                  <a:srgbClr val="E84C22"/>
                </a:solidFill>
                <a:latin typeface="Arial Rounded MT Bold" panose="020F0704030504030204" pitchFamily="34" charset="0"/>
              </a:rPr>
              <a:t>360° = 80° + 100° + </a:t>
            </a:r>
            <a:r>
              <a:rPr lang="en-PH" sz="3200" i="1" dirty="0">
                <a:solidFill>
                  <a:srgbClr val="E84C22"/>
                </a:solidFill>
                <a:latin typeface="Arial Rounded MT Bold" panose="020F0704030504030204" pitchFamily="34" charset="0"/>
              </a:rPr>
              <a:t>C</a:t>
            </a:r>
            <a:r>
              <a:rPr lang="en-PH" sz="3200" i="1" dirty="0" smtClean="0">
                <a:solidFill>
                  <a:srgbClr val="E84C22"/>
                </a:solidFill>
                <a:latin typeface="Arial Rounded MT Bold" panose="020F0704030504030204" pitchFamily="34" charset="0"/>
              </a:rPr>
              <a:t> </a:t>
            </a:r>
            <a:r>
              <a:rPr lang="en-PH" sz="3200" dirty="0">
                <a:solidFill>
                  <a:srgbClr val="E84C22"/>
                </a:solidFill>
                <a:latin typeface="Arial Rounded MT Bold" panose="020F0704030504030204" pitchFamily="34" charset="0"/>
              </a:rPr>
              <a:t>+ 100°</a:t>
            </a:r>
            <a:endParaRPr lang="en-PH" sz="3200" i="1" dirty="0">
              <a:solidFill>
                <a:srgbClr val="E84C22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941E330-866A-47EB-8DFA-05D4271F7756}"/>
              </a:ext>
            </a:extLst>
          </p:cNvPr>
          <p:cNvSpPr txBox="1"/>
          <p:nvPr/>
        </p:nvSpPr>
        <p:spPr>
          <a:xfrm>
            <a:off x="6094190" y="1731575"/>
            <a:ext cx="43428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m-KH" sz="2800" i="1" dirty="0" smtClean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តាង </a:t>
            </a:r>
            <a:r>
              <a:rPr lang="en-PH" sz="2800" i="1" dirty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C</a:t>
            </a:r>
            <a:r>
              <a:rPr lang="en-PH" sz="2800" i="1" dirty="0" smtClean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 </a:t>
            </a:r>
            <a:r>
              <a:rPr lang="km-KH" sz="2800" i="1" dirty="0" smtClean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ជារង្វាស់មុំដែលត្រូវរក</a:t>
            </a:r>
            <a:endParaRPr lang="en-PH" sz="2800" i="1" dirty="0">
              <a:solidFill>
                <a:srgbClr val="E84C22"/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6199E48-D0C6-5511-FA21-1CBE010AEAF4}"/>
              </a:ext>
            </a:extLst>
          </p:cNvPr>
          <p:cNvSpPr txBox="1"/>
          <p:nvPr/>
        </p:nvSpPr>
        <p:spPr>
          <a:xfrm>
            <a:off x="5874818" y="2797253"/>
            <a:ext cx="491778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0" lang="en-PH" sz="3200" b="0" i="0" u="none" strike="noStrike" kern="1200" cap="none" spc="0" normalizeH="0" baseline="0" noProof="0" dirty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360° = 280</a:t>
            </a:r>
            <a:r>
              <a:rPr lang="en-PH" sz="3200" dirty="0">
                <a:solidFill>
                  <a:srgbClr val="E84C22"/>
                </a:solidFill>
                <a:latin typeface="Arial Rounded MT Bold" panose="020F0704030504030204" pitchFamily="34" charset="0"/>
              </a:rPr>
              <a:t>° + </a:t>
            </a:r>
            <a:r>
              <a:rPr lang="en-PH" sz="3200" dirty="0" smtClean="0">
                <a:solidFill>
                  <a:srgbClr val="E84C22"/>
                </a:solidFill>
                <a:latin typeface="Arial Rounded MT Bold" panose="020F0704030504030204" pitchFamily="34" charset="0"/>
              </a:rPr>
              <a:t>C</a:t>
            </a:r>
            <a:endParaRPr kumimoji="0" lang="en-PH" sz="3200" b="0" i="0" u="none" strike="noStrike" kern="1200" cap="none" spc="0" normalizeH="0" baseline="0" noProof="0" dirty="0">
              <a:ln>
                <a:noFill/>
              </a:ln>
              <a:solidFill>
                <a:srgbClr val="E84C22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CBC5F89-F4C6-70B2-340A-3996E391BB9C}"/>
              </a:ext>
            </a:extLst>
          </p:cNvPr>
          <p:cNvSpPr txBox="1"/>
          <p:nvPr/>
        </p:nvSpPr>
        <p:spPr>
          <a:xfrm>
            <a:off x="6465043" y="3182332"/>
            <a:ext cx="432273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PH" sz="3200" dirty="0">
                <a:solidFill>
                  <a:srgbClr val="E84C22"/>
                </a:solidFill>
                <a:latin typeface="Arial Rounded MT Bold" panose="020F0704030504030204" pitchFamily="34" charset="0"/>
              </a:rPr>
              <a:t>C</a:t>
            </a:r>
            <a:r>
              <a:rPr kumimoji="0" lang="en-PH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 </a:t>
            </a:r>
            <a:r>
              <a:rPr kumimoji="0" lang="en-PH" sz="3200" b="0" i="0" u="none" strike="noStrike" kern="1200" cap="none" spc="0" normalizeH="0" baseline="0" noProof="0" dirty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= 360° - 280° 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D99EDEA-5496-7A31-98BF-033CF9ADCAD7}"/>
              </a:ext>
            </a:extLst>
          </p:cNvPr>
          <p:cNvSpPr txBox="1"/>
          <p:nvPr/>
        </p:nvSpPr>
        <p:spPr>
          <a:xfrm>
            <a:off x="6381672" y="3694139"/>
            <a:ext cx="1618415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PH" sz="3200" dirty="0">
                <a:solidFill>
                  <a:srgbClr val="E84C22"/>
                </a:solidFill>
                <a:latin typeface="Arial Rounded MT Bold" panose="020F0704030504030204" pitchFamily="34" charset="0"/>
              </a:rPr>
              <a:t>C</a:t>
            </a:r>
            <a:r>
              <a:rPr kumimoji="0" lang="en-PH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 </a:t>
            </a:r>
            <a:r>
              <a:rPr kumimoji="0" lang="en-PH" sz="3200" b="0" i="0" u="none" strike="noStrike" kern="1200" cap="none" spc="0" normalizeH="0" baseline="0" noProof="0" dirty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= 80°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895A526-E616-EBD5-F641-1487D31B5B5E}"/>
              </a:ext>
            </a:extLst>
          </p:cNvPr>
          <p:cNvSpPr txBox="1"/>
          <p:nvPr/>
        </p:nvSpPr>
        <p:spPr>
          <a:xfrm>
            <a:off x="6229752" y="4430789"/>
            <a:ext cx="28046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m-KH" sz="2400" i="1" dirty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ផ្ទៀងផ្ទាត់</a:t>
            </a:r>
            <a:endParaRPr lang="en-PH" sz="2400" i="1" dirty="0">
              <a:solidFill>
                <a:srgbClr val="E84C22"/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FAD331E-EA2C-BE73-F200-F738CB1271B9}"/>
              </a:ext>
            </a:extLst>
          </p:cNvPr>
          <p:cNvSpPr txBox="1"/>
          <p:nvPr/>
        </p:nvSpPr>
        <p:spPr>
          <a:xfrm>
            <a:off x="6615583" y="4782496"/>
            <a:ext cx="46869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PH" sz="2800" dirty="0">
                <a:solidFill>
                  <a:srgbClr val="E84C22"/>
                </a:solidFill>
                <a:latin typeface="Arial Rounded MT Bold" panose="020F0704030504030204" pitchFamily="34" charset="0"/>
              </a:rPr>
              <a:t>80° + 100° + </a:t>
            </a:r>
            <a:r>
              <a:rPr lang="en-PH" sz="2800" u="sng" dirty="0">
                <a:solidFill>
                  <a:srgbClr val="E84C22"/>
                </a:solidFill>
                <a:latin typeface="Arial Rounded MT Bold" panose="020F0704030504030204" pitchFamily="34" charset="0"/>
              </a:rPr>
              <a:t>80</a:t>
            </a:r>
            <a:r>
              <a:rPr lang="en-PH" sz="2800" dirty="0">
                <a:solidFill>
                  <a:srgbClr val="E84C22"/>
                </a:solidFill>
                <a:latin typeface="Arial Rounded MT Bold" panose="020F0704030504030204" pitchFamily="34" charset="0"/>
              </a:rPr>
              <a:t>° + 100°</a:t>
            </a:r>
            <a:endParaRPr kumimoji="0" lang="en-PH" sz="2800" b="0" i="0" u="none" strike="noStrike" kern="1200" cap="none" spc="0" normalizeH="0" baseline="0" noProof="0" dirty="0">
              <a:ln>
                <a:noFill/>
              </a:ln>
              <a:solidFill>
                <a:srgbClr val="E84C22"/>
              </a:solidFill>
              <a:effectLst/>
              <a:uLnTx/>
              <a:uFillTx/>
              <a:latin typeface="Arial Rounded MT Bold" panose="020F070403050403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E11EDB1-7226-3136-84A5-31B696F4512F}"/>
              </a:ext>
            </a:extLst>
          </p:cNvPr>
          <p:cNvSpPr txBox="1"/>
          <p:nvPr/>
        </p:nvSpPr>
        <p:spPr>
          <a:xfrm>
            <a:off x="10568677" y="4741561"/>
            <a:ext cx="15788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PH" sz="3200" dirty="0">
                <a:solidFill>
                  <a:srgbClr val="E84C22"/>
                </a:solidFill>
                <a:latin typeface="Arial Rounded MT Bold" panose="020F0704030504030204" pitchFamily="34" charset="0"/>
              </a:rPr>
              <a:t>= 360°</a:t>
            </a:r>
            <a:endParaRPr kumimoji="0" lang="en-PH" sz="3200" b="0" i="0" u="none" strike="noStrike" kern="1200" cap="none" spc="0" normalizeH="0" baseline="0" noProof="0" dirty="0">
              <a:ln>
                <a:noFill/>
              </a:ln>
              <a:solidFill>
                <a:srgbClr val="E84C22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303E034-A70E-46B1-5C98-AAE729A6207F}"/>
              </a:ext>
            </a:extLst>
          </p:cNvPr>
          <p:cNvSpPr txBox="1"/>
          <p:nvPr/>
        </p:nvSpPr>
        <p:spPr>
          <a:xfrm>
            <a:off x="7421037" y="5630427"/>
            <a:ext cx="1364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km-KH" sz="2800" b="1" i="1" dirty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ត្រឹមត្រូវ!</a:t>
            </a:r>
            <a:endParaRPr lang="en-PH" sz="2800" b="1" i="1" dirty="0">
              <a:solidFill>
                <a:srgbClr val="E84C22"/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03CD505-D8F6-5E45-8758-4372A8C8AE36}"/>
              </a:ext>
            </a:extLst>
          </p:cNvPr>
          <p:cNvGrpSpPr/>
          <p:nvPr/>
        </p:nvGrpSpPr>
        <p:grpSpPr>
          <a:xfrm>
            <a:off x="9198287" y="5491931"/>
            <a:ext cx="2104224" cy="650303"/>
            <a:chOff x="8514797" y="5431082"/>
            <a:chExt cx="2104224" cy="650303"/>
          </a:xfrm>
        </p:grpSpPr>
        <p:sp>
          <p:nvSpPr>
            <p:cNvPr id="31" name="Star: 5 Points 30">
              <a:extLst>
                <a:ext uri="{FF2B5EF4-FFF2-40B4-BE49-F238E27FC236}">
                  <a16:creationId xmlns:a16="http://schemas.microsoft.com/office/drawing/2014/main" id="{B6741858-4534-DD8B-FD7A-F9BEC5B0E7EE}"/>
                </a:ext>
              </a:extLst>
            </p:cNvPr>
            <p:cNvSpPr/>
            <p:nvPr/>
          </p:nvSpPr>
          <p:spPr>
            <a:xfrm>
              <a:off x="8514797" y="5431082"/>
              <a:ext cx="650303" cy="650303"/>
            </a:xfrm>
            <a:prstGeom prst="star5">
              <a:avLst/>
            </a:prstGeom>
            <a:ln>
              <a:solidFill>
                <a:srgbClr val="E84C2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2" name="Star: 5 Points 31">
              <a:extLst>
                <a:ext uri="{FF2B5EF4-FFF2-40B4-BE49-F238E27FC236}">
                  <a16:creationId xmlns:a16="http://schemas.microsoft.com/office/drawing/2014/main" id="{2E9A6BE1-7727-D0DA-9C29-5525410FF5DE}"/>
                </a:ext>
              </a:extLst>
            </p:cNvPr>
            <p:cNvSpPr/>
            <p:nvPr/>
          </p:nvSpPr>
          <p:spPr>
            <a:xfrm>
              <a:off x="9234884" y="5431082"/>
              <a:ext cx="650303" cy="650303"/>
            </a:xfrm>
            <a:prstGeom prst="star5">
              <a:avLst/>
            </a:prstGeom>
            <a:ln>
              <a:solidFill>
                <a:srgbClr val="E84C2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3" name="Star: 5 Points 32">
              <a:extLst>
                <a:ext uri="{FF2B5EF4-FFF2-40B4-BE49-F238E27FC236}">
                  <a16:creationId xmlns:a16="http://schemas.microsoft.com/office/drawing/2014/main" id="{AC3DEEC6-3CFA-EA3F-F313-CBFADFF0C2F3}"/>
                </a:ext>
              </a:extLst>
            </p:cNvPr>
            <p:cNvSpPr/>
            <p:nvPr/>
          </p:nvSpPr>
          <p:spPr>
            <a:xfrm>
              <a:off x="9968718" y="5431082"/>
              <a:ext cx="650303" cy="650303"/>
            </a:xfrm>
            <a:prstGeom prst="star5">
              <a:avLst/>
            </a:prstGeom>
            <a:ln>
              <a:solidFill>
                <a:srgbClr val="E84C2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B44892CC-9CCC-0B88-ED4B-799E4848A457}"/>
              </a:ext>
            </a:extLst>
          </p:cNvPr>
          <p:cNvSpPr txBox="1"/>
          <p:nvPr/>
        </p:nvSpPr>
        <p:spPr>
          <a:xfrm>
            <a:off x="8103275" y="3748859"/>
            <a:ext cx="3735960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defRPr/>
            </a:pPr>
            <a:r>
              <a:rPr lang="km-KH" sz="2400" b="1" i="1" dirty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ដូចនេះ រង្វាស់មុំ</a:t>
            </a:r>
            <a:r>
              <a:rPr lang="en-US" sz="2400" b="1" i="1" dirty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 </a:t>
            </a:r>
            <a:r>
              <a:rPr lang="en-US" sz="2400" b="1" i="1" dirty="0" smtClean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C </a:t>
            </a:r>
            <a:r>
              <a:rPr lang="km-KH" sz="2400" b="1" i="1" dirty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គឺ</a:t>
            </a:r>
            <a:r>
              <a:rPr lang="en-US" sz="2400" b="1" i="1" dirty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 </a:t>
            </a:r>
            <a:r>
              <a:rPr lang="en-US" sz="2400" b="1" i="1" dirty="0" smtClean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80</a:t>
            </a:r>
            <a:r>
              <a:rPr lang="en-PH" sz="2400" b="1" i="1" dirty="0" smtClean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°</a:t>
            </a:r>
            <a:endParaRPr lang="en-PH" sz="2400" b="1" i="1" dirty="0">
              <a:solidFill>
                <a:srgbClr val="E84C22"/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75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7" grpId="0" animBg="1"/>
      <p:bldP spid="18" grpId="0"/>
      <p:bldP spid="19" grpId="0"/>
      <p:bldP spid="23" grpId="0"/>
      <p:bldP spid="24" grpId="0"/>
      <p:bldP spid="25" grpId="0" animBg="1"/>
      <p:bldP spid="26" grpId="0"/>
      <p:bldP spid="29" grpId="0"/>
      <p:bldP spid="30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B4C283-FA8A-6CE0-5277-363AD6338B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205" r="10791" b="1932"/>
          <a:stretch/>
        </p:blipFill>
        <p:spPr>
          <a:xfrm>
            <a:off x="478379" y="1696731"/>
            <a:ext cx="5301108" cy="382588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B3C392C-6518-C7E4-801B-78DBBDC79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86603"/>
            <a:ext cx="10058400" cy="1450757"/>
          </a:xfrm>
        </p:spPr>
        <p:txBody>
          <a:bodyPr>
            <a:normAutofit/>
          </a:bodyPr>
          <a:lstStyle/>
          <a:p>
            <a:pPr algn="r">
              <a:lnSpc>
                <a:spcPct val="150000"/>
              </a:lnSpc>
            </a:pPr>
            <a:r>
              <a:rPr lang="km-KH" sz="3200" dirty="0">
                <a:solidFill>
                  <a:srgbClr val="0070C0"/>
                </a:solidFill>
                <a:latin typeface="Kh Battambang" panose="02000500000000020004" pitchFamily="2" charset="0"/>
                <a:cs typeface="Kh Battambang" panose="02000500000000020004" pitchFamily="2" charset="0"/>
              </a:rPr>
              <a:t>តោះយើងមកគណនារង្វាស់មុំនៃចតុកោណខាងក្រោម!</a:t>
            </a:r>
            <a:endParaRPr lang="en-PH" sz="3200" dirty="0">
              <a:solidFill>
                <a:srgbClr val="0070C0"/>
              </a:solidFill>
              <a:latin typeface="Kh Battambang" panose="02000500000000020004" pitchFamily="2" charset="0"/>
              <a:ea typeface="+mn-ea"/>
              <a:cs typeface="Kh Battambang" panose="02000500000000020004" pitchFamily="2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74B9DFF-0A9E-B1A8-505B-5D9625B3F8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99366" y="-56801"/>
            <a:ext cx="2411545" cy="278791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909707D-6981-A7AE-BDB3-6522AC3728B2}"/>
              </a:ext>
            </a:extLst>
          </p:cNvPr>
          <p:cNvSpPr txBox="1"/>
          <p:nvPr/>
        </p:nvSpPr>
        <p:spPr>
          <a:xfrm>
            <a:off x="8137236" y="3537527"/>
            <a:ext cx="2074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PH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D5002D2-CAB8-0145-DEF2-A823B0568AD0}"/>
              </a:ext>
            </a:extLst>
          </p:cNvPr>
          <p:cNvSpPr txBox="1"/>
          <p:nvPr/>
        </p:nvSpPr>
        <p:spPr>
          <a:xfrm>
            <a:off x="2708377" y="2905780"/>
            <a:ext cx="420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2800" dirty="0">
                <a:solidFill>
                  <a:srgbClr val="BB2501"/>
                </a:solidFill>
                <a:latin typeface="Arial Rounded MT Bold" panose="020F0704030504030204" pitchFamily="34" charset="0"/>
              </a:rPr>
              <a:t>?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7F8CEE8-6DEB-3012-6420-D0B7888E64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3764" y="4610663"/>
            <a:ext cx="2006150" cy="2319248"/>
          </a:xfrm>
          <a:prstGeom prst="rect">
            <a:avLst/>
          </a:prstGeom>
        </p:spPr>
      </p:pic>
      <p:sp>
        <p:nvSpPr>
          <p:cNvPr id="17" name="Speech Bubble: Oval 16">
            <a:extLst>
              <a:ext uri="{FF2B5EF4-FFF2-40B4-BE49-F238E27FC236}">
                <a16:creationId xmlns:a16="http://schemas.microsoft.com/office/drawing/2014/main" id="{C6854784-6B55-1E52-AD57-6EC6B14AE279}"/>
              </a:ext>
            </a:extLst>
          </p:cNvPr>
          <p:cNvSpPr/>
          <p:nvPr/>
        </p:nvSpPr>
        <p:spPr>
          <a:xfrm>
            <a:off x="3233394" y="5129799"/>
            <a:ext cx="1842455" cy="1459281"/>
          </a:xfrm>
          <a:prstGeom prst="wedgeEllipseCallout">
            <a:avLst>
              <a:gd name="adj1" fmla="val 65247"/>
              <a:gd name="adj2" fmla="val -350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defRPr/>
            </a:pPr>
            <a:r>
              <a:rPr lang="km-KH" sz="1400" i="1" dirty="0">
                <a:solidFill>
                  <a:schemeClr val="bg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គ្រប់ចតុកោណទាំងអស់មានផលបូកមុំក្នុងសរុបស្មើ </a:t>
            </a:r>
            <a:r>
              <a:rPr lang="en-PH" sz="1400" i="1" dirty="0">
                <a:solidFill>
                  <a:schemeClr val="bg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360 °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4E95E18-6C9A-1DA6-AD18-26A9136B5CAC}"/>
              </a:ext>
            </a:extLst>
          </p:cNvPr>
          <p:cNvSpPr txBox="1"/>
          <p:nvPr/>
        </p:nvSpPr>
        <p:spPr>
          <a:xfrm>
            <a:off x="6465043" y="2375833"/>
            <a:ext cx="5641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2800" dirty="0">
                <a:solidFill>
                  <a:srgbClr val="E84C22"/>
                </a:solidFill>
                <a:latin typeface="Arial Rounded MT Bold" panose="020F0704030504030204" pitchFamily="34" charset="0"/>
              </a:rPr>
              <a:t>360° = 125° + 70° + 73° + </a:t>
            </a:r>
            <a:r>
              <a:rPr lang="en-PH" sz="2800" i="1" dirty="0">
                <a:solidFill>
                  <a:srgbClr val="E84C22"/>
                </a:solidFill>
                <a:latin typeface="Arial Rounded MT Bold" panose="020F0704030504030204" pitchFamily="34" charset="0"/>
              </a:rPr>
              <a:t>D</a:t>
            </a:r>
            <a:endParaRPr lang="en-PH" sz="2800" i="1" dirty="0">
              <a:solidFill>
                <a:srgbClr val="E84C22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941E330-866A-47EB-8DFA-05D4271F7756}"/>
              </a:ext>
            </a:extLst>
          </p:cNvPr>
          <p:cNvSpPr txBox="1"/>
          <p:nvPr/>
        </p:nvSpPr>
        <p:spPr>
          <a:xfrm>
            <a:off x="6094190" y="1731575"/>
            <a:ext cx="43428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m-KH" sz="2800" i="1" dirty="0" smtClean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តាង </a:t>
            </a:r>
            <a:r>
              <a:rPr lang="en-PH" sz="2800" i="1" dirty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D</a:t>
            </a:r>
            <a:r>
              <a:rPr lang="en-PH" sz="2800" i="1" dirty="0" smtClean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 </a:t>
            </a:r>
            <a:r>
              <a:rPr lang="km-KH" sz="2800" i="1" dirty="0" smtClean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ជារង្វាស់មុំដែលត្រូវរក</a:t>
            </a:r>
            <a:endParaRPr lang="en-PH" sz="2800" i="1" dirty="0">
              <a:solidFill>
                <a:srgbClr val="E84C22"/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6199E48-D0C6-5511-FA21-1CBE010AEAF4}"/>
              </a:ext>
            </a:extLst>
          </p:cNvPr>
          <p:cNvSpPr txBox="1"/>
          <p:nvPr/>
        </p:nvSpPr>
        <p:spPr>
          <a:xfrm>
            <a:off x="6469867" y="2797253"/>
            <a:ext cx="432273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0" lang="en-PH" sz="2800" b="0" i="0" u="none" strike="noStrike" kern="1200" cap="none" spc="0" normalizeH="0" baseline="0" noProof="0" dirty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360° = 268</a:t>
            </a:r>
            <a:r>
              <a:rPr lang="en-PH" sz="2800" dirty="0">
                <a:solidFill>
                  <a:srgbClr val="E84C22"/>
                </a:solidFill>
                <a:latin typeface="Arial Rounded MT Bold" panose="020F0704030504030204" pitchFamily="34" charset="0"/>
              </a:rPr>
              <a:t>° + </a:t>
            </a:r>
            <a:r>
              <a:rPr lang="en-PH" sz="2800" dirty="0" smtClean="0">
                <a:solidFill>
                  <a:srgbClr val="E84C22"/>
                </a:solidFill>
                <a:latin typeface="Arial Rounded MT Bold" panose="020F0704030504030204" pitchFamily="34" charset="0"/>
              </a:rPr>
              <a:t>D</a:t>
            </a:r>
            <a:endParaRPr kumimoji="0" lang="en-PH" sz="2800" b="0" i="0" u="none" strike="noStrike" kern="1200" cap="none" spc="0" normalizeH="0" baseline="0" noProof="0" dirty="0">
              <a:ln>
                <a:noFill/>
              </a:ln>
              <a:solidFill>
                <a:srgbClr val="E84C22"/>
              </a:solidFill>
              <a:effectLst/>
              <a:uLnTx/>
              <a:uFillTx/>
              <a:latin typeface="Arial Rounded MT Bold" panose="020F0704030504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CBC5F89-F4C6-70B2-340A-3996E391BB9C}"/>
              </a:ext>
            </a:extLst>
          </p:cNvPr>
          <p:cNvSpPr txBox="1"/>
          <p:nvPr/>
        </p:nvSpPr>
        <p:spPr>
          <a:xfrm>
            <a:off x="6939914" y="3182332"/>
            <a:ext cx="384786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PH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 </a:t>
            </a:r>
            <a:r>
              <a:rPr kumimoji="0" lang="en-PH" sz="2800" b="0" i="0" u="none" strike="noStrike" kern="1200" cap="none" spc="0" normalizeH="0" baseline="0" noProof="0" dirty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= 360° - 268° 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D99EDEA-5496-7A31-98BF-033CF9ADCAD7}"/>
              </a:ext>
            </a:extLst>
          </p:cNvPr>
          <p:cNvSpPr txBox="1"/>
          <p:nvPr/>
        </p:nvSpPr>
        <p:spPr>
          <a:xfrm>
            <a:off x="6469867" y="3694139"/>
            <a:ext cx="1530220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PH" sz="2800" dirty="0">
                <a:solidFill>
                  <a:srgbClr val="E84C22"/>
                </a:solidFill>
                <a:latin typeface="Arial Rounded MT Bold" panose="020F0704030504030204" pitchFamily="34" charset="0"/>
              </a:rPr>
              <a:t>D</a:t>
            </a:r>
            <a:r>
              <a:rPr kumimoji="0" lang="en-PH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 </a:t>
            </a:r>
            <a:r>
              <a:rPr kumimoji="0" lang="en-PH" sz="2800" b="0" i="0" u="none" strike="noStrike" kern="1200" cap="none" spc="0" normalizeH="0" baseline="0" noProof="0" dirty="0">
                <a:ln>
                  <a:noFill/>
                </a:ln>
                <a:solidFill>
                  <a:srgbClr val="E84C22"/>
                </a:solidFill>
                <a:effectLst/>
                <a:uLnTx/>
                <a:uFillTx/>
                <a:latin typeface="Arial Rounded MT Bold" panose="020F0704030504030204" pitchFamily="34" charset="0"/>
              </a:rPr>
              <a:t>= 92°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895A526-E616-EBD5-F641-1487D31B5B5E}"/>
              </a:ext>
            </a:extLst>
          </p:cNvPr>
          <p:cNvSpPr txBox="1"/>
          <p:nvPr/>
        </p:nvSpPr>
        <p:spPr>
          <a:xfrm>
            <a:off x="6233321" y="4398514"/>
            <a:ext cx="28046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m-KH" sz="2400" i="1" dirty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ផ្ទៀងផ្ទាត់</a:t>
            </a:r>
            <a:endParaRPr lang="en-PH" sz="2400" i="1" dirty="0">
              <a:solidFill>
                <a:srgbClr val="E84C22"/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FAD331E-EA2C-BE73-F200-F738CB1271B9}"/>
              </a:ext>
            </a:extLst>
          </p:cNvPr>
          <p:cNvSpPr txBox="1"/>
          <p:nvPr/>
        </p:nvSpPr>
        <p:spPr>
          <a:xfrm>
            <a:off x="6615583" y="4782496"/>
            <a:ext cx="46869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PH" sz="2800" dirty="0">
                <a:solidFill>
                  <a:srgbClr val="E84C22"/>
                </a:solidFill>
                <a:latin typeface="Arial Rounded MT Bold" panose="020F0704030504030204" pitchFamily="34" charset="0"/>
              </a:rPr>
              <a:t>125° + 70° + 73°+ </a:t>
            </a:r>
            <a:r>
              <a:rPr lang="en-PH" sz="2800" u="sng" dirty="0">
                <a:solidFill>
                  <a:srgbClr val="E84C22"/>
                </a:solidFill>
                <a:latin typeface="Arial Rounded MT Bold" panose="020F0704030504030204" pitchFamily="34" charset="0"/>
              </a:rPr>
              <a:t>92</a:t>
            </a:r>
            <a:r>
              <a:rPr lang="en-PH" sz="2800" dirty="0">
                <a:solidFill>
                  <a:srgbClr val="E84C22"/>
                </a:solidFill>
                <a:latin typeface="Arial Rounded MT Bold" panose="020F0704030504030204" pitchFamily="34" charset="0"/>
              </a:rPr>
              <a:t>° </a:t>
            </a:r>
            <a:endParaRPr kumimoji="0" lang="en-PH" sz="2800" b="0" i="0" u="none" strike="noStrike" kern="1200" cap="none" spc="0" normalizeH="0" baseline="0" noProof="0" dirty="0">
              <a:ln>
                <a:noFill/>
              </a:ln>
              <a:solidFill>
                <a:srgbClr val="E84C22"/>
              </a:solidFill>
              <a:effectLst/>
              <a:uLnTx/>
              <a:uFillTx/>
              <a:latin typeface="Arial Rounded MT Bold" panose="020F070403050403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E11EDB1-7226-3136-84A5-31B696F4512F}"/>
              </a:ext>
            </a:extLst>
          </p:cNvPr>
          <p:cNvSpPr txBox="1"/>
          <p:nvPr/>
        </p:nvSpPr>
        <p:spPr>
          <a:xfrm>
            <a:off x="10568677" y="4741561"/>
            <a:ext cx="15788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PH" sz="3200" dirty="0">
                <a:solidFill>
                  <a:srgbClr val="E84C22"/>
                </a:solidFill>
                <a:latin typeface="Arial Rounded MT Bold" panose="020F0704030504030204" pitchFamily="34" charset="0"/>
              </a:rPr>
              <a:t>= 360°</a:t>
            </a:r>
            <a:endParaRPr kumimoji="0" lang="en-PH" sz="3200" b="0" i="0" u="none" strike="noStrike" kern="1200" cap="none" spc="0" normalizeH="0" baseline="0" noProof="0" dirty="0">
              <a:ln>
                <a:noFill/>
              </a:ln>
              <a:solidFill>
                <a:srgbClr val="E84C22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303E034-A70E-46B1-5C98-AAE729A6207F}"/>
              </a:ext>
            </a:extLst>
          </p:cNvPr>
          <p:cNvSpPr txBox="1"/>
          <p:nvPr/>
        </p:nvSpPr>
        <p:spPr>
          <a:xfrm>
            <a:off x="7116681" y="5619966"/>
            <a:ext cx="1364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km-KH" sz="2800" b="1" i="1" dirty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ត្រឹមត្រូវ!</a:t>
            </a:r>
            <a:endParaRPr lang="en-PH" sz="2800" b="1" i="1" dirty="0">
              <a:solidFill>
                <a:srgbClr val="E84C22"/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03CD505-D8F6-5E45-8758-4372A8C8AE36}"/>
              </a:ext>
            </a:extLst>
          </p:cNvPr>
          <p:cNvGrpSpPr/>
          <p:nvPr/>
        </p:nvGrpSpPr>
        <p:grpSpPr>
          <a:xfrm>
            <a:off x="9198287" y="5491931"/>
            <a:ext cx="2104224" cy="650303"/>
            <a:chOff x="8514797" y="5431082"/>
            <a:chExt cx="2104224" cy="650303"/>
          </a:xfrm>
        </p:grpSpPr>
        <p:sp>
          <p:nvSpPr>
            <p:cNvPr id="31" name="Star: 5 Points 30">
              <a:extLst>
                <a:ext uri="{FF2B5EF4-FFF2-40B4-BE49-F238E27FC236}">
                  <a16:creationId xmlns:a16="http://schemas.microsoft.com/office/drawing/2014/main" id="{B6741858-4534-DD8B-FD7A-F9BEC5B0E7EE}"/>
                </a:ext>
              </a:extLst>
            </p:cNvPr>
            <p:cNvSpPr/>
            <p:nvPr/>
          </p:nvSpPr>
          <p:spPr>
            <a:xfrm>
              <a:off x="8514797" y="5431082"/>
              <a:ext cx="650303" cy="650303"/>
            </a:xfrm>
            <a:prstGeom prst="star5">
              <a:avLst/>
            </a:prstGeom>
            <a:ln>
              <a:solidFill>
                <a:srgbClr val="E84C2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2" name="Star: 5 Points 31">
              <a:extLst>
                <a:ext uri="{FF2B5EF4-FFF2-40B4-BE49-F238E27FC236}">
                  <a16:creationId xmlns:a16="http://schemas.microsoft.com/office/drawing/2014/main" id="{2E9A6BE1-7727-D0DA-9C29-5525410FF5DE}"/>
                </a:ext>
              </a:extLst>
            </p:cNvPr>
            <p:cNvSpPr/>
            <p:nvPr/>
          </p:nvSpPr>
          <p:spPr>
            <a:xfrm>
              <a:off x="9234884" y="5431082"/>
              <a:ext cx="650303" cy="650303"/>
            </a:xfrm>
            <a:prstGeom prst="star5">
              <a:avLst/>
            </a:prstGeom>
            <a:ln>
              <a:solidFill>
                <a:srgbClr val="E84C2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33" name="Star: 5 Points 32">
              <a:extLst>
                <a:ext uri="{FF2B5EF4-FFF2-40B4-BE49-F238E27FC236}">
                  <a16:creationId xmlns:a16="http://schemas.microsoft.com/office/drawing/2014/main" id="{AC3DEEC6-3CFA-EA3F-F313-CBFADFF0C2F3}"/>
                </a:ext>
              </a:extLst>
            </p:cNvPr>
            <p:cNvSpPr/>
            <p:nvPr/>
          </p:nvSpPr>
          <p:spPr>
            <a:xfrm>
              <a:off x="9968718" y="5431082"/>
              <a:ext cx="650303" cy="650303"/>
            </a:xfrm>
            <a:prstGeom prst="star5">
              <a:avLst/>
            </a:prstGeom>
            <a:ln>
              <a:solidFill>
                <a:srgbClr val="E84C2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B44892CC-9CCC-0B88-ED4B-799E4848A457}"/>
              </a:ext>
            </a:extLst>
          </p:cNvPr>
          <p:cNvSpPr txBox="1"/>
          <p:nvPr/>
        </p:nvSpPr>
        <p:spPr>
          <a:xfrm>
            <a:off x="8103275" y="3748859"/>
            <a:ext cx="3735960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defRPr/>
            </a:pPr>
            <a:r>
              <a:rPr lang="km-KH" sz="2400" b="1" i="1" dirty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ដូច</a:t>
            </a:r>
            <a:r>
              <a:rPr lang="km-KH" sz="2400" b="1" i="1" dirty="0" smtClean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នេះ រង្វាស់</a:t>
            </a:r>
            <a:r>
              <a:rPr lang="km-KH" sz="2400" b="1" i="1" dirty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មុំ</a:t>
            </a:r>
            <a:r>
              <a:rPr lang="en-US" sz="2400" b="1" i="1" dirty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 </a:t>
            </a:r>
            <a:r>
              <a:rPr lang="en-US" sz="2400" b="1" i="1" dirty="0" smtClean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D </a:t>
            </a:r>
            <a:r>
              <a:rPr lang="km-KH" sz="2400" b="1" i="1" dirty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គឺ</a:t>
            </a:r>
            <a:r>
              <a:rPr lang="en-US" sz="2400" b="1" i="1" dirty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 </a:t>
            </a:r>
            <a:r>
              <a:rPr lang="en-PH" sz="2400" b="1" i="1" dirty="0">
                <a:solidFill>
                  <a:srgbClr val="E84C2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92°</a:t>
            </a:r>
          </a:p>
        </p:txBody>
      </p:sp>
    </p:spTree>
    <p:extLst>
      <p:ext uri="{BB962C8B-B14F-4D97-AF65-F5344CB8AC3E}">
        <p14:creationId xmlns:p14="http://schemas.microsoft.com/office/powerpoint/2010/main" val="2148271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7" grpId="0" animBg="1"/>
      <p:bldP spid="18" grpId="0"/>
      <p:bldP spid="19" grpId="0"/>
      <p:bldP spid="23" grpId="0"/>
      <p:bldP spid="24" grpId="0"/>
      <p:bldP spid="25" grpId="0" animBg="1"/>
      <p:bldP spid="26" grpId="0"/>
      <p:bldP spid="29" grpId="0"/>
      <p:bldP spid="30" grpId="0"/>
      <p:bldP spid="6" grpId="0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50</TotalTime>
  <Words>288</Words>
  <Application>Microsoft Office PowerPoint</Application>
  <PresentationFormat>Widescreen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 Rounded MT Bold</vt:lpstr>
      <vt:lpstr>Calibri</vt:lpstr>
      <vt:lpstr>Calibri Light</vt:lpstr>
      <vt:lpstr>DaunPenh</vt:lpstr>
      <vt:lpstr>Kh Battambang</vt:lpstr>
      <vt:lpstr>Khmer OS Battambang</vt:lpstr>
      <vt:lpstr>MoolBoran</vt:lpstr>
      <vt:lpstr>Retrospect</vt:lpstr>
      <vt:lpstr>រង្វាស់មុំនៃចតុកោណ</vt:lpstr>
      <vt:lpstr>តោះយើងមកគណនារង្វាស់មុំនៃចតុកោណខាងក្រោម!</vt:lpstr>
      <vt:lpstr>តោះយើងមកគណនារង្វាស់មុំនៃចតុកោណខាងក្រោម!</vt:lpstr>
      <vt:lpstr>តោះយើងមកគណនារង្វាស់មុំនៃចតុកោណខាងក្រោម!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Angles of Quadrilaterals</dc:title>
  <dc:creator>XY-PC</dc:creator>
  <cp:lastModifiedBy>XY-PC</cp:lastModifiedBy>
  <cp:revision>18</cp:revision>
  <dcterms:created xsi:type="dcterms:W3CDTF">2023-08-09T03:03:16Z</dcterms:created>
  <dcterms:modified xsi:type="dcterms:W3CDTF">2023-08-27T08:12:30Z</dcterms:modified>
</cp:coreProperties>
</file>