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CDF3-4784-412E-8BDE-7DFB3DAD6A22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6913-3251-4C6D-A90F-83EE5CC1E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4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CDF3-4784-412E-8BDE-7DFB3DAD6A22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6913-3251-4C6D-A90F-83EE5CC1E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32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CDF3-4784-412E-8BDE-7DFB3DAD6A22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6913-3251-4C6D-A90F-83EE5CC1E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1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CDF3-4784-412E-8BDE-7DFB3DAD6A22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6913-3251-4C6D-A90F-83EE5CC1E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5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CDF3-4784-412E-8BDE-7DFB3DAD6A22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6913-3251-4C6D-A90F-83EE5CC1E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3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CDF3-4784-412E-8BDE-7DFB3DAD6A22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6913-3251-4C6D-A90F-83EE5CC1E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32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CDF3-4784-412E-8BDE-7DFB3DAD6A22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6913-3251-4C6D-A90F-83EE5CC1E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23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CDF3-4784-412E-8BDE-7DFB3DAD6A22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6913-3251-4C6D-A90F-83EE5CC1E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7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CDF3-4784-412E-8BDE-7DFB3DAD6A22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6913-3251-4C6D-A90F-83EE5CC1E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21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CDF3-4784-412E-8BDE-7DFB3DAD6A22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6913-3251-4C6D-A90F-83EE5CC1E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206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CDF3-4784-412E-8BDE-7DFB3DAD6A22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96913-3251-4C6D-A90F-83EE5CC1E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48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2CDF3-4784-412E-8BDE-7DFB3DAD6A22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96913-3251-4C6D-A90F-83EE5CC1E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5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32365-A202-27D2-469B-891A179DF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8165" y="1913467"/>
            <a:ext cx="6815669" cy="151553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4800" i="1" dirty="0">
                <a:solidFill>
                  <a:schemeClr val="accent6"/>
                </a:solidFill>
                <a:latin typeface="Khmer OS Battambang" panose="02000500000000020004" pitchFamily="2" charset="0"/>
                <a:ea typeface="+mn-ea"/>
                <a:cs typeface="Khmer OS Battambang" panose="02000500000000020004" pitchFamily="2" charset="0"/>
              </a:rPr>
              <a:t> </a:t>
            </a:r>
            <a:r>
              <a:rPr lang="km-KH" sz="4800" i="1" dirty="0">
                <a:solidFill>
                  <a:schemeClr val="accent6"/>
                </a:solidFill>
                <a:latin typeface="Khmer OS Battambang" panose="02000500000000020004" pitchFamily="2" charset="0"/>
                <a:ea typeface="+mn-ea"/>
                <a:cs typeface="Khmer OS Battambang" panose="02000500000000020004" pitchFamily="2" charset="0"/>
              </a:rPr>
              <a:t>ផលបូករង្វាស់</a:t>
            </a:r>
            <a:r>
              <a:rPr lang="km-KH" sz="4800" i="1" dirty="0" smtClean="0">
                <a:solidFill>
                  <a:schemeClr val="accent6"/>
                </a:solidFill>
                <a:latin typeface="Khmer OS Battambang" panose="02000500000000020004" pitchFamily="2" charset="0"/>
                <a:ea typeface="+mn-ea"/>
                <a:cs typeface="Khmer OS Battambang" panose="02000500000000020004" pitchFamily="2" charset="0"/>
              </a:rPr>
              <a:t>មុំក្នុងនៃ</a:t>
            </a:r>
            <a:r>
              <a:rPr lang="km-KH" sz="4800" i="1" dirty="0" smtClean="0">
                <a:solidFill>
                  <a:schemeClr val="accent6"/>
                </a:solidFill>
                <a:latin typeface="Khmer OS Battambang" panose="02000500000000020004" pitchFamily="2" charset="0"/>
                <a:ea typeface="+mn-ea"/>
                <a:cs typeface="Khmer OS Battambang" panose="02000500000000020004" pitchFamily="2" charset="0"/>
              </a:rPr>
              <a:t>ពហុកោណ</a:t>
            </a:r>
            <a:endParaRPr lang="en-PH" sz="4800" i="1" dirty="0">
              <a:solidFill>
                <a:schemeClr val="accent6"/>
              </a:solidFill>
              <a:latin typeface="Khmer OS Battambang" panose="02000500000000020004" pitchFamily="2" charset="0"/>
              <a:ea typeface="+mn-ea"/>
              <a:cs typeface="Khmer OS Battambang" panose="02000500000000020004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C58016-D2F8-3C30-5DA0-76C42AEB19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8165" y="3699933"/>
            <a:ext cx="6815669" cy="1320802"/>
          </a:xfrm>
        </p:spPr>
        <p:txBody>
          <a:bodyPr>
            <a:normAutofit/>
          </a:bodyPr>
          <a:lstStyle/>
          <a:p>
            <a:r>
              <a:rPr lang="km-KH" sz="6000" dirty="0" smtClean="0"/>
              <a:t>គណិតវិទ្យា ថ្នាក់ទី៥</a:t>
            </a:r>
            <a:endParaRPr lang="en-PH" sz="6000" dirty="0"/>
          </a:p>
        </p:txBody>
      </p:sp>
    </p:spTree>
    <p:extLst>
      <p:ext uri="{BB962C8B-B14F-4D97-AF65-F5344CB8AC3E}">
        <p14:creationId xmlns:p14="http://schemas.microsoft.com/office/powerpoint/2010/main" val="130597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棒付きキャンディを食べる子供のイラスト（女の子） | かわいいフリー ...">
            <a:extLst>
              <a:ext uri="{FF2B5EF4-FFF2-40B4-BE49-F238E27FC236}">
                <a16:creationId xmlns:a16="http://schemas.microsoft.com/office/drawing/2014/main" id="{93EE774D-73F1-967E-37DD-FEB91B0A1B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9027" y="117176"/>
            <a:ext cx="2029775" cy="2319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7FD3AAB6-B4C7-6B10-507C-376D0D4378BC}"/>
              </a:ext>
            </a:extLst>
          </p:cNvPr>
          <p:cNvSpPr/>
          <p:nvPr/>
        </p:nvSpPr>
        <p:spPr>
          <a:xfrm>
            <a:off x="2411895" y="223192"/>
            <a:ext cx="9210261" cy="992257"/>
          </a:xfrm>
          <a:prstGeom prst="wedgeRoundRectCallout">
            <a:avLst>
              <a:gd name="adj1" fmla="val -55021"/>
              <a:gd name="adj2" fmla="val 408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4400" dirty="0" smtClean="0"/>
              <a:t>ស</a:t>
            </a:r>
            <a:r>
              <a:rPr lang="km-KH" sz="4400" dirty="0"/>
              <a:t>ួ</a:t>
            </a:r>
            <a:r>
              <a:rPr lang="km-KH" sz="4400" dirty="0" smtClean="0"/>
              <a:t>ស្ដី</a:t>
            </a:r>
            <a:r>
              <a:rPr lang="km-KH" sz="4400" dirty="0" smtClean="0"/>
              <a:t>! តោះ</a:t>
            </a:r>
            <a:r>
              <a:rPr lang="km-KH" sz="4400" dirty="0" smtClean="0"/>
              <a:t>យើងមកបំពេញផលបូកមុំក្នុងរូបធរណីមាត្រខាងក្រោម</a:t>
            </a:r>
            <a:endParaRPr lang="en-PH" sz="4400" dirty="0"/>
          </a:p>
        </p:txBody>
      </p:sp>
      <p:pic>
        <p:nvPicPr>
          <p:cNvPr id="1028" name="Picture 4" descr="Blue square icon - Free blue shape icons">
            <a:extLst>
              <a:ext uri="{FF2B5EF4-FFF2-40B4-BE49-F238E27FC236}">
                <a16:creationId xmlns:a16="http://schemas.microsoft.com/office/drawing/2014/main" id="{44EB1B32-4E71-F4EB-9BC0-8D4669E28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14" y="3000354"/>
            <a:ext cx="3052762" cy="3052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頭にお餅を乗せたウサギのイラスト（卯年） | かわいいフリー素材集 ...">
            <a:extLst>
              <a:ext uri="{FF2B5EF4-FFF2-40B4-BE49-F238E27FC236}">
                <a16:creationId xmlns:a16="http://schemas.microsoft.com/office/drawing/2014/main" id="{A57D3415-6D41-B3A7-1792-1F85CA8E7D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799" y="4651307"/>
            <a:ext cx="2213310" cy="227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1D4BB138-CECD-AF0B-F6A5-27D855BFD699}"/>
              </a:ext>
            </a:extLst>
          </p:cNvPr>
          <p:cNvSpPr/>
          <p:nvPr/>
        </p:nvSpPr>
        <p:spPr>
          <a:xfrm>
            <a:off x="9664502" y="2973158"/>
            <a:ext cx="2387798" cy="1486729"/>
          </a:xfrm>
          <a:prstGeom prst="wedgeRoundRectCallout">
            <a:avLst>
              <a:gd name="adj1" fmla="val 21519"/>
              <a:gd name="adj2" fmla="val 6714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ដោយវាជាចតុកោណ </a:t>
            </a:r>
            <a:endParaRPr lang="en-US" dirty="0" smtClean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km-KH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យើងរកផលបូកមុំក្នុងដោយគុណ</a:t>
            </a:r>
            <a:r>
              <a:rPr lang="en-US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180</a:t>
            </a:r>
            <a:r>
              <a:rPr lang="en-US" dirty="0" smtClean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°</a:t>
            </a:r>
            <a:r>
              <a:rPr lang="km-KH" dirty="0" smtClean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នឹង</a:t>
            </a:r>
            <a:r>
              <a:rPr lang="en-US" dirty="0" smtClean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2</a:t>
            </a:r>
            <a:endParaRPr lang="en-PH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3D72F76B-A751-451D-ED39-7BA5D1EF52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236600"/>
              </p:ext>
            </p:extLst>
          </p:nvPr>
        </p:nvGraphicFramePr>
        <p:xfrm>
          <a:off x="2411895" y="1365635"/>
          <a:ext cx="8669130" cy="1594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826">
                  <a:extLst>
                    <a:ext uri="{9D8B030D-6E8A-4147-A177-3AD203B41FA5}">
                      <a16:colId xmlns:a16="http://schemas.microsoft.com/office/drawing/2014/main" val="1795643173"/>
                    </a:ext>
                  </a:extLst>
                </a:gridCol>
                <a:gridCol w="1733826">
                  <a:extLst>
                    <a:ext uri="{9D8B030D-6E8A-4147-A177-3AD203B41FA5}">
                      <a16:colId xmlns:a16="http://schemas.microsoft.com/office/drawing/2014/main" val="4102977400"/>
                    </a:ext>
                  </a:extLst>
                </a:gridCol>
                <a:gridCol w="1733826">
                  <a:extLst>
                    <a:ext uri="{9D8B030D-6E8A-4147-A177-3AD203B41FA5}">
                      <a16:colId xmlns:a16="http://schemas.microsoft.com/office/drawing/2014/main" val="1255809177"/>
                    </a:ext>
                  </a:extLst>
                </a:gridCol>
                <a:gridCol w="1733826">
                  <a:extLst>
                    <a:ext uri="{9D8B030D-6E8A-4147-A177-3AD203B41FA5}">
                      <a16:colId xmlns:a16="http://schemas.microsoft.com/office/drawing/2014/main" val="2852798430"/>
                    </a:ext>
                  </a:extLst>
                </a:gridCol>
                <a:gridCol w="1733826">
                  <a:extLst>
                    <a:ext uri="{9D8B030D-6E8A-4147-A177-3AD203B41FA5}">
                      <a16:colId xmlns:a16="http://schemas.microsoft.com/office/drawing/2014/main" val="2300345555"/>
                    </a:ext>
                  </a:extLst>
                </a:gridCol>
              </a:tblGrid>
              <a:tr h="44034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defRPr/>
                      </a:pPr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km-KH" sz="1800" b="1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ត្រីកោណ</a:t>
                      </a:r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km-KH" sz="1800" b="1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ចតុកោណ</a:t>
                      </a:r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km-KH" sz="1800" b="1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បញ្ចកោណ</a:t>
                      </a:r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km-KH" sz="1800" b="1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ឆកោណ</a:t>
                      </a:r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646157"/>
                  </a:ext>
                </a:extLst>
              </a:tr>
              <a:tr h="438022">
                <a:tc>
                  <a:txBody>
                    <a:bodyPr/>
                    <a:lstStyle/>
                    <a:p>
                      <a:pPr algn="ctr"/>
                      <a:r>
                        <a:rPr lang="km-KH" sz="10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ចំនួនត្រីកោណបង្កើតដោយ</a:t>
                      </a:r>
                      <a:r>
                        <a:rPr lang="km-KH" sz="10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អង្កត់ពី</a:t>
                      </a:r>
                      <a:r>
                        <a:rPr lang="km-KH" sz="10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ចំនុចកំពូលមួយ</a:t>
                      </a:r>
                    </a:p>
                    <a:p>
                      <a:pPr algn="ctr"/>
                      <a:r>
                        <a:rPr lang="km-KH" sz="10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ក្នុងពហុកោណ</a:t>
                      </a:r>
                      <a:endParaRPr lang="en-PH" sz="1000" b="0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1800" b="1" i="1" kern="120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41486"/>
                  </a:ext>
                </a:extLst>
              </a:tr>
              <a:tr h="5428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km-KH" sz="18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ផលបូកមុំក្នុង</a:t>
                      </a:r>
                      <a:endParaRPr lang="en-PH" sz="1800" b="0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180°</a:t>
                      </a:r>
                      <a:endParaRPr lang="en-PH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811699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7B05C-6604-2412-A52E-BB7C15ACE3F0}"/>
              </a:ext>
            </a:extLst>
          </p:cNvPr>
          <p:cNvCxnSpPr>
            <a:cxnSpLocks/>
          </p:cNvCxnSpPr>
          <p:nvPr/>
        </p:nvCxnSpPr>
        <p:spPr>
          <a:xfrm>
            <a:off x="4090865" y="1842158"/>
            <a:ext cx="1777915" cy="5091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B75DCA0-E6E6-1F3E-0F0E-806259EC312E}"/>
              </a:ext>
            </a:extLst>
          </p:cNvPr>
          <p:cNvGrpSpPr/>
          <p:nvPr/>
        </p:nvGrpSpPr>
        <p:grpSpPr>
          <a:xfrm>
            <a:off x="4060428" y="3281677"/>
            <a:ext cx="5591572" cy="1107996"/>
            <a:chOff x="4060428" y="3285629"/>
            <a:chExt cx="5591572" cy="1107996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E472B1C-36BF-447D-689F-45621895888E}"/>
                </a:ext>
              </a:extLst>
            </p:cNvPr>
            <p:cNvSpPr txBox="1"/>
            <p:nvPr/>
          </p:nvSpPr>
          <p:spPr>
            <a:xfrm>
              <a:off x="4060428" y="3285629"/>
              <a:ext cx="4071144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PH" sz="6600" dirty="0">
                  <a:solidFill>
                    <a:schemeClr val="accent1">
                      <a:lumMod val="50000"/>
                    </a:schemeClr>
                  </a:solidFill>
                </a:rPr>
                <a:t>180° ×     =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E201EB8-80EB-A43B-18ED-1B8F7ECBC27E}"/>
                </a:ext>
              </a:extLst>
            </p:cNvPr>
            <p:cNvSpPr/>
            <p:nvPr/>
          </p:nvSpPr>
          <p:spPr>
            <a:xfrm>
              <a:off x="6626548" y="3496286"/>
              <a:ext cx="822740" cy="6866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95CF98E1-5DD1-61B1-2D83-9B78E443110B}"/>
                </a:ext>
              </a:extLst>
            </p:cNvPr>
            <p:cNvSpPr/>
            <p:nvPr/>
          </p:nvSpPr>
          <p:spPr>
            <a:xfrm>
              <a:off x="8089900" y="3462642"/>
              <a:ext cx="1562100" cy="75397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EAC92FBC-B12E-3F58-DE2A-7444A9996789}"/>
              </a:ext>
            </a:extLst>
          </p:cNvPr>
          <p:cNvSpPr txBox="1"/>
          <p:nvPr/>
        </p:nvSpPr>
        <p:spPr>
          <a:xfrm>
            <a:off x="6626548" y="3281677"/>
            <a:ext cx="84647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PH" sz="6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15AB60F-449D-EDF2-FE8A-4EF7823C0AE7}"/>
              </a:ext>
            </a:extLst>
          </p:cNvPr>
          <p:cNvSpPr txBox="1"/>
          <p:nvPr/>
        </p:nvSpPr>
        <p:spPr>
          <a:xfrm>
            <a:off x="8077398" y="3281677"/>
            <a:ext cx="173785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360°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3B88998-7DAA-2BAD-4DB5-78A754EA067A}"/>
              </a:ext>
            </a:extLst>
          </p:cNvPr>
          <p:cNvSpPr txBox="1"/>
          <p:nvPr/>
        </p:nvSpPr>
        <p:spPr>
          <a:xfrm>
            <a:off x="6323221" y="1691356"/>
            <a:ext cx="84647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PH" sz="44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E0AF6F8-0CF6-6E31-0851-16D1A484AD43}"/>
              </a:ext>
            </a:extLst>
          </p:cNvPr>
          <p:cNvSpPr txBox="1"/>
          <p:nvPr/>
        </p:nvSpPr>
        <p:spPr>
          <a:xfrm>
            <a:off x="6096000" y="2287190"/>
            <a:ext cx="17378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H" sz="4800" dirty="0">
                <a:solidFill>
                  <a:schemeClr val="bg1"/>
                </a:solidFill>
              </a:rPr>
              <a:t>360°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B9D9FC8-4C80-3F2C-BC55-BD99C3D6CD3F}"/>
              </a:ext>
            </a:extLst>
          </p:cNvPr>
          <p:cNvGrpSpPr/>
          <p:nvPr/>
        </p:nvGrpSpPr>
        <p:grpSpPr>
          <a:xfrm>
            <a:off x="4237098" y="4474335"/>
            <a:ext cx="5414902" cy="2028155"/>
            <a:chOff x="4237098" y="4478287"/>
            <a:chExt cx="5414902" cy="2028155"/>
          </a:xfrm>
        </p:grpSpPr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A5FB5943-E774-E1E1-8F8A-10CE0A42673F}"/>
                </a:ext>
              </a:extLst>
            </p:cNvPr>
            <p:cNvSpPr/>
            <p:nvPr/>
          </p:nvSpPr>
          <p:spPr>
            <a:xfrm>
              <a:off x="5958814" y="4838959"/>
              <a:ext cx="3693186" cy="108849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032" name="Picture 8" descr="飴・キャンディーのイラスト | かわいいフリー素材集 いらすとや">
              <a:extLst>
                <a:ext uri="{FF2B5EF4-FFF2-40B4-BE49-F238E27FC236}">
                  <a16:creationId xmlns:a16="http://schemas.microsoft.com/office/drawing/2014/main" id="{5DA1DD15-58E5-87D6-406B-5738E52443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7098" y="4478287"/>
              <a:ext cx="2485836" cy="20281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D07E318-E954-B321-307F-8E6E615CEA2A}"/>
                </a:ext>
              </a:extLst>
            </p:cNvPr>
            <p:cNvSpPr txBox="1"/>
            <p:nvPr/>
          </p:nvSpPr>
          <p:spPr>
            <a:xfrm>
              <a:off x="6204540" y="4906152"/>
              <a:ext cx="3258630" cy="9771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m-KH" sz="2000" i="1" dirty="0">
                  <a:solidFill>
                    <a:schemeClr val="bg1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ធ្វើបានល្អណាស់</a:t>
              </a:r>
              <a:r>
                <a:rPr lang="en-PH" sz="2000" i="1" dirty="0">
                  <a:solidFill>
                    <a:schemeClr val="bg1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!</a:t>
              </a:r>
              <a:r>
                <a:rPr lang="km-KH" sz="2000" i="1" dirty="0">
                  <a:solidFill>
                    <a:schemeClr val="bg1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 </a:t>
              </a:r>
              <a:endParaRPr lang="km-KH" sz="2000" i="1" dirty="0" smtClean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km-KH" sz="2000" i="1" dirty="0" smtClean="0">
                  <a:solidFill>
                    <a:schemeClr val="bg1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នេះ</a:t>
              </a:r>
              <a:r>
                <a:rPr lang="km-KH" sz="2000" i="1" dirty="0">
                  <a:solidFill>
                    <a:schemeClr val="bg1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ជារង្វាន់!</a:t>
              </a:r>
              <a:endParaRPr lang="en-PH" sz="2000" i="1" dirty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endParaRPr>
            </a:p>
          </p:txBody>
        </p:sp>
      </p:grpSp>
      <p:sp>
        <p:nvSpPr>
          <p:cNvPr id="1024" name="TextBox 1023">
            <a:extLst>
              <a:ext uri="{FF2B5EF4-FFF2-40B4-BE49-F238E27FC236}">
                <a16:creationId xmlns:a16="http://schemas.microsoft.com/office/drawing/2014/main" id="{530341D6-79AE-16B6-51B4-2C32B071442A}"/>
              </a:ext>
            </a:extLst>
          </p:cNvPr>
          <p:cNvSpPr txBox="1"/>
          <p:nvPr/>
        </p:nvSpPr>
        <p:spPr>
          <a:xfrm>
            <a:off x="782580" y="5492364"/>
            <a:ext cx="325863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m-KH" sz="4400" dirty="0" smtClean="0">
                <a:solidFill>
                  <a:schemeClr val="bg1"/>
                </a:solidFill>
              </a:rPr>
              <a:t>ចតុកោណ</a:t>
            </a:r>
            <a:endParaRPr lang="en-PH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93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20" grpId="0"/>
      <p:bldP spid="21" grpId="0"/>
      <p:bldP spid="23" grpId="0"/>
      <p:bldP spid="24" grpId="0"/>
      <p:bldP spid="10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棒付きキャンディを食べる子供のイラスト（女の子） | かわいいフリー ...">
            <a:extLst>
              <a:ext uri="{FF2B5EF4-FFF2-40B4-BE49-F238E27FC236}">
                <a16:creationId xmlns:a16="http://schemas.microsoft.com/office/drawing/2014/main" id="{2F5D9FBE-7921-DA97-E1E9-B72835760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9027" y="117176"/>
            <a:ext cx="2029775" cy="2319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6CCD9A7A-AE72-7DC8-162F-F7E214AF9268}"/>
              </a:ext>
            </a:extLst>
          </p:cNvPr>
          <p:cNvSpPr/>
          <p:nvPr/>
        </p:nvSpPr>
        <p:spPr>
          <a:xfrm>
            <a:off x="2411895" y="223192"/>
            <a:ext cx="9210261" cy="992257"/>
          </a:xfrm>
          <a:prstGeom prst="wedgeRoundRectCallout">
            <a:avLst>
              <a:gd name="adj1" fmla="val -55021"/>
              <a:gd name="adj2" fmla="val 408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4400" dirty="0"/>
              <a:t>សួស្ដី! តោះយើងមកបំពេញផលបូកមុំក្នុងរូបធរណីមាត្រខាងក្រោម</a:t>
            </a:r>
            <a:endParaRPr lang="en-PH" sz="4400" dirty="0"/>
          </a:p>
        </p:txBody>
      </p:sp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65BAD9C9-4842-9B18-D172-86C8E8323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212252"/>
              </p:ext>
            </p:extLst>
          </p:nvPr>
        </p:nvGraphicFramePr>
        <p:xfrm>
          <a:off x="2411895" y="1365635"/>
          <a:ext cx="8669130" cy="1626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826">
                  <a:extLst>
                    <a:ext uri="{9D8B030D-6E8A-4147-A177-3AD203B41FA5}">
                      <a16:colId xmlns:a16="http://schemas.microsoft.com/office/drawing/2014/main" val="1795643173"/>
                    </a:ext>
                  </a:extLst>
                </a:gridCol>
                <a:gridCol w="1733826">
                  <a:extLst>
                    <a:ext uri="{9D8B030D-6E8A-4147-A177-3AD203B41FA5}">
                      <a16:colId xmlns:a16="http://schemas.microsoft.com/office/drawing/2014/main" val="4102977400"/>
                    </a:ext>
                  </a:extLst>
                </a:gridCol>
                <a:gridCol w="1733826">
                  <a:extLst>
                    <a:ext uri="{9D8B030D-6E8A-4147-A177-3AD203B41FA5}">
                      <a16:colId xmlns:a16="http://schemas.microsoft.com/office/drawing/2014/main" val="1255809177"/>
                    </a:ext>
                  </a:extLst>
                </a:gridCol>
                <a:gridCol w="1733826">
                  <a:extLst>
                    <a:ext uri="{9D8B030D-6E8A-4147-A177-3AD203B41FA5}">
                      <a16:colId xmlns:a16="http://schemas.microsoft.com/office/drawing/2014/main" val="2852798430"/>
                    </a:ext>
                  </a:extLst>
                </a:gridCol>
                <a:gridCol w="1733826">
                  <a:extLst>
                    <a:ext uri="{9D8B030D-6E8A-4147-A177-3AD203B41FA5}">
                      <a16:colId xmlns:a16="http://schemas.microsoft.com/office/drawing/2014/main" val="2300345555"/>
                    </a:ext>
                  </a:extLst>
                </a:gridCol>
              </a:tblGrid>
              <a:tr h="440348">
                <a:tc>
                  <a:txBody>
                    <a:bodyPr/>
                    <a:lstStyle/>
                    <a:p>
                      <a:pPr algn="ctr"/>
                      <a:endParaRPr lang="en-PH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km-KH" sz="1800" b="1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ត្រីកោណ</a:t>
                      </a:r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km-KH" sz="1800" b="1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ចតុកោណ</a:t>
                      </a:r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km-KH" sz="1800" b="1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បញ្ចកោណ</a:t>
                      </a:r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km-KH" sz="1800" b="1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ឆកោណ</a:t>
                      </a:r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646157"/>
                  </a:ext>
                </a:extLst>
              </a:tr>
              <a:tr h="438022">
                <a:tc>
                  <a:txBody>
                    <a:bodyPr/>
                    <a:lstStyle/>
                    <a:p>
                      <a:pPr algn="ctr"/>
                      <a:r>
                        <a:rPr lang="km-KH" sz="10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ចំនួនត្រីកោណបង្កើតដោយ</a:t>
                      </a:r>
                      <a:r>
                        <a:rPr lang="km-KH" sz="10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អង្កត់ពី</a:t>
                      </a:r>
                      <a:r>
                        <a:rPr lang="km-KH" sz="10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ចំនុចកំពូលមួយ</a:t>
                      </a:r>
                    </a:p>
                    <a:p>
                      <a:pPr algn="ctr"/>
                      <a:r>
                        <a:rPr lang="km-KH" sz="10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ក្នុងពហុកោណ</a:t>
                      </a:r>
                      <a:endParaRPr lang="en-PH" sz="1000" b="0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PH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20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41486"/>
                  </a:ext>
                </a:extLst>
              </a:tr>
              <a:tr h="5428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km-KH" sz="18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ផលបូកមុំក្នុង</a:t>
                      </a:r>
                      <a:endParaRPr lang="en-PH" sz="1800" b="0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180°</a:t>
                      </a:r>
                      <a:endParaRPr lang="en-PH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360°</a:t>
                      </a:r>
                      <a:endParaRPr lang="en-PH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811699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1ADEB5-5F7A-68D8-A5C2-8EDD61BA779A}"/>
              </a:ext>
            </a:extLst>
          </p:cNvPr>
          <p:cNvCxnSpPr>
            <a:cxnSpLocks/>
          </p:cNvCxnSpPr>
          <p:nvPr/>
        </p:nvCxnSpPr>
        <p:spPr>
          <a:xfrm>
            <a:off x="4090865" y="1842158"/>
            <a:ext cx="1777915" cy="5091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What is a pentagon? - Twinkl">
            <a:extLst>
              <a:ext uri="{FF2B5EF4-FFF2-40B4-BE49-F238E27FC236}">
                <a16:creationId xmlns:a16="http://schemas.microsoft.com/office/drawing/2014/main" id="{B2F05165-A01B-DEB4-0735-B48B12A04A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35" r="24556"/>
          <a:stretch/>
        </p:blipFill>
        <p:spPr bwMode="auto">
          <a:xfrm>
            <a:off x="144942" y="2673064"/>
            <a:ext cx="3969293" cy="4095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頭にお餅を乗せたウサギのイラスト（卯年） | かわいいフリー素材集 ...">
            <a:extLst>
              <a:ext uri="{FF2B5EF4-FFF2-40B4-BE49-F238E27FC236}">
                <a16:creationId xmlns:a16="http://schemas.microsoft.com/office/drawing/2014/main" id="{1783E396-6670-4E62-F649-24D254902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799" y="4651307"/>
            <a:ext cx="2213310" cy="227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2D776232-078B-0BB1-8462-9F26067220B4}"/>
              </a:ext>
            </a:extLst>
          </p:cNvPr>
          <p:cNvSpPr/>
          <p:nvPr/>
        </p:nvSpPr>
        <p:spPr>
          <a:xfrm>
            <a:off x="9664502" y="3064400"/>
            <a:ext cx="2368471" cy="1486729"/>
          </a:xfrm>
          <a:prstGeom prst="wedgeRoundRectCallout">
            <a:avLst>
              <a:gd name="adj1" fmla="val 21519"/>
              <a:gd name="adj2" fmla="val 6714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ដោយវា</a:t>
            </a:r>
            <a:r>
              <a:rPr lang="km-KH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ជាបញ្ចកោណ </a:t>
            </a:r>
            <a:endParaRPr lang="en-US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km-KH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យើងរកផលបូកមុំក្នុងដោយគុណ</a:t>
            </a:r>
            <a:r>
              <a:rPr lang="en-US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180</a:t>
            </a:r>
            <a:r>
              <a:rPr lang="en-US" dirty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°</a:t>
            </a:r>
            <a:r>
              <a:rPr lang="km-KH" dirty="0" smtClean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នឹង</a:t>
            </a:r>
            <a:r>
              <a:rPr lang="en-US" dirty="0" smtClean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rPr>
              <a:t>3</a:t>
            </a:r>
            <a:endParaRPr lang="en-PH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08CC96-10EA-5F6D-E644-4DB672C8D28D}"/>
              </a:ext>
            </a:extLst>
          </p:cNvPr>
          <p:cNvSpPr txBox="1"/>
          <p:nvPr/>
        </p:nvSpPr>
        <p:spPr>
          <a:xfrm>
            <a:off x="514358" y="5526347"/>
            <a:ext cx="32586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m-KH" sz="4000" dirty="0" smtClean="0">
                <a:solidFill>
                  <a:schemeClr val="bg1"/>
                </a:solidFill>
              </a:rPr>
              <a:t>បញ្ចកោណ</a:t>
            </a:r>
            <a:endParaRPr lang="en-PH" sz="4000" dirty="0">
              <a:solidFill>
                <a:schemeClr val="bg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F57FB56-476E-FA46-9B0F-ED6BFA796CDF}"/>
              </a:ext>
            </a:extLst>
          </p:cNvPr>
          <p:cNvGrpSpPr/>
          <p:nvPr/>
        </p:nvGrpSpPr>
        <p:grpSpPr>
          <a:xfrm>
            <a:off x="4060428" y="3281677"/>
            <a:ext cx="5591572" cy="1107996"/>
            <a:chOff x="4060428" y="3285629"/>
            <a:chExt cx="5591572" cy="1107996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5E8E7EA-DDA4-7E5E-9530-346BA11DA4EF}"/>
                </a:ext>
              </a:extLst>
            </p:cNvPr>
            <p:cNvSpPr txBox="1"/>
            <p:nvPr/>
          </p:nvSpPr>
          <p:spPr>
            <a:xfrm>
              <a:off x="4060428" y="3285629"/>
              <a:ext cx="4071144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PH" sz="6600" dirty="0">
                  <a:solidFill>
                    <a:schemeClr val="accent1">
                      <a:lumMod val="50000"/>
                    </a:schemeClr>
                  </a:solidFill>
                </a:rPr>
                <a:t>180° ×     =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B5DE1B0-E8F2-F282-940C-02935BA5660A}"/>
                </a:ext>
              </a:extLst>
            </p:cNvPr>
            <p:cNvSpPr/>
            <p:nvPr/>
          </p:nvSpPr>
          <p:spPr>
            <a:xfrm>
              <a:off x="6626548" y="3496286"/>
              <a:ext cx="822740" cy="6866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5FE5736A-491A-6BA0-7F57-DEB92EADB6BB}"/>
                </a:ext>
              </a:extLst>
            </p:cNvPr>
            <p:cNvSpPr/>
            <p:nvPr/>
          </p:nvSpPr>
          <p:spPr>
            <a:xfrm>
              <a:off x="8089900" y="3462642"/>
              <a:ext cx="1562100" cy="75397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664E8D4E-E412-0DB0-316C-FE21874574DE}"/>
              </a:ext>
            </a:extLst>
          </p:cNvPr>
          <p:cNvSpPr txBox="1"/>
          <p:nvPr/>
        </p:nvSpPr>
        <p:spPr>
          <a:xfrm>
            <a:off x="6626548" y="3281677"/>
            <a:ext cx="84647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endParaRPr lang="en-PH" sz="6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7FE3157-65B2-B613-C86C-35F59EABE82E}"/>
              </a:ext>
            </a:extLst>
          </p:cNvPr>
          <p:cNvSpPr txBox="1"/>
          <p:nvPr/>
        </p:nvSpPr>
        <p:spPr>
          <a:xfrm>
            <a:off x="8077398" y="3281677"/>
            <a:ext cx="173785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540°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B2FE395-763A-D2A2-61FA-1575C8EA17E0}"/>
              </a:ext>
            </a:extLst>
          </p:cNvPr>
          <p:cNvSpPr txBox="1"/>
          <p:nvPr/>
        </p:nvSpPr>
        <p:spPr>
          <a:xfrm>
            <a:off x="8063121" y="1640311"/>
            <a:ext cx="8464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3</a:t>
            </a:r>
            <a:endParaRPr lang="en-PH" sz="5400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0EF332-D89F-22F7-7545-78D0DDE01267}"/>
              </a:ext>
            </a:extLst>
          </p:cNvPr>
          <p:cNvSpPr txBox="1"/>
          <p:nvPr/>
        </p:nvSpPr>
        <p:spPr>
          <a:xfrm>
            <a:off x="7835900" y="2211399"/>
            <a:ext cx="17378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H" sz="5400" dirty="0">
                <a:solidFill>
                  <a:schemeClr val="bg1"/>
                </a:solidFill>
              </a:rPr>
              <a:t>540°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2E8FAA7-16B9-6E1A-D385-EB48BB7DCD57}"/>
              </a:ext>
            </a:extLst>
          </p:cNvPr>
          <p:cNvGrpSpPr/>
          <p:nvPr/>
        </p:nvGrpSpPr>
        <p:grpSpPr>
          <a:xfrm>
            <a:off x="4237098" y="4474335"/>
            <a:ext cx="5414902" cy="2028155"/>
            <a:chOff x="4237098" y="4478287"/>
            <a:chExt cx="5414902" cy="2028155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F48686D8-5007-3211-7A57-543F5A93C31E}"/>
                </a:ext>
              </a:extLst>
            </p:cNvPr>
            <p:cNvSpPr/>
            <p:nvPr/>
          </p:nvSpPr>
          <p:spPr>
            <a:xfrm>
              <a:off x="5958814" y="4838959"/>
              <a:ext cx="3693186" cy="108849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31" name="Picture 8" descr="飴・キャンディーのイラスト | かわいいフリー素材集 いらすとや">
              <a:extLst>
                <a:ext uri="{FF2B5EF4-FFF2-40B4-BE49-F238E27FC236}">
                  <a16:creationId xmlns:a16="http://schemas.microsoft.com/office/drawing/2014/main" id="{DC8A4698-60EA-D6E2-0CBD-CD6C2E6622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7098" y="4478287"/>
              <a:ext cx="2485836" cy="20281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48" name="TextBox 2047">
              <a:extLst>
                <a:ext uri="{FF2B5EF4-FFF2-40B4-BE49-F238E27FC236}">
                  <a16:creationId xmlns:a16="http://schemas.microsoft.com/office/drawing/2014/main" id="{93645FF7-C185-A3D0-E8B5-C455F710DECE}"/>
                </a:ext>
              </a:extLst>
            </p:cNvPr>
            <p:cNvSpPr txBox="1"/>
            <p:nvPr/>
          </p:nvSpPr>
          <p:spPr>
            <a:xfrm>
              <a:off x="6204540" y="4906152"/>
              <a:ext cx="3258630" cy="9771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m-KH" sz="2000" i="1" dirty="0">
                  <a:solidFill>
                    <a:schemeClr val="bg1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ធ្វើបានល្អណាស់</a:t>
              </a:r>
              <a:r>
                <a:rPr lang="en-PH" sz="2000" i="1" dirty="0">
                  <a:solidFill>
                    <a:schemeClr val="bg1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!</a:t>
              </a:r>
              <a:r>
                <a:rPr lang="km-KH" sz="2000" i="1" dirty="0">
                  <a:solidFill>
                    <a:schemeClr val="bg1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 </a:t>
              </a:r>
            </a:p>
            <a:p>
              <a:pPr algn="ctr">
                <a:lnSpc>
                  <a:spcPct val="150000"/>
                </a:lnSpc>
              </a:pPr>
              <a:r>
                <a:rPr lang="km-KH" sz="2000" i="1" dirty="0">
                  <a:solidFill>
                    <a:schemeClr val="bg1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នេះជារង្វាន់!</a:t>
              </a:r>
              <a:endParaRPr lang="en-PH" sz="2000" i="1" dirty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300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>
            <a:extLst>
              <a:ext uri="{FF2B5EF4-FFF2-40B4-BE49-F238E27FC236}">
                <a16:creationId xmlns:a16="http://schemas.microsoft.com/office/drawing/2014/main" id="{E3271F01-FCD7-329D-D039-B83EE6B936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8" t="14239" r="13812" b="9617"/>
          <a:stretch/>
        </p:blipFill>
        <p:spPr bwMode="auto">
          <a:xfrm>
            <a:off x="491712" y="3008393"/>
            <a:ext cx="3394179" cy="3626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棒付きキャンディを食べる子供のイラスト（女の子） | かわいいフリー ...">
            <a:extLst>
              <a:ext uri="{FF2B5EF4-FFF2-40B4-BE49-F238E27FC236}">
                <a16:creationId xmlns:a16="http://schemas.microsoft.com/office/drawing/2014/main" id="{F6EE893C-AE6B-17B7-18F6-9E1341231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9027" y="117176"/>
            <a:ext cx="2029775" cy="2319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C0A297C9-71F9-BCF2-B42F-49458F7978C6}"/>
              </a:ext>
            </a:extLst>
          </p:cNvPr>
          <p:cNvSpPr/>
          <p:nvPr/>
        </p:nvSpPr>
        <p:spPr>
          <a:xfrm>
            <a:off x="2411895" y="223192"/>
            <a:ext cx="9210261" cy="992257"/>
          </a:xfrm>
          <a:prstGeom prst="wedgeRoundRectCallout">
            <a:avLst>
              <a:gd name="adj1" fmla="val -55021"/>
              <a:gd name="adj2" fmla="val 408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m-KH" sz="4400" dirty="0"/>
              <a:t>សួស្ដី! តោះយើងមកបំពេញផលបូកមុំក្នុងរូបធរណីមាត្រខាងក្រោម</a:t>
            </a:r>
            <a:endParaRPr lang="en-PH" sz="4400" dirty="0"/>
          </a:p>
        </p:txBody>
      </p:sp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B1BF7B80-C328-C2C3-9533-86B51A5549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37129"/>
              </p:ext>
            </p:extLst>
          </p:nvPr>
        </p:nvGraphicFramePr>
        <p:xfrm>
          <a:off x="2411895" y="1365635"/>
          <a:ext cx="8669130" cy="1626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826">
                  <a:extLst>
                    <a:ext uri="{9D8B030D-6E8A-4147-A177-3AD203B41FA5}">
                      <a16:colId xmlns:a16="http://schemas.microsoft.com/office/drawing/2014/main" val="1795643173"/>
                    </a:ext>
                  </a:extLst>
                </a:gridCol>
                <a:gridCol w="1733826">
                  <a:extLst>
                    <a:ext uri="{9D8B030D-6E8A-4147-A177-3AD203B41FA5}">
                      <a16:colId xmlns:a16="http://schemas.microsoft.com/office/drawing/2014/main" val="4102977400"/>
                    </a:ext>
                  </a:extLst>
                </a:gridCol>
                <a:gridCol w="1733826">
                  <a:extLst>
                    <a:ext uri="{9D8B030D-6E8A-4147-A177-3AD203B41FA5}">
                      <a16:colId xmlns:a16="http://schemas.microsoft.com/office/drawing/2014/main" val="1255809177"/>
                    </a:ext>
                  </a:extLst>
                </a:gridCol>
                <a:gridCol w="1733826">
                  <a:extLst>
                    <a:ext uri="{9D8B030D-6E8A-4147-A177-3AD203B41FA5}">
                      <a16:colId xmlns:a16="http://schemas.microsoft.com/office/drawing/2014/main" val="2852798430"/>
                    </a:ext>
                  </a:extLst>
                </a:gridCol>
                <a:gridCol w="1733826">
                  <a:extLst>
                    <a:ext uri="{9D8B030D-6E8A-4147-A177-3AD203B41FA5}">
                      <a16:colId xmlns:a16="http://schemas.microsoft.com/office/drawing/2014/main" val="2300345555"/>
                    </a:ext>
                  </a:extLst>
                </a:gridCol>
              </a:tblGrid>
              <a:tr h="440348">
                <a:tc>
                  <a:txBody>
                    <a:bodyPr/>
                    <a:lstStyle/>
                    <a:p>
                      <a:pPr algn="ctr"/>
                      <a:endParaRPr lang="en-PH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km-KH" sz="1800" b="1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ត្រីកោណ</a:t>
                      </a:r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km-KH" sz="1800" b="1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ចតុកោណ</a:t>
                      </a:r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km-KH" sz="1800" b="1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បញ្ចកោណ</a:t>
                      </a:r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buNone/>
                        <a:defRPr/>
                      </a:pPr>
                      <a:r>
                        <a:rPr lang="km-KH" sz="1800" b="1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ឆកោណ</a:t>
                      </a:r>
                      <a:endParaRPr lang="en-PH" sz="1800" b="1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646157"/>
                  </a:ext>
                </a:extLst>
              </a:tr>
              <a:tr h="438022">
                <a:tc>
                  <a:txBody>
                    <a:bodyPr/>
                    <a:lstStyle/>
                    <a:p>
                      <a:pPr algn="ctr"/>
                      <a:r>
                        <a:rPr lang="km-KH" sz="10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ចំនួនត្រីកោណបង្កើត</a:t>
                      </a:r>
                      <a:r>
                        <a:rPr lang="km-KH" sz="1000" b="0" i="1" kern="120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ដោយ</a:t>
                      </a:r>
                      <a:r>
                        <a:rPr lang="km-KH" sz="1000" b="0" i="1" kern="120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អង្កត់ពី</a:t>
                      </a:r>
                      <a:r>
                        <a:rPr lang="km-KH" sz="10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ចំនុចកំពូលមួយ</a:t>
                      </a:r>
                    </a:p>
                    <a:p>
                      <a:pPr algn="ctr"/>
                      <a:r>
                        <a:rPr lang="km-KH" sz="10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ក្នុងពហុកោណ</a:t>
                      </a:r>
                      <a:endParaRPr lang="en-PH" sz="1000" b="0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PH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PH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441486"/>
                  </a:ext>
                </a:extLst>
              </a:tr>
              <a:tr h="5428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km-KH" sz="18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ផល</a:t>
                      </a:r>
                      <a:r>
                        <a:rPr lang="km-KH" sz="18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បូកមុំ</a:t>
                      </a:r>
                      <a:r>
                        <a:rPr lang="km-KH" sz="1800" b="0" i="1" kern="1200" dirty="0" smtClean="0">
                          <a:solidFill>
                            <a:schemeClr val="bg1"/>
                          </a:solidFill>
                          <a:latin typeface="Khmer OS Battambang" panose="02000500000000020004" pitchFamily="2" charset="0"/>
                          <a:ea typeface="+mn-ea"/>
                          <a:cs typeface="Khmer OS Battambang" panose="02000500000000020004" pitchFamily="2" charset="0"/>
                        </a:rPr>
                        <a:t>ក្នុង</a:t>
                      </a:r>
                      <a:endParaRPr lang="en-PH" sz="1800" b="0" i="1" kern="1200" dirty="0">
                        <a:solidFill>
                          <a:schemeClr val="bg1"/>
                        </a:solidFill>
                        <a:latin typeface="Khmer OS Battambang" panose="02000500000000020004" pitchFamily="2" charset="0"/>
                        <a:ea typeface="+mn-ea"/>
                        <a:cs typeface="Khmer OS Battambang" panose="02000500000000020004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180°</a:t>
                      </a:r>
                      <a:endParaRPr lang="en-PH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360°</a:t>
                      </a:r>
                      <a:endParaRPr lang="en-PH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540°</a:t>
                      </a:r>
                      <a:endParaRPr lang="en-PH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811699"/>
                  </a:ext>
                </a:extLst>
              </a:tr>
            </a:tbl>
          </a:graphicData>
        </a:graphic>
      </p:graphicFrame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D03E082-7937-8695-7FC3-818097EDEA8A}"/>
              </a:ext>
            </a:extLst>
          </p:cNvPr>
          <p:cNvCxnSpPr>
            <a:cxnSpLocks/>
          </p:cNvCxnSpPr>
          <p:nvPr/>
        </p:nvCxnSpPr>
        <p:spPr>
          <a:xfrm>
            <a:off x="4090865" y="1842158"/>
            <a:ext cx="1777915" cy="50915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 descr="頭にお餅を乗せたウサギのイラスト（卯年） | かわいいフリー素材集 ...">
            <a:extLst>
              <a:ext uri="{FF2B5EF4-FFF2-40B4-BE49-F238E27FC236}">
                <a16:creationId xmlns:a16="http://schemas.microsoft.com/office/drawing/2014/main" id="{477C574A-CE23-8CCC-B1F9-64D1F22601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2799" y="4651307"/>
            <a:ext cx="2213310" cy="227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A6EA8339-CD1E-9C38-8872-87244BF27255}"/>
              </a:ext>
            </a:extLst>
          </p:cNvPr>
          <p:cNvSpPr/>
          <p:nvPr/>
        </p:nvSpPr>
        <p:spPr>
          <a:xfrm>
            <a:off x="9664502" y="3064400"/>
            <a:ext cx="2368471" cy="1486729"/>
          </a:xfrm>
          <a:prstGeom prst="wedgeRoundRectCallout">
            <a:avLst>
              <a:gd name="adj1" fmla="val 21519"/>
              <a:gd name="adj2" fmla="val 6714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m-KH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ដោយវា</a:t>
            </a:r>
            <a:r>
              <a:rPr lang="km-KH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ជាឆកោណ </a:t>
            </a:r>
            <a:endParaRPr lang="en-US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km-KH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យើងរកផលបូកមុំក្នុងដោយគុណ</a:t>
            </a:r>
            <a:r>
              <a:rPr lang="en-US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180°</a:t>
            </a:r>
            <a:r>
              <a:rPr lang="km-KH" dirty="0" smtClean="0">
                <a:latin typeface="Khmer OS Battambang" panose="02000500000000020004" pitchFamily="2" charset="0"/>
                <a:cs typeface="Khmer OS Battambang" panose="02000500000000020004" pitchFamily="2" charset="0"/>
              </a:rPr>
              <a:t>នឹង</a:t>
            </a:r>
            <a:r>
              <a:rPr lang="en-US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4</a:t>
            </a:r>
            <a:endParaRPr lang="en-PH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A62B36-B017-C7BB-17F4-2083AF094E91}"/>
              </a:ext>
            </a:extLst>
          </p:cNvPr>
          <p:cNvSpPr txBox="1"/>
          <p:nvPr/>
        </p:nvSpPr>
        <p:spPr>
          <a:xfrm>
            <a:off x="514358" y="5526347"/>
            <a:ext cx="325863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m-KH" sz="4400" dirty="0" smtClean="0">
                <a:solidFill>
                  <a:schemeClr val="bg1"/>
                </a:solidFill>
              </a:rPr>
              <a:t>ឆកោណ</a:t>
            </a:r>
            <a:endParaRPr lang="en-PH" sz="4400" dirty="0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D1D3C71-43E8-FEB7-B9AC-721E83D3A77E}"/>
              </a:ext>
            </a:extLst>
          </p:cNvPr>
          <p:cNvGrpSpPr/>
          <p:nvPr/>
        </p:nvGrpSpPr>
        <p:grpSpPr>
          <a:xfrm>
            <a:off x="4060428" y="3281677"/>
            <a:ext cx="5591572" cy="1107996"/>
            <a:chOff x="4060428" y="3285629"/>
            <a:chExt cx="5591572" cy="1107996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8DB0BAA-C065-EC2E-AE9E-4228D0382638}"/>
                </a:ext>
              </a:extLst>
            </p:cNvPr>
            <p:cNvSpPr txBox="1"/>
            <p:nvPr/>
          </p:nvSpPr>
          <p:spPr>
            <a:xfrm>
              <a:off x="4060428" y="3285629"/>
              <a:ext cx="4071144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PH" sz="6600" dirty="0">
                  <a:solidFill>
                    <a:schemeClr val="accent1">
                      <a:lumMod val="50000"/>
                    </a:schemeClr>
                  </a:solidFill>
                </a:rPr>
                <a:t>180° ×     =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519D5A1-2649-08FF-A50E-E47544D82E36}"/>
                </a:ext>
              </a:extLst>
            </p:cNvPr>
            <p:cNvSpPr/>
            <p:nvPr/>
          </p:nvSpPr>
          <p:spPr>
            <a:xfrm>
              <a:off x="6626548" y="3496286"/>
              <a:ext cx="822740" cy="68668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1FDD74C0-C142-3924-0D89-2A3307735FBB}"/>
                </a:ext>
              </a:extLst>
            </p:cNvPr>
            <p:cNvSpPr/>
            <p:nvPr/>
          </p:nvSpPr>
          <p:spPr>
            <a:xfrm>
              <a:off x="8089900" y="3462642"/>
              <a:ext cx="1562100" cy="75397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7619BF30-80CC-E3D4-CAEF-16FB20A3805A}"/>
              </a:ext>
            </a:extLst>
          </p:cNvPr>
          <p:cNvSpPr txBox="1"/>
          <p:nvPr/>
        </p:nvSpPr>
        <p:spPr>
          <a:xfrm>
            <a:off x="6626548" y="3281677"/>
            <a:ext cx="84647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  <a:endParaRPr lang="en-PH" sz="6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DBFBF0C-411E-633D-B1B1-C2B525773963}"/>
              </a:ext>
            </a:extLst>
          </p:cNvPr>
          <p:cNvSpPr txBox="1"/>
          <p:nvPr/>
        </p:nvSpPr>
        <p:spPr>
          <a:xfrm>
            <a:off x="8077398" y="3281677"/>
            <a:ext cx="173785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H" sz="6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720°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1C9765-A625-E645-6293-84EF598E6F00}"/>
              </a:ext>
            </a:extLst>
          </p:cNvPr>
          <p:cNvSpPr txBox="1"/>
          <p:nvPr/>
        </p:nvSpPr>
        <p:spPr>
          <a:xfrm>
            <a:off x="9775805" y="1640311"/>
            <a:ext cx="8464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4</a:t>
            </a:r>
            <a:endParaRPr lang="en-PH" sz="54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E42925-4682-E80F-51EF-CE5B755A8CE2}"/>
              </a:ext>
            </a:extLst>
          </p:cNvPr>
          <p:cNvSpPr txBox="1"/>
          <p:nvPr/>
        </p:nvSpPr>
        <p:spPr>
          <a:xfrm>
            <a:off x="9548584" y="2211399"/>
            <a:ext cx="173785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PH" sz="5400" dirty="0">
                <a:solidFill>
                  <a:schemeClr val="bg1"/>
                </a:solidFill>
              </a:rPr>
              <a:t>720°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2B6ABAE-26BB-60E1-B10B-25F4B355682B}"/>
              </a:ext>
            </a:extLst>
          </p:cNvPr>
          <p:cNvGrpSpPr/>
          <p:nvPr/>
        </p:nvGrpSpPr>
        <p:grpSpPr>
          <a:xfrm>
            <a:off x="4237098" y="4474335"/>
            <a:ext cx="5414902" cy="2028155"/>
            <a:chOff x="4237098" y="4478287"/>
            <a:chExt cx="5414902" cy="2028155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87B6CDA-658D-E50D-8874-873A66FAB68B}"/>
                </a:ext>
              </a:extLst>
            </p:cNvPr>
            <p:cNvSpPr/>
            <p:nvPr/>
          </p:nvSpPr>
          <p:spPr>
            <a:xfrm>
              <a:off x="5958814" y="4838959"/>
              <a:ext cx="3693186" cy="108849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21" name="Picture 8" descr="飴・キャンディーのイラスト | かわいいフリー素材集 いらすとや">
              <a:extLst>
                <a:ext uri="{FF2B5EF4-FFF2-40B4-BE49-F238E27FC236}">
                  <a16:creationId xmlns:a16="http://schemas.microsoft.com/office/drawing/2014/main" id="{C150F077-3BA5-40FD-B15B-3F9C4DD384B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37098" y="4478287"/>
              <a:ext cx="2485836" cy="20281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4CF755D-6962-7131-9AEF-386742EFBB6B}"/>
                </a:ext>
              </a:extLst>
            </p:cNvPr>
            <p:cNvSpPr txBox="1"/>
            <p:nvPr/>
          </p:nvSpPr>
          <p:spPr>
            <a:xfrm>
              <a:off x="6204540" y="4906152"/>
              <a:ext cx="3258630" cy="9771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m-KH" sz="2000" i="1" dirty="0">
                  <a:solidFill>
                    <a:schemeClr val="bg1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ធ្វើបានល្អណាស់</a:t>
              </a:r>
              <a:r>
                <a:rPr lang="en-PH" sz="2000" i="1" dirty="0">
                  <a:solidFill>
                    <a:schemeClr val="bg1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!</a:t>
              </a:r>
              <a:r>
                <a:rPr lang="km-KH" sz="2000" i="1" dirty="0">
                  <a:solidFill>
                    <a:schemeClr val="bg1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 </a:t>
              </a:r>
            </a:p>
            <a:p>
              <a:pPr algn="ctr">
                <a:lnSpc>
                  <a:spcPct val="150000"/>
                </a:lnSpc>
              </a:pPr>
              <a:r>
                <a:rPr lang="km-KH" sz="2000" i="1" dirty="0">
                  <a:solidFill>
                    <a:schemeClr val="bg1"/>
                  </a:solidFill>
                  <a:latin typeface="Khmer OS Battambang" panose="02000500000000020004" pitchFamily="2" charset="0"/>
                  <a:cs typeface="Khmer OS Battambang" panose="02000500000000020004" pitchFamily="2" charset="0"/>
                </a:rPr>
                <a:t>នេះជារង្វាន់!</a:t>
              </a:r>
              <a:endParaRPr lang="en-PH" sz="2000" i="1" dirty="0">
                <a:solidFill>
                  <a:schemeClr val="bg1"/>
                </a:solidFill>
                <a:latin typeface="Khmer OS Battambang" panose="02000500000000020004" pitchFamily="2" charset="0"/>
                <a:cs typeface="Khmer OS Battambang" panose="02000500000000020004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182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258</Words>
  <Application>Microsoft Office PowerPoint</Application>
  <PresentationFormat>Widescreen</PresentationFormat>
  <Paragraphs>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DaunPenh</vt:lpstr>
      <vt:lpstr>Khmer OS Battambang</vt:lpstr>
      <vt:lpstr>Office Theme</vt:lpstr>
      <vt:lpstr> ផលបូករង្វាស់មុំក្នុងនៃពហុកោណ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ផលបូករង្វាស់មុំនៃពហុកោណPolygons</dc:title>
  <dc:creator>XY-PC</dc:creator>
  <cp:lastModifiedBy>XY-PC</cp:lastModifiedBy>
  <cp:revision>13</cp:revision>
  <dcterms:created xsi:type="dcterms:W3CDTF">2023-08-09T03:13:21Z</dcterms:created>
  <dcterms:modified xsi:type="dcterms:W3CDTF">2023-08-27T08:31:15Z</dcterms:modified>
</cp:coreProperties>
</file>