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2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3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6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0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3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6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1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8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0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8669C-9F52-43DE-A77F-6064AE0F43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3E69-134B-4456-B463-2A279CE8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DBC3F-BDEC-A83B-F3D2-4964A77A1C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m-KH" sz="11500" dirty="0" smtClean="0"/>
              <a:t>រង្វាស់មុំត្រីកោណ</a:t>
            </a:r>
            <a:endParaRPr lang="en-PH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ECAD2-E274-9578-AAF9-BEA7314FBF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5400" dirty="0" smtClean="0"/>
              <a:t>គណិតវិទ្យា ថ្នាក់</a:t>
            </a:r>
            <a:r>
              <a:rPr lang="km-KH" sz="5400" dirty="0" smtClean="0"/>
              <a:t>ទី</a:t>
            </a:r>
            <a:r>
              <a:rPr lang="km-KH" sz="5400" dirty="0"/>
              <a:t>៥</a:t>
            </a:r>
            <a:endParaRPr lang="en-PH" sz="5400" dirty="0"/>
          </a:p>
        </p:txBody>
      </p:sp>
    </p:spTree>
    <p:extLst>
      <p:ext uri="{BB962C8B-B14F-4D97-AF65-F5344CB8AC3E}">
        <p14:creationId xmlns:p14="http://schemas.microsoft.com/office/powerpoint/2010/main" val="284808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Rectangle: Rounded Corners 1023">
            <a:extLst>
              <a:ext uri="{FF2B5EF4-FFF2-40B4-BE49-F238E27FC236}">
                <a16:creationId xmlns:a16="http://schemas.microsoft.com/office/drawing/2014/main" id="{1FEA25E7-3F48-96E4-42A6-0937F6B4DF01}"/>
              </a:ext>
            </a:extLst>
          </p:cNvPr>
          <p:cNvSpPr/>
          <p:nvPr/>
        </p:nvSpPr>
        <p:spPr>
          <a:xfrm>
            <a:off x="5449933" y="6029003"/>
            <a:ext cx="4694953" cy="68778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指で数を数える女の子のイラスト | かわいいフリー素材集 いらすとや">
            <a:extLst>
              <a:ext uri="{FF2B5EF4-FFF2-40B4-BE49-F238E27FC236}">
                <a16:creationId xmlns:a16="http://schemas.microsoft.com/office/drawing/2014/main" id="{A64164B3-B487-262D-C951-5ABF2BB1B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511" y="2341419"/>
            <a:ext cx="5113687" cy="464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0F81FAF-DC25-3965-CC24-938CD1527A3C}"/>
              </a:ext>
            </a:extLst>
          </p:cNvPr>
          <p:cNvSpPr/>
          <p:nvPr/>
        </p:nvSpPr>
        <p:spPr>
          <a:xfrm>
            <a:off x="8700656" y="221673"/>
            <a:ext cx="3352800" cy="1939635"/>
          </a:xfrm>
          <a:prstGeom prst="wedgeRoundRectCallout">
            <a:avLst>
              <a:gd name="adj1" fmla="val 29096"/>
              <a:gd name="adj2" fmla="val 6904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000" dirty="0" smtClean="0">
                <a:latin typeface="Kh Battambang" panose="02000500000000020004" pitchFamily="2" charset="0"/>
                <a:cs typeface="Kh Battambang" panose="02000500000000020004" pitchFamily="2" charset="0"/>
              </a:rPr>
              <a:t>តើប្អូនដឹងទេ? </a:t>
            </a:r>
          </a:p>
          <a:p>
            <a:pPr algn="ctr">
              <a:lnSpc>
                <a:spcPct val="150000"/>
              </a:lnSpc>
            </a:pPr>
            <a:r>
              <a:rPr lang="km-KH" sz="2000" dirty="0" smtClean="0">
                <a:latin typeface="Kh Battambang" panose="02000500000000020004" pitchFamily="2" charset="0"/>
                <a:cs typeface="Kh Battambang" panose="02000500000000020004" pitchFamily="2" charset="0"/>
              </a:rPr>
              <a:t>គ្រប់ត្រីកោណទាំងអស់មានផលបូកមុំក្នុងស្មើ </a:t>
            </a:r>
            <a:r>
              <a:rPr lang="en-PH" sz="2000" dirty="0" smtClean="0">
                <a:latin typeface="Kh Battambang" panose="02000500000000020004" pitchFamily="2" charset="0"/>
                <a:cs typeface="Kh Battambang" panose="02000500000000020004" pitchFamily="2" charset="0"/>
              </a:rPr>
              <a:t> 180°</a:t>
            </a:r>
            <a:endParaRPr lang="en-PH" sz="2000" dirty="0">
              <a:latin typeface="Kh Battambang" panose="02000500000000020004" pitchFamily="2" charset="0"/>
              <a:cs typeface="Kh Battambang" panose="02000500000000020004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8E5287-3828-6F81-4C9E-9ADD6CB0D0A8}"/>
              </a:ext>
            </a:extLst>
          </p:cNvPr>
          <p:cNvSpPr/>
          <p:nvPr/>
        </p:nvSpPr>
        <p:spPr>
          <a:xfrm>
            <a:off x="513078" y="652881"/>
            <a:ext cx="793750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4800" b="0" cap="none" spc="0" dirty="0" smtClean="0">
                <a:ln w="0"/>
                <a:solidFill>
                  <a:schemeClr val="bg1"/>
                </a:solidFill>
              </a:rPr>
              <a:t>ចូរគណនា រួចបំពេញរង្វាស់មុំក្នុង       ឱ្យបានត្រឹមត្រូវ!</a:t>
            </a:r>
            <a:r>
              <a:rPr lang="en-US" sz="4800" b="0" cap="none" spc="0" dirty="0" smtClean="0">
                <a:ln w="0"/>
                <a:solidFill>
                  <a:schemeClr val="bg1"/>
                </a:solidFill>
              </a:rPr>
              <a:t>      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75DFCF-E6E7-A671-82A7-B3F78B6B2896}"/>
              </a:ext>
            </a:extLst>
          </p:cNvPr>
          <p:cNvSpPr/>
          <p:nvPr/>
        </p:nvSpPr>
        <p:spPr>
          <a:xfrm>
            <a:off x="5094688" y="815101"/>
            <a:ext cx="710489" cy="466385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C24CFD74-2E4E-FDBB-AB60-4D9D67FC267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84085" y="2774742"/>
            <a:ext cx="4181383" cy="3882012"/>
            <a:chOff x="104398" y="2774742"/>
            <a:chExt cx="5679810" cy="3882012"/>
          </a:xfrm>
        </p:grpSpPr>
        <p:grpSp>
          <p:nvGrpSpPr>
            <p:cNvPr id="1032" name="Group 1031">
              <a:extLst>
                <a:ext uri="{FF2B5EF4-FFF2-40B4-BE49-F238E27FC236}">
                  <a16:creationId xmlns:a16="http://schemas.microsoft.com/office/drawing/2014/main" id="{65FB2107-D6E6-FE97-E01D-B9AE9AA47F4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04398" y="2774742"/>
              <a:ext cx="5679810" cy="3371214"/>
              <a:chOff x="104398" y="2774742"/>
              <a:chExt cx="5679810" cy="3371214"/>
            </a:xfrm>
          </p:grpSpPr>
          <p:grpSp>
            <p:nvGrpSpPr>
              <p:cNvPr id="1031" name="Group 1030">
                <a:extLst>
                  <a:ext uri="{FF2B5EF4-FFF2-40B4-BE49-F238E27FC236}">
                    <a16:creationId xmlns:a16="http://schemas.microsoft.com/office/drawing/2014/main" id="{120C0CFA-40EF-5AEE-6438-007BA809D5E2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595823" y="3034642"/>
                <a:ext cx="5013217" cy="3037337"/>
                <a:chOff x="595823" y="3034642"/>
                <a:chExt cx="5013217" cy="3037337"/>
              </a:xfrm>
            </p:grpSpPr>
            <p:sp>
              <p:nvSpPr>
                <p:cNvPr id="8" name="Right Triangle 7">
                  <a:extLst>
                    <a:ext uri="{FF2B5EF4-FFF2-40B4-BE49-F238E27FC236}">
                      <a16:creationId xmlns:a16="http://schemas.microsoft.com/office/drawing/2014/main" id="{54343827-141A-9E06-2D3A-5984AD3CE051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595823" y="3034642"/>
                  <a:ext cx="5013217" cy="3016859"/>
                </a:xfrm>
                <a:prstGeom prst="rt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 dirty="0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8AF13B41-270E-8278-C946-7E7693D2D5E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595823" y="5620670"/>
                  <a:ext cx="372747" cy="418462"/>
                </a:xfrm>
                <a:prstGeom prst="rect">
                  <a:avLst/>
                </a:prstGeom>
                <a:solidFill>
                  <a:srgbClr val="4D1434"/>
                </a:solidFill>
                <a:ln w="38100"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 dirty="0"/>
                </a:p>
              </p:txBody>
            </p:sp>
            <p:sp>
              <p:nvSpPr>
                <p:cNvPr id="16" name="Rectangle: Rounded Corners 15">
                  <a:extLst>
                    <a:ext uri="{FF2B5EF4-FFF2-40B4-BE49-F238E27FC236}">
                      <a16:creationId xmlns:a16="http://schemas.microsoft.com/office/drawing/2014/main" id="{1BC3904A-2589-C302-3143-C8B6BE8981A1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658713" y="3786263"/>
                  <a:ext cx="1015571" cy="616243"/>
                </a:xfrm>
                <a:prstGeom prst="roundRect">
                  <a:avLst/>
                </a:prstGeom>
                <a:solidFill>
                  <a:schemeClr val="accent1">
                    <a:lumMod val="10000"/>
                    <a:lumOff val="9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 dirty="0"/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B35D1DB6-8B66-8FA7-0FCE-273A11EDB4F0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590682" y="3694620"/>
                  <a:ext cx="240054" cy="70788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PH" sz="4000" dirty="0">
                      <a:solidFill>
                        <a:schemeClr val="accent1">
                          <a:lumMod val="10000"/>
                          <a:lumOff val="90000"/>
                        </a:schemeClr>
                      </a:solidFill>
                    </a:rPr>
                    <a:t>°</a:t>
                  </a: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BD091EC8-CBAD-FA77-0EA9-CDC9CE26E9E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3978722" y="5364093"/>
                  <a:ext cx="901209" cy="70788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4000" b="0" cap="none" spc="0" dirty="0">
                      <a:ln w="0"/>
                      <a:solidFill>
                        <a:srgbClr val="F6DEEC"/>
                      </a:solidFill>
                    </a:rPr>
                    <a:t>40°</a:t>
                  </a:r>
                </a:p>
              </p:txBody>
            </p:sp>
          </p:grp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3EFA7D21-BA4E-4CEE-5C45-9AAF9EBCFE8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5642870">
                <a:off x="218062" y="2661078"/>
                <a:ext cx="582297" cy="809625"/>
              </a:xfrm>
              <a:prstGeom prst="arc">
                <a:avLst>
                  <a:gd name="adj1" fmla="val 17358547"/>
                  <a:gd name="adj2" fmla="val 20115842"/>
                </a:avLst>
              </a:prstGeom>
              <a:ln w="76200"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" name="Arc 14">
                <a:extLst>
                  <a:ext uri="{FF2B5EF4-FFF2-40B4-BE49-F238E27FC236}">
                    <a16:creationId xmlns:a16="http://schemas.microsoft.com/office/drawing/2014/main" id="{D28B0B60-1675-D355-D0B8-B89ABEA9052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13537712">
                <a:off x="5088247" y="5449995"/>
                <a:ext cx="582297" cy="809625"/>
              </a:xfrm>
              <a:prstGeom prst="arc">
                <a:avLst>
                  <a:gd name="adj1" fmla="val 17358547"/>
                  <a:gd name="adj2" fmla="val 20115842"/>
                </a:avLst>
              </a:prstGeom>
              <a:ln w="76200"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451B6C-8F65-0624-F47B-433F90892F8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01436" y="6071979"/>
              <a:ext cx="347070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sz="3200" b="0" cap="none" spc="0" dirty="0">
                <a:ln w="0"/>
                <a:solidFill>
                  <a:srgbClr val="4D1434"/>
                </a:solidFill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53BBC6F6-12AE-6D6F-5265-68E7BE74C405}"/>
              </a:ext>
            </a:extLst>
          </p:cNvPr>
          <p:cNvSpPr/>
          <p:nvPr/>
        </p:nvSpPr>
        <p:spPr>
          <a:xfrm>
            <a:off x="3250789" y="1816232"/>
            <a:ext cx="47471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800" dirty="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តាង</a:t>
            </a:r>
            <a:r>
              <a:rPr lang="en-US" sz="2800" dirty="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US" sz="2800" dirty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x </a:t>
            </a:r>
            <a:r>
              <a:rPr lang="km-KH" sz="2800" dirty="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ជារង្វាស់មុំដែលត្រូវរក</a:t>
            </a:r>
            <a:endParaRPr lang="en-US" sz="2800" b="0" cap="none" spc="0" dirty="0">
              <a:ln w="0"/>
              <a:solidFill>
                <a:srgbClr val="4D143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5B19A0-DBC8-C444-78D1-364C24E13BDA}"/>
              </a:ext>
            </a:extLst>
          </p:cNvPr>
          <p:cNvSpPr/>
          <p:nvPr/>
        </p:nvSpPr>
        <p:spPr>
          <a:xfrm>
            <a:off x="3258710" y="2288784"/>
            <a:ext cx="26653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90°= 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x + </a:t>
            </a:r>
            <a:r>
              <a:rPr lang="en-US" sz="3200" dirty="0">
                <a:ln w="0"/>
                <a:solidFill>
                  <a:srgbClr val="4D1434"/>
                </a:solidFill>
              </a:rPr>
              <a:t>40°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0E48F4-93D5-7010-392E-51DB1D77DBEE}"/>
              </a:ext>
            </a:extLst>
          </p:cNvPr>
          <p:cNvSpPr/>
          <p:nvPr/>
        </p:nvSpPr>
        <p:spPr>
          <a:xfrm>
            <a:off x="3258710" y="3220818"/>
            <a:ext cx="26653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4D1434"/>
                </a:solidFill>
              </a:rPr>
              <a:t>x</a:t>
            </a:r>
            <a:r>
              <a:rPr lang="en-US" sz="3200" dirty="0">
                <a:ln w="0"/>
                <a:solidFill>
                  <a:srgbClr val="4D1434"/>
                </a:solidFill>
              </a:rPr>
              <a:t>= 90° - 40°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2E6284A-A285-EF9F-7B98-807550D9C849}"/>
              </a:ext>
            </a:extLst>
          </p:cNvPr>
          <p:cNvSpPr/>
          <p:nvPr/>
        </p:nvSpPr>
        <p:spPr>
          <a:xfrm>
            <a:off x="2784587" y="3637343"/>
            <a:ext cx="26653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4D1434"/>
                </a:solidFill>
              </a:rPr>
              <a:t>x</a:t>
            </a:r>
            <a:r>
              <a:rPr lang="en-US" sz="3200" dirty="0">
                <a:ln w="0"/>
                <a:solidFill>
                  <a:srgbClr val="4D1434"/>
                </a:solidFill>
              </a:rPr>
              <a:t>= </a:t>
            </a:r>
            <a:r>
              <a:rPr lang="en-US" sz="3200" u="sng" dirty="0">
                <a:ln w="0"/>
                <a:solidFill>
                  <a:srgbClr val="4D1434"/>
                </a:solidFill>
              </a:rPr>
              <a:t>50°</a:t>
            </a:r>
            <a:endParaRPr lang="en-US" sz="3200" b="0" u="sng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CE8C82-44C0-F7CB-C21A-76526135BA63}"/>
              </a:ext>
            </a:extLst>
          </p:cNvPr>
          <p:cNvSpPr/>
          <p:nvPr/>
        </p:nvSpPr>
        <p:spPr>
          <a:xfrm>
            <a:off x="6375613" y="4114311"/>
            <a:ext cx="20132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40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ផ្ទៀងផ្ទាត់៖</a:t>
            </a:r>
            <a:endParaRPr lang="en-US" sz="2400" dirty="0">
              <a:ln w="0"/>
              <a:solidFill>
                <a:srgbClr val="4D143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A45122-D8D9-AE18-B0BF-A372172EEB23}"/>
              </a:ext>
            </a:extLst>
          </p:cNvPr>
          <p:cNvSpPr/>
          <p:nvPr/>
        </p:nvSpPr>
        <p:spPr>
          <a:xfrm>
            <a:off x="5851719" y="4646451"/>
            <a:ext cx="315343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200" dirty="0">
                <a:ln w="0"/>
                <a:solidFill>
                  <a:srgbClr val="4D1434"/>
                </a:solidFill>
              </a:rPr>
              <a:t>50</a:t>
            </a:r>
            <a:r>
              <a:rPr lang="en-US" sz="3200" dirty="0">
                <a:ln w="0"/>
                <a:solidFill>
                  <a:srgbClr val="4D1434"/>
                </a:solidFill>
              </a:rPr>
              <a:t>° + 40°= </a:t>
            </a:r>
            <a:r>
              <a:rPr lang="en-US" altLang="ja-JP" sz="3200" dirty="0">
                <a:ln w="0"/>
                <a:solidFill>
                  <a:srgbClr val="4D1434"/>
                </a:solidFill>
              </a:rPr>
              <a:t>90</a:t>
            </a:r>
            <a:r>
              <a:rPr lang="en-US" sz="3200" dirty="0">
                <a:ln w="0"/>
                <a:solidFill>
                  <a:srgbClr val="4D1434"/>
                </a:solidFill>
              </a:rPr>
              <a:t>° 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DDDA8187-E49A-CFA4-F408-06C0E94271A6}"/>
              </a:ext>
            </a:extLst>
          </p:cNvPr>
          <p:cNvSpPr/>
          <p:nvPr/>
        </p:nvSpPr>
        <p:spPr>
          <a:xfrm>
            <a:off x="5708829" y="6133319"/>
            <a:ext cx="4410569" cy="515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lt1"/>
                </a:solidFill>
                <a:latin typeface="Kh Battambang" panose="02000500000000020004" pitchFamily="2" charset="0"/>
                <a:cs typeface="Kh Battambang" panose="02000500000000020004" pitchFamily="2" charset="0"/>
              </a:rPr>
              <a:t> </a:t>
            </a:r>
            <a:r>
              <a:rPr lang="km-KH" sz="2000" dirty="0">
                <a:solidFill>
                  <a:schemeClr val="lt1"/>
                </a:solidFill>
                <a:latin typeface="Kh Battambang" panose="02000500000000020004" pitchFamily="2" charset="0"/>
                <a:cs typeface="Kh Battambang" panose="02000500000000020004" pitchFamily="2" charset="0"/>
              </a:rPr>
              <a:t>ត្រឹមត្រូវណាស់!</a:t>
            </a:r>
            <a:endParaRPr lang="en-US" sz="2000" dirty="0">
              <a:solidFill>
                <a:schemeClr val="lt1"/>
              </a:solidFill>
              <a:latin typeface="Kh Battambang" panose="02000500000000020004" pitchFamily="2" charset="0"/>
              <a:cs typeface="Kh Battambang" panose="02000500000000020004" pitchFamily="2" charset="0"/>
            </a:endParaRPr>
          </a:p>
        </p:txBody>
      </p:sp>
      <p:sp>
        <p:nvSpPr>
          <p:cNvPr id="1027" name="Rectangle 1026">
            <a:extLst>
              <a:ext uri="{FF2B5EF4-FFF2-40B4-BE49-F238E27FC236}">
                <a16:creationId xmlns:a16="http://schemas.microsoft.com/office/drawing/2014/main" id="{FC4BD6D2-3EB2-57DC-23FB-5A84CABE2424}"/>
              </a:ext>
            </a:extLst>
          </p:cNvPr>
          <p:cNvSpPr/>
          <p:nvPr/>
        </p:nvSpPr>
        <p:spPr>
          <a:xfrm>
            <a:off x="413773" y="3740441"/>
            <a:ext cx="139996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4D1434"/>
                </a:solidFill>
              </a:rPr>
              <a:t>50</a:t>
            </a:r>
          </a:p>
        </p:txBody>
      </p:sp>
      <p:sp>
        <p:nvSpPr>
          <p:cNvPr id="32" name="Rectangle 1026">
            <a:extLst>
              <a:ext uri="{FF2B5EF4-FFF2-40B4-BE49-F238E27FC236}">
                <a16:creationId xmlns:a16="http://schemas.microsoft.com/office/drawing/2014/main" id="{85948ACB-F6E6-D5B9-6449-4515615ED9DD}"/>
              </a:ext>
            </a:extLst>
          </p:cNvPr>
          <p:cNvSpPr/>
          <p:nvPr/>
        </p:nvSpPr>
        <p:spPr>
          <a:xfrm>
            <a:off x="179953" y="5975953"/>
            <a:ext cx="113498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rgbClr val="4D1434"/>
                </a:solidFill>
              </a:rPr>
              <a:t>90</a:t>
            </a:r>
            <a:r>
              <a:rPr lang="en-US" altLang="ja-JP" sz="3600" b="0" cap="none" spc="0" dirty="0">
                <a:ln w="0"/>
                <a:solidFill>
                  <a:srgbClr val="4D1434"/>
                </a:solidFill>
              </a:rPr>
              <a:t>°</a:t>
            </a:r>
            <a:endParaRPr lang="en-US" sz="36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33" name="矢印: 左 32">
            <a:extLst>
              <a:ext uri="{FF2B5EF4-FFF2-40B4-BE49-F238E27FC236}">
                <a16:creationId xmlns:a16="http://schemas.microsoft.com/office/drawing/2014/main" id="{54869D8E-7CA3-1461-A8F6-D021472FB049}"/>
              </a:ext>
            </a:extLst>
          </p:cNvPr>
          <p:cNvSpPr/>
          <p:nvPr/>
        </p:nvSpPr>
        <p:spPr>
          <a:xfrm rot="584026">
            <a:off x="2597547" y="4472309"/>
            <a:ext cx="3161391" cy="18628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矢印: 左 33">
            <a:extLst>
              <a:ext uri="{FF2B5EF4-FFF2-40B4-BE49-F238E27FC236}">
                <a16:creationId xmlns:a16="http://schemas.microsoft.com/office/drawing/2014/main" id="{9E82D4FB-44B5-F526-DD13-FC852C8F5F65}"/>
              </a:ext>
            </a:extLst>
          </p:cNvPr>
          <p:cNvSpPr/>
          <p:nvPr/>
        </p:nvSpPr>
        <p:spPr>
          <a:xfrm rot="20392037">
            <a:off x="3867156" y="5112487"/>
            <a:ext cx="2105313" cy="1339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0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 animBg="1"/>
      <p:bldP spid="4" grpId="0" animBg="1"/>
      <p:bldP spid="5" grpId="0"/>
      <p:bldP spid="6" grpId="0" animBg="1"/>
      <p:bldP spid="22" grpId="0"/>
      <p:bldP spid="23" grpId="0"/>
      <p:bldP spid="26" grpId="0"/>
      <p:bldP spid="28" grpId="0"/>
      <p:bldP spid="29" grpId="0"/>
      <p:bldP spid="30" grpId="0"/>
      <p:bldP spid="1025" grpId="0"/>
      <p:bldP spid="1027" grpId="0"/>
      <p:bldP spid="32" grpId="0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Rectangle: Rounded Corners 1023">
            <a:extLst>
              <a:ext uri="{FF2B5EF4-FFF2-40B4-BE49-F238E27FC236}">
                <a16:creationId xmlns:a16="http://schemas.microsoft.com/office/drawing/2014/main" id="{1FEA25E7-3F48-96E4-42A6-0937F6B4DF01}"/>
              </a:ext>
            </a:extLst>
          </p:cNvPr>
          <p:cNvSpPr/>
          <p:nvPr/>
        </p:nvSpPr>
        <p:spPr>
          <a:xfrm>
            <a:off x="5708829" y="6051037"/>
            <a:ext cx="4694953" cy="68778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指で数を数える女の子のイラスト | かわいいフリー素材集 いらすとや">
            <a:extLst>
              <a:ext uri="{FF2B5EF4-FFF2-40B4-BE49-F238E27FC236}">
                <a16:creationId xmlns:a16="http://schemas.microsoft.com/office/drawing/2014/main" id="{A64164B3-B487-262D-C951-5ABF2BB1B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109" y="3523109"/>
            <a:ext cx="2665346" cy="241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0F81FAF-DC25-3965-CC24-938CD1527A3C}"/>
              </a:ext>
            </a:extLst>
          </p:cNvPr>
          <p:cNvSpPr/>
          <p:nvPr/>
        </p:nvSpPr>
        <p:spPr>
          <a:xfrm>
            <a:off x="8626765" y="846414"/>
            <a:ext cx="3352800" cy="1939635"/>
          </a:xfrm>
          <a:prstGeom prst="wedgeRoundRectCallout">
            <a:avLst>
              <a:gd name="adj1" fmla="val 29096"/>
              <a:gd name="adj2" fmla="val 6904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000" dirty="0">
                <a:latin typeface="Kh Battambang" panose="02000500000000020004" pitchFamily="2" charset="0"/>
                <a:cs typeface="Kh Battambang" panose="02000500000000020004" pitchFamily="2" charset="0"/>
              </a:rPr>
              <a:t>តើប្អូនដឹងទេ? </a:t>
            </a:r>
          </a:p>
          <a:p>
            <a:pPr algn="ctr">
              <a:lnSpc>
                <a:spcPct val="150000"/>
              </a:lnSpc>
            </a:pPr>
            <a:r>
              <a:rPr lang="km-KH" sz="2000" dirty="0">
                <a:latin typeface="Kh Battambang" panose="02000500000000020004" pitchFamily="2" charset="0"/>
                <a:cs typeface="Kh Battambang" panose="02000500000000020004" pitchFamily="2" charset="0"/>
              </a:rPr>
              <a:t>គ្រប់ត្រីកោណទាំងអស់មានផលបូកមុំក្នុងស្មើ </a:t>
            </a:r>
            <a:r>
              <a:rPr lang="en-PH" sz="2000" dirty="0">
                <a:latin typeface="Kh Battambang" panose="02000500000000020004" pitchFamily="2" charset="0"/>
                <a:cs typeface="Kh Battambang" panose="02000500000000020004" pitchFamily="2" charset="0"/>
              </a:rPr>
              <a:t> 180°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8E5287-3828-6F81-4C9E-9ADD6CB0D0A8}"/>
              </a:ext>
            </a:extLst>
          </p:cNvPr>
          <p:cNvSpPr/>
          <p:nvPr/>
        </p:nvSpPr>
        <p:spPr>
          <a:xfrm>
            <a:off x="513077" y="651835"/>
            <a:ext cx="793750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4800" dirty="0">
                <a:ln w="0"/>
                <a:solidFill>
                  <a:schemeClr val="bg1"/>
                </a:solidFill>
              </a:rPr>
              <a:t>ចូរគណនា រួចបំពេញរង្វាស់មុំក្នុង       ឱ្យបានត្រឹមត្រូវ!</a:t>
            </a:r>
            <a:r>
              <a:rPr lang="en-US" sz="4800" dirty="0">
                <a:ln w="0"/>
                <a:solidFill>
                  <a:schemeClr val="bg1"/>
                </a:solidFill>
              </a:rPr>
              <a:t>      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75DFCF-E6E7-A671-82A7-B3F78B6B2896}"/>
              </a:ext>
            </a:extLst>
          </p:cNvPr>
          <p:cNvSpPr/>
          <p:nvPr/>
        </p:nvSpPr>
        <p:spPr>
          <a:xfrm>
            <a:off x="5225152" y="810485"/>
            <a:ext cx="710489" cy="466385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3EFA7D21-BA4E-4CEE-5C45-9AAF9EBCFE89}"/>
              </a:ext>
            </a:extLst>
          </p:cNvPr>
          <p:cNvSpPr/>
          <p:nvPr/>
        </p:nvSpPr>
        <p:spPr>
          <a:xfrm rot="5642870">
            <a:off x="-5086829" y="-3231663"/>
            <a:ext cx="582297" cy="809625"/>
          </a:xfrm>
          <a:prstGeom prst="arc">
            <a:avLst>
              <a:gd name="adj1" fmla="val 17358547"/>
              <a:gd name="adj2" fmla="val 20115842"/>
            </a:avLst>
          </a:prstGeom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BBC6F6-12AE-6D6F-5265-68E7BE74C405}"/>
              </a:ext>
            </a:extLst>
          </p:cNvPr>
          <p:cNvSpPr/>
          <p:nvPr/>
        </p:nvSpPr>
        <p:spPr>
          <a:xfrm>
            <a:off x="3250789" y="1816232"/>
            <a:ext cx="47471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800" dirty="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តាង</a:t>
            </a:r>
            <a:r>
              <a:rPr lang="en-US" sz="2800" dirty="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x </a:t>
            </a:r>
            <a:r>
              <a:rPr lang="km-KH" sz="2800" dirty="0" smtClean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ជារង្វាស់មុំដែលត្រូវរក</a:t>
            </a:r>
            <a:endParaRPr lang="en-US" sz="2800" b="0" cap="none" spc="0" dirty="0">
              <a:ln w="0"/>
              <a:solidFill>
                <a:srgbClr val="4D143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5B19A0-DBC8-C444-78D1-364C24E13BDA}"/>
              </a:ext>
            </a:extLst>
          </p:cNvPr>
          <p:cNvSpPr/>
          <p:nvPr/>
        </p:nvSpPr>
        <p:spPr>
          <a:xfrm>
            <a:off x="3258709" y="2288784"/>
            <a:ext cx="359964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180°= 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x + </a:t>
            </a:r>
            <a:r>
              <a:rPr lang="en-US" sz="3200" dirty="0">
                <a:ln w="0"/>
                <a:solidFill>
                  <a:srgbClr val="4D1434"/>
                </a:solidFill>
              </a:rPr>
              <a:t>70° + 50°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0E48F4-93D5-7010-392E-51DB1D77DBEE}"/>
              </a:ext>
            </a:extLst>
          </p:cNvPr>
          <p:cNvSpPr/>
          <p:nvPr/>
        </p:nvSpPr>
        <p:spPr>
          <a:xfrm>
            <a:off x="2833957" y="2882572"/>
            <a:ext cx="35996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180°= 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x + </a:t>
            </a:r>
            <a:r>
              <a:rPr lang="en-US" sz="3200" dirty="0">
                <a:ln w="0"/>
                <a:solidFill>
                  <a:srgbClr val="4D1434"/>
                </a:solidFill>
              </a:rPr>
              <a:t>120°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2E6284A-A285-EF9F-7B98-807550D9C849}"/>
              </a:ext>
            </a:extLst>
          </p:cNvPr>
          <p:cNvSpPr/>
          <p:nvPr/>
        </p:nvSpPr>
        <p:spPr>
          <a:xfrm>
            <a:off x="4247724" y="4162345"/>
            <a:ext cx="26653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4D1434"/>
                </a:solidFill>
              </a:rPr>
              <a:t>x</a:t>
            </a:r>
            <a:r>
              <a:rPr lang="en-US" sz="3200" dirty="0">
                <a:ln w="0"/>
                <a:solidFill>
                  <a:srgbClr val="4D1434"/>
                </a:solidFill>
              </a:rPr>
              <a:t>= </a:t>
            </a:r>
            <a:r>
              <a:rPr lang="en-US" sz="3200" u="sng" dirty="0">
                <a:ln w="0"/>
                <a:solidFill>
                  <a:srgbClr val="4D1434"/>
                </a:solidFill>
              </a:rPr>
              <a:t>60°</a:t>
            </a:r>
            <a:endParaRPr lang="en-US" sz="3200" b="0" u="sng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CE8C82-44C0-F7CB-C21A-76526135BA63}"/>
              </a:ext>
            </a:extLst>
          </p:cNvPr>
          <p:cNvSpPr/>
          <p:nvPr/>
        </p:nvSpPr>
        <p:spPr>
          <a:xfrm>
            <a:off x="6375613" y="4480071"/>
            <a:ext cx="20132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400" dirty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ផ្ទៀងផ្ទាត់៖</a:t>
            </a:r>
            <a:endParaRPr lang="en-US" sz="2400" dirty="0">
              <a:ln w="0"/>
              <a:solidFill>
                <a:srgbClr val="4D143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A45122-D8D9-AE18-B0BF-A372172EEB23}"/>
              </a:ext>
            </a:extLst>
          </p:cNvPr>
          <p:cNvSpPr/>
          <p:nvPr/>
        </p:nvSpPr>
        <p:spPr>
          <a:xfrm>
            <a:off x="4940392" y="5038676"/>
            <a:ext cx="42437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70° + 50° + 60 ° = 180° 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DDDA8187-E49A-CFA4-F408-06C0E94271A6}"/>
              </a:ext>
            </a:extLst>
          </p:cNvPr>
          <p:cNvSpPr/>
          <p:nvPr/>
        </p:nvSpPr>
        <p:spPr>
          <a:xfrm>
            <a:off x="5708829" y="6133319"/>
            <a:ext cx="4410569" cy="515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2000" dirty="0" smtClean="0">
                <a:solidFill>
                  <a:schemeClr val="lt1"/>
                </a:solidFill>
                <a:latin typeface="Kh Battambang" panose="02000500000000020004" pitchFamily="2" charset="0"/>
                <a:cs typeface="Kh Battambang" panose="02000500000000020004" pitchFamily="2" charset="0"/>
              </a:rPr>
              <a:t>ធ្វើបានល្អណាស់!</a:t>
            </a:r>
            <a:endParaRPr lang="en-US" sz="2000" dirty="0">
              <a:solidFill>
                <a:schemeClr val="lt1"/>
              </a:solidFill>
              <a:latin typeface="Kh Battambang" panose="02000500000000020004" pitchFamily="2" charset="0"/>
              <a:cs typeface="Kh Battambang" panose="02000500000000020004" pitchFamily="2" charset="0"/>
            </a:endParaRPr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0B6E4624-06FA-4037-040F-086F27E5D430}"/>
              </a:ext>
            </a:extLst>
          </p:cNvPr>
          <p:cNvSpPr/>
          <p:nvPr/>
        </p:nvSpPr>
        <p:spPr>
          <a:xfrm>
            <a:off x="2639790" y="3523109"/>
            <a:ext cx="35996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x = 180°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-</a:t>
            </a:r>
            <a:r>
              <a:rPr lang="en-US" sz="3200" dirty="0">
                <a:ln w="0"/>
                <a:solidFill>
                  <a:srgbClr val="4D1434"/>
                </a:solidFill>
              </a:rPr>
              <a:t>120°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EF6D84CC-F484-EBE2-23B4-DBAB9947A5D3}"/>
              </a:ext>
            </a:extLst>
          </p:cNvPr>
          <p:cNvSpPr/>
          <p:nvPr/>
        </p:nvSpPr>
        <p:spPr>
          <a:xfrm>
            <a:off x="1737201" y="3468648"/>
            <a:ext cx="15494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4D1434"/>
                </a:solidFill>
              </a:rPr>
              <a:t>60</a:t>
            </a:r>
            <a:r>
              <a:rPr lang="en-US" altLang="ja-JP" sz="4000" dirty="0">
                <a:ln w="0"/>
                <a:solidFill>
                  <a:srgbClr val="4D1434"/>
                </a:solidFill>
              </a:rPr>
              <a:t>°</a:t>
            </a:r>
            <a:endParaRPr lang="en-US" sz="4000" b="0" cap="none" spc="0" dirty="0">
              <a:ln w="0"/>
              <a:solidFill>
                <a:srgbClr val="4D1434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104EB42-06C4-A74C-361F-F5CC3EE18A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71" y="4094799"/>
            <a:ext cx="4243708" cy="234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6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 animBg="1"/>
      <p:bldP spid="4" grpId="0" animBg="1"/>
      <p:bldP spid="5" grpId="0"/>
      <p:bldP spid="6" grpId="0" animBg="1"/>
      <p:bldP spid="22" grpId="0"/>
      <p:bldP spid="23" grpId="0"/>
      <p:bldP spid="26" grpId="0"/>
      <p:bldP spid="28" grpId="0"/>
      <p:bldP spid="29" grpId="0"/>
      <p:bldP spid="30" grpId="0"/>
      <p:bldP spid="1025" grpId="0"/>
      <p:bldP spid="1029" grpId="0"/>
      <p:bldP spid="1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3A48E83-D2F7-B9B3-5075-BC04DE51AE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39" y="3344082"/>
            <a:ext cx="2487104" cy="3050847"/>
          </a:xfrm>
          <a:prstGeom prst="rect">
            <a:avLst/>
          </a:prstGeom>
        </p:spPr>
      </p:pic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3650D5B6-AAAF-0534-8369-C3FED71D5F46}"/>
              </a:ext>
            </a:extLst>
          </p:cNvPr>
          <p:cNvSpPr/>
          <p:nvPr/>
        </p:nvSpPr>
        <p:spPr>
          <a:xfrm>
            <a:off x="2294707" y="5511008"/>
            <a:ext cx="710489" cy="466385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4" name="Rectangle: Rounded Corners 1023">
            <a:extLst>
              <a:ext uri="{FF2B5EF4-FFF2-40B4-BE49-F238E27FC236}">
                <a16:creationId xmlns:a16="http://schemas.microsoft.com/office/drawing/2014/main" id="{1FEA25E7-3F48-96E4-42A6-0937F6B4DF01}"/>
              </a:ext>
            </a:extLst>
          </p:cNvPr>
          <p:cNvSpPr/>
          <p:nvPr/>
        </p:nvSpPr>
        <p:spPr>
          <a:xfrm>
            <a:off x="5708829" y="6051037"/>
            <a:ext cx="4694953" cy="68778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指で数を数える女の子のイラスト | かわいいフリー素材集 いらすとや">
            <a:extLst>
              <a:ext uri="{FF2B5EF4-FFF2-40B4-BE49-F238E27FC236}">
                <a16:creationId xmlns:a16="http://schemas.microsoft.com/office/drawing/2014/main" id="{A64164B3-B487-262D-C951-5ABF2BB1B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511" y="2349054"/>
            <a:ext cx="5113687" cy="464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0F81FAF-DC25-3965-CC24-938CD1527A3C}"/>
              </a:ext>
            </a:extLst>
          </p:cNvPr>
          <p:cNvSpPr/>
          <p:nvPr/>
        </p:nvSpPr>
        <p:spPr>
          <a:xfrm>
            <a:off x="8700656" y="229308"/>
            <a:ext cx="3352800" cy="1939635"/>
          </a:xfrm>
          <a:prstGeom prst="wedgeRoundRectCallout">
            <a:avLst>
              <a:gd name="adj1" fmla="val 29096"/>
              <a:gd name="adj2" fmla="val 6904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000" dirty="0">
                <a:latin typeface="Kh Battambang" panose="02000500000000020004" pitchFamily="2" charset="0"/>
                <a:cs typeface="Kh Battambang" panose="02000500000000020004" pitchFamily="2" charset="0"/>
              </a:rPr>
              <a:t>តើប្អូនដឹងទេ? </a:t>
            </a:r>
          </a:p>
          <a:p>
            <a:pPr algn="ctr">
              <a:lnSpc>
                <a:spcPct val="150000"/>
              </a:lnSpc>
            </a:pPr>
            <a:r>
              <a:rPr lang="km-KH" sz="2000" dirty="0">
                <a:latin typeface="Kh Battambang" panose="02000500000000020004" pitchFamily="2" charset="0"/>
                <a:cs typeface="Kh Battambang" panose="02000500000000020004" pitchFamily="2" charset="0"/>
              </a:rPr>
              <a:t>គ្រប់ត្រីកោណទាំងអស់មានផលបូកមុំក្នុងស្មើ </a:t>
            </a:r>
            <a:r>
              <a:rPr lang="en-PH" sz="2000" dirty="0">
                <a:latin typeface="Kh Battambang" panose="02000500000000020004" pitchFamily="2" charset="0"/>
                <a:cs typeface="Kh Battambang" panose="02000500000000020004" pitchFamily="2" charset="0"/>
              </a:rPr>
              <a:t> 180°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8E5287-3828-6F81-4C9E-9ADD6CB0D0A8}"/>
              </a:ext>
            </a:extLst>
          </p:cNvPr>
          <p:cNvSpPr/>
          <p:nvPr/>
        </p:nvSpPr>
        <p:spPr>
          <a:xfrm>
            <a:off x="500485" y="651835"/>
            <a:ext cx="793750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4800" b="0" cap="none" spc="0" dirty="0" smtClean="0">
                <a:ln w="0"/>
                <a:solidFill>
                  <a:schemeClr val="bg1"/>
                </a:solidFill>
              </a:rPr>
              <a:t>ចូរគណនា រួចបំពេញរង្វាស់មុំក្នុង       ឱ្យបានត្រឹមត្រូវ!</a:t>
            </a:r>
            <a:r>
              <a:rPr lang="en-US" sz="4800" b="0" cap="none" spc="0" dirty="0" smtClean="0">
                <a:ln w="0"/>
                <a:solidFill>
                  <a:schemeClr val="bg1"/>
                </a:solidFill>
              </a:rPr>
              <a:t>      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75DFCF-E6E7-A671-82A7-B3F78B6B2896}"/>
              </a:ext>
            </a:extLst>
          </p:cNvPr>
          <p:cNvSpPr/>
          <p:nvPr/>
        </p:nvSpPr>
        <p:spPr>
          <a:xfrm>
            <a:off x="5058531" y="810109"/>
            <a:ext cx="710489" cy="466385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BBC6F6-12AE-6D6F-5265-68E7BE74C405}"/>
              </a:ext>
            </a:extLst>
          </p:cNvPr>
          <p:cNvSpPr/>
          <p:nvPr/>
        </p:nvSpPr>
        <p:spPr>
          <a:xfrm>
            <a:off x="3250789" y="1816232"/>
            <a:ext cx="47471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800" dirty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តាង</a:t>
            </a:r>
            <a:r>
              <a:rPr lang="en-US" sz="2800" dirty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x </a:t>
            </a:r>
            <a:r>
              <a:rPr lang="km-KH" sz="2800" dirty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ជារង្វាស់មុំដែលត្រូវរក</a:t>
            </a:r>
            <a:endParaRPr lang="en-US" sz="2800" dirty="0">
              <a:ln w="0"/>
              <a:solidFill>
                <a:srgbClr val="4D143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5B19A0-DBC8-C444-78D1-364C24E13BDA}"/>
              </a:ext>
            </a:extLst>
          </p:cNvPr>
          <p:cNvSpPr/>
          <p:nvPr/>
        </p:nvSpPr>
        <p:spPr>
          <a:xfrm>
            <a:off x="3258709" y="2288784"/>
            <a:ext cx="359964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180°= 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x + </a:t>
            </a:r>
            <a:r>
              <a:rPr lang="en-US" sz="3200" dirty="0">
                <a:ln w="0"/>
                <a:solidFill>
                  <a:srgbClr val="4D1434"/>
                </a:solidFill>
              </a:rPr>
              <a:t>50° + 60°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0E48F4-93D5-7010-392E-51DB1D77DBEE}"/>
              </a:ext>
            </a:extLst>
          </p:cNvPr>
          <p:cNvSpPr/>
          <p:nvPr/>
        </p:nvSpPr>
        <p:spPr>
          <a:xfrm>
            <a:off x="2866469" y="2927268"/>
            <a:ext cx="35996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180°= 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x + </a:t>
            </a:r>
            <a:r>
              <a:rPr lang="en-US" sz="3200" dirty="0">
                <a:ln w="0"/>
                <a:solidFill>
                  <a:srgbClr val="4D1434"/>
                </a:solidFill>
              </a:rPr>
              <a:t>110°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2E6284A-A285-EF9F-7B98-807550D9C849}"/>
              </a:ext>
            </a:extLst>
          </p:cNvPr>
          <p:cNvSpPr/>
          <p:nvPr/>
        </p:nvSpPr>
        <p:spPr>
          <a:xfrm>
            <a:off x="3242843" y="3988458"/>
            <a:ext cx="26653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4D1434"/>
                </a:solidFill>
              </a:rPr>
              <a:t>x</a:t>
            </a:r>
            <a:r>
              <a:rPr lang="en-US" sz="3200" dirty="0">
                <a:ln w="0"/>
                <a:solidFill>
                  <a:srgbClr val="4D1434"/>
                </a:solidFill>
              </a:rPr>
              <a:t>= </a:t>
            </a:r>
            <a:r>
              <a:rPr lang="en-US" sz="3200" u="sng" dirty="0">
                <a:ln w="0"/>
                <a:solidFill>
                  <a:srgbClr val="4D1434"/>
                </a:solidFill>
              </a:rPr>
              <a:t>70°</a:t>
            </a:r>
            <a:endParaRPr lang="en-US" sz="3200" b="0" u="sng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CE8C82-44C0-F7CB-C21A-76526135BA63}"/>
              </a:ext>
            </a:extLst>
          </p:cNvPr>
          <p:cNvSpPr/>
          <p:nvPr/>
        </p:nvSpPr>
        <p:spPr>
          <a:xfrm>
            <a:off x="6375613" y="4480071"/>
            <a:ext cx="20132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400" dirty="0">
                <a:ln w="0"/>
                <a:solidFill>
                  <a:srgbClr val="4D143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ផ្ទៀងផ្ទាត់៖</a:t>
            </a:r>
            <a:endParaRPr lang="en-US" sz="2400" dirty="0">
              <a:ln w="0"/>
              <a:solidFill>
                <a:srgbClr val="4D143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A45122-D8D9-AE18-B0BF-A372172EEB23}"/>
              </a:ext>
            </a:extLst>
          </p:cNvPr>
          <p:cNvSpPr/>
          <p:nvPr/>
        </p:nvSpPr>
        <p:spPr>
          <a:xfrm>
            <a:off x="4940392" y="5038676"/>
            <a:ext cx="42437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50° + 60° + 70 ° = 180° 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DDDA8187-E49A-CFA4-F408-06C0E94271A6}"/>
              </a:ext>
            </a:extLst>
          </p:cNvPr>
          <p:cNvSpPr/>
          <p:nvPr/>
        </p:nvSpPr>
        <p:spPr>
          <a:xfrm>
            <a:off x="5708829" y="6133319"/>
            <a:ext cx="4410569" cy="515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2000" dirty="0" smtClean="0">
                <a:solidFill>
                  <a:schemeClr val="lt1"/>
                </a:solidFill>
                <a:latin typeface="Kh Battambang" panose="02000500000000020004" pitchFamily="2" charset="0"/>
                <a:cs typeface="Kh Battambang" panose="02000500000000020004" pitchFamily="2" charset="0"/>
              </a:rPr>
              <a:t>ពិតជាពូកែមែន!</a:t>
            </a:r>
            <a:endParaRPr lang="en-US" sz="2000" dirty="0">
              <a:solidFill>
                <a:schemeClr val="lt1"/>
              </a:solidFill>
              <a:latin typeface="Kh Battambang" panose="02000500000000020004" pitchFamily="2" charset="0"/>
              <a:cs typeface="Kh Battambang" panose="02000500000000020004" pitchFamily="2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B2152A1C-97FA-FC87-6837-0E3226952EA5}"/>
              </a:ext>
            </a:extLst>
          </p:cNvPr>
          <p:cNvSpPr/>
          <p:nvPr/>
        </p:nvSpPr>
        <p:spPr>
          <a:xfrm rot="316361">
            <a:off x="-2687515" y="-1274085"/>
            <a:ext cx="582297" cy="809625"/>
          </a:xfrm>
          <a:prstGeom prst="arc">
            <a:avLst>
              <a:gd name="adj1" fmla="val 17358547"/>
              <a:gd name="adj2" fmla="val 20115842"/>
            </a:avLst>
          </a:prstGeom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0B6E4624-06FA-4037-040F-086F27E5D430}"/>
              </a:ext>
            </a:extLst>
          </p:cNvPr>
          <p:cNvSpPr/>
          <p:nvPr/>
        </p:nvSpPr>
        <p:spPr>
          <a:xfrm>
            <a:off x="3139513" y="3594326"/>
            <a:ext cx="35996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4D1434"/>
                </a:solidFill>
              </a:rPr>
              <a:t>x = 180°</a:t>
            </a:r>
            <a:r>
              <a:rPr lang="en-US" sz="3200" i="1" dirty="0">
                <a:ln w="0"/>
                <a:solidFill>
                  <a:srgbClr val="4D1434"/>
                </a:solidFill>
              </a:rPr>
              <a:t>-</a:t>
            </a:r>
            <a:r>
              <a:rPr lang="en-US" sz="3200" dirty="0">
                <a:ln w="0"/>
                <a:solidFill>
                  <a:srgbClr val="4D1434"/>
                </a:solidFill>
              </a:rPr>
              <a:t>110°</a:t>
            </a:r>
            <a:endParaRPr lang="en-US" sz="32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EF6D84CC-F484-EBE2-23B4-DBAB9947A5D3}"/>
              </a:ext>
            </a:extLst>
          </p:cNvPr>
          <p:cNvSpPr/>
          <p:nvPr/>
        </p:nvSpPr>
        <p:spPr>
          <a:xfrm>
            <a:off x="3258709" y="5822451"/>
            <a:ext cx="139996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4D1434"/>
                </a:solidFill>
              </a:rPr>
              <a:t>70</a:t>
            </a:r>
            <a:r>
              <a:rPr lang="en-US" altLang="ja-JP" sz="4000" dirty="0">
                <a:ln w="0"/>
                <a:solidFill>
                  <a:srgbClr val="4D1434"/>
                </a:solidFill>
              </a:rPr>
              <a:t> °</a:t>
            </a:r>
            <a:endParaRPr lang="en-US" sz="40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7" name="Rectangle 1033">
            <a:extLst>
              <a:ext uri="{FF2B5EF4-FFF2-40B4-BE49-F238E27FC236}">
                <a16:creationId xmlns:a16="http://schemas.microsoft.com/office/drawing/2014/main" id="{A8F2390F-5B18-F350-0C70-D094111FAA4D}"/>
              </a:ext>
            </a:extLst>
          </p:cNvPr>
          <p:cNvSpPr/>
          <p:nvPr/>
        </p:nvSpPr>
        <p:spPr>
          <a:xfrm>
            <a:off x="83127" y="5884929"/>
            <a:ext cx="16348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dirty="0">
                <a:ln w="0"/>
                <a:solidFill>
                  <a:srgbClr val="4D1434"/>
                </a:solidFill>
              </a:rPr>
              <a:t>60°</a:t>
            </a:r>
            <a:endParaRPr lang="en-US" sz="40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8" name="Rectangle 1033">
            <a:extLst>
              <a:ext uri="{FF2B5EF4-FFF2-40B4-BE49-F238E27FC236}">
                <a16:creationId xmlns:a16="http://schemas.microsoft.com/office/drawing/2014/main" id="{551BE8A8-8E33-FC8C-1D4E-BBC72CA5E21E}"/>
              </a:ext>
            </a:extLst>
          </p:cNvPr>
          <p:cNvSpPr/>
          <p:nvPr/>
        </p:nvSpPr>
        <p:spPr>
          <a:xfrm>
            <a:off x="1206072" y="3490692"/>
            <a:ext cx="16348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dirty="0">
                <a:ln w="0"/>
                <a:solidFill>
                  <a:srgbClr val="4D1434"/>
                </a:solidFill>
              </a:rPr>
              <a:t>50°</a:t>
            </a:r>
            <a:endParaRPr lang="en-US" sz="4000" b="0" cap="none" spc="0" dirty="0">
              <a:ln w="0"/>
              <a:solidFill>
                <a:srgbClr val="4D1434"/>
              </a:solidFill>
            </a:endParaRPr>
          </a:p>
        </p:txBody>
      </p:sp>
      <p:sp>
        <p:nvSpPr>
          <p:cNvPr id="9" name="Rectangle 1033">
            <a:extLst>
              <a:ext uri="{FF2B5EF4-FFF2-40B4-BE49-F238E27FC236}">
                <a16:creationId xmlns:a16="http://schemas.microsoft.com/office/drawing/2014/main" id="{F52924EC-B377-B9A7-67F7-B2E7E3CF8480}"/>
              </a:ext>
            </a:extLst>
          </p:cNvPr>
          <p:cNvSpPr/>
          <p:nvPr/>
        </p:nvSpPr>
        <p:spPr>
          <a:xfrm>
            <a:off x="2170612" y="5390258"/>
            <a:ext cx="8370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4D1434"/>
                </a:solidFill>
              </a:rPr>
              <a:t>X</a:t>
            </a:r>
            <a:endParaRPr lang="en-US" sz="4000" b="0" cap="none" spc="0" dirty="0">
              <a:ln w="0"/>
              <a:solidFill>
                <a:srgbClr val="4D1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6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24" grpId="0" animBg="1"/>
      <p:bldP spid="4" grpId="0" animBg="1"/>
      <p:bldP spid="5" grpId="0"/>
      <p:bldP spid="6" grpId="0" animBg="1"/>
      <p:bldP spid="22" grpId="0"/>
      <p:bldP spid="23" grpId="0"/>
      <p:bldP spid="26" grpId="0"/>
      <p:bldP spid="28" grpId="0"/>
      <p:bldP spid="29" grpId="0"/>
      <p:bldP spid="30" grpId="0"/>
      <p:bldP spid="1025" grpId="0"/>
      <p:bldP spid="1029" grpId="0"/>
      <p:bldP spid="1034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265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游ゴシック</vt:lpstr>
      <vt:lpstr>Arial</vt:lpstr>
      <vt:lpstr>Calibri</vt:lpstr>
      <vt:lpstr>Calibri Light</vt:lpstr>
      <vt:lpstr>DaunPenh</vt:lpstr>
      <vt:lpstr>Kh Battambang</vt:lpstr>
      <vt:lpstr>Khmer OS Battambang</vt:lpstr>
      <vt:lpstr>MoolBoran</vt:lpstr>
      <vt:lpstr>Office Theme</vt:lpstr>
      <vt:lpstr>រង្វាស់មុំត្រីកោណ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triangles</dc:title>
  <dc:creator>XY-PC</dc:creator>
  <cp:lastModifiedBy>XY-PC</cp:lastModifiedBy>
  <cp:revision>13</cp:revision>
  <dcterms:created xsi:type="dcterms:W3CDTF">2023-08-09T01:25:13Z</dcterms:created>
  <dcterms:modified xsi:type="dcterms:W3CDTF">2023-08-27T07:56:46Z</dcterms:modified>
</cp:coreProperties>
</file>