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2091743-F6E7-46AC-9E51-2629E116B2ED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C8AA-CF57-48BE-A33D-EA406CB8FD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58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1743-F6E7-46AC-9E51-2629E116B2ED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C8AA-CF57-48BE-A33D-EA406CB8F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0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1743-F6E7-46AC-9E51-2629E116B2ED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C8AA-CF57-48BE-A33D-EA406CB8FD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193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1743-F6E7-46AC-9E51-2629E116B2ED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C8AA-CF57-48BE-A33D-EA406CB8F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84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1743-F6E7-46AC-9E51-2629E116B2ED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C8AA-CF57-48BE-A33D-EA406CB8FD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1743-F6E7-46AC-9E51-2629E116B2ED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C8AA-CF57-48BE-A33D-EA406CB8F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64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1743-F6E7-46AC-9E51-2629E116B2ED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C8AA-CF57-48BE-A33D-EA406CB8F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1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1743-F6E7-46AC-9E51-2629E116B2ED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C8AA-CF57-48BE-A33D-EA406CB8F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959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1743-F6E7-46AC-9E51-2629E116B2ED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C8AA-CF57-48BE-A33D-EA406CB8F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327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1743-F6E7-46AC-9E51-2629E116B2ED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C8AA-CF57-48BE-A33D-EA406CB8F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40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1743-F6E7-46AC-9E51-2629E116B2ED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C8AA-CF57-48BE-A33D-EA406CB8FD5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34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2091743-F6E7-46AC-9E51-2629E116B2ED}" type="datetimeFigureOut">
              <a:rPr lang="en-US" smtClean="0"/>
              <a:t>8/27/2023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98AC8AA-CF57-48BE-A33D-EA406CB8FD5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827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14E3-1525-7EDE-DA99-3D2258A870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km-KH" sz="6600" b="1" dirty="0" smtClean="0">
                <a:solidFill>
                  <a:schemeClr val="tx1"/>
                </a:solidFill>
                <a:latin typeface="Agency FB" panose="020B0503020202020204" pitchFamily="34" charset="0"/>
                <a:ea typeface="+mn-ea"/>
                <a:cs typeface="+mn-cs"/>
              </a:rPr>
              <a:t>ចំណោទ រកផ្ទៃក្រឡា</a:t>
            </a:r>
            <a:endParaRPr lang="en-PH" sz="6600" b="1" dirty="0">
              <a:solidFill>
                <a:schemeClr val="tx1"/>
              </a:solidFill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2DB70-15A8-4620-F6F9-85116A6E1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m-KH" sz="5400" dirty="0" smtClean="0"/>
              <a:t>គណិតវិទ្យា ថ្នាក់ទី៥</a:t>
            </a:r>
            <a:endParaRPr lang="en-PH" sz="5400" dirty="0"/>
          </a:p>
        </p:txBody>
      </p:sp>
    </p:spTree>
    <p:extLst>
      <p:ext uri="{BB962C8B-B14F-4D97-AF65-F5344CB8AC3E}">
        <p14:creationId xmlns:p14="http://schemas.microsoft.com/office/powerpoint/2010/main" val="218930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DC8F90-AEFC-05E1-D5EE-418C4DCA9EED}"/>
              </a:ext>
            </a:extLst>
          </p:cNvPr>
          <p:cNvSpPr/>
          <p:nvPr/>
        </p:nvSpPr>
        <p:spPr>
          <a:xfrm>
            <a:off x="1881809" y="278297"/>
            <a:ext cx="9382539" cy="67586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026" name="Picture 2" descr="夏 | かわいいフリー素材集 いらすとや">
            <a:extLst>
              <a:ext uri="{FF2B5EF4-FFF2-40B4-BE49-F238E27FC236}">
                <a16:creationId xmlns:a16="http://schemas.microsoft.com/office/drawing/2014/main" id="{919B4A87-AFCC-A2C7-932A-FD96BE81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12" y="106845"/>
            <a:ext cx="2637183" cy="26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2478E9-0DBE-9D5F-214D-5150B36EE968}"/>
              </a:ext>
            </a:extLst>
          </p:cNvPr>
          <p:cNvSpPr/>
          <p:nvPr/>
        </p:nvSpPr>
        <p:spPr>
          <a:xfrm>
            <a:off x="2383860" y="235767"/>
            <a:ext cx="8880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4400" cap="none" spc="0" dirty="0" smtClean="0">
                <a:ln w="0"/>
                <a:solidFill>
                  <a:schemeClr val="bg1"/>
                </a:solidFill>
              </a:rPr>
              <a:t>ចូរដោះស្រាយចំណោទខាងក្រោម៖</a:t>
            </a:r>
            <a:endParaRPr lang="en-US" sz="4400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624593-B0AD-EC22-8A2E-41B48E635E10}"/>
              </a:ext>
            </a:extLst>
          </p:cNvPr>
          <p:cNvSpPr/>
          <p:nvPr/>
        </p:nvSpPr>
        <p:spPr>
          <a:xfrm>
            <a:off x="2383860" y="1061255"/>
            <a:ext cx="8880488" cy="934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តុក្នុងថ្នាក់រៀនមួយ</a:t>
            </a:r>
            <a:r>
              <a:rPr lang="km-KH" sz="2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មានបណ្</a:t>
            </a:r>
            <a:r>
              <a:rPr lang="km-KH" sz="2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ដោយ</a:t>
            </a:r>
            <a:r>
              <a:rPr lang="en-PH" sz="2400" dirty="0" smtClean="0">
                <a:latin typeface="Khmer OS" panose="02000500000000020004" pitchFamily="2" charset="0"/>
                <a:cs typeface="Khmer OS" panose="02000500000000020004" pitchFamily="2" charset="0"/>
              </a:rPr>
              <a:t> </a:t>
            </a:r>
            <a:r>
              <a:rPr lang="en-PH" sz="2400" dirty="0">
                <a:latin typeface="Khmer OS" panose="02000500000000020004" pitchFamily="2" charset="0"/>
                <a:cs typeface="Khmer OS" panose="02000500000000020004" pitchFamily="2" charset="0"/>
              </a:rPr>
              <a:t>30.5cm </a:t>
            </a:r>
            <a:r>
              <a:rPr lang="km-KH" sz="2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និងទទឹង</a:t>
            </a:r>
            <a:r>
              <a:rPr lang="en-PH" sz="2400" dirty="0" smtClean="0">
                <a:latin typeface="Khmer OS" panose="02000500000000020004" pitchFamily="2" charset="0"/>
                <a:cs typeface="Khmer OS" panose="02000500000000020004" pitchFamily="2" charset="0"/>
              </a:rPr>
              <a:t> 12.4cm</a:t>
            </a:r>
            <a:r>
              <a:rPr lang="km-KH" sz="2400" dirty="0" smtClean="0">
                <a:latin typeface="Khmer OS" panose="02000500000000020004" pitchFamily="2" charset="0"/>
                <a:cs typeface="Khmer OS" panose="02000500000000020004" pitchFamily="2" charset="0"/>
              </a:rPr>
              <a:t>។ </a:t>
            </a:r>
            <a:endParaRPr lang="en-US" sz="2400" dirty="0" smtClean="0"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algn="ctr"/>
            <a:r>
              <a:rPr lang="km-KH" sz="2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តើផ្ទៃក្រឡារបស់តុនោះស្មើប៉ុន្មាន</a:t>
            </a:r>
            <a:r>
              <a:rPr lang="en-US" sz="2400" dirty="0" smtClean="0">
                <a:latin typeface="Khmer OS" panose="02000500000000020004" pitchFamily="2" charset="0"/>
                <a:cs typeface="Khmer OS" panose="02000500000000020004" pitchFamily="2" charset="0"/>
              </a:rPr>
              <a:t>cm</a:t>
            </a:r>
            <a:r>
              <a:rPr lang="en-US" sz="2400" baseline="30000" dirty="0" smtClean="0">
                <a:latin typeface="Khmer OS" panose="02000500000000020004" pitchFamily="2" charset="0"/>
                <a:cs typeface="Khmer OS" panose="02000500000000020004" pitchFamily="2" charset="0"/>
              </a:rPr>
              <a:t>2</a:t>
            </a:r>
            <a:r>
              <a:rPr lang="en-PH" sz="2400" dirty="0" smtClean="0">
                <a:latin typeface="Khmer OS" panose="02000500000000020004" pitchFamily="2" charset="0"/>
                <a:cs typeface="Khmer OS" panose="02000500000000020004" pitchFamily="2" charset="0"/>
              </a:rPr>
              <a:t>?</a:t>
            </a:r>
            <a:endParaRPr lang="en-PH" sz="2400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pic>
        <p:nvPicPr>
          <p:cNvPr id="1028" name="Picture 4" descr="木のテーブルのイラスト（正面） | かわいいフリー素材集 いらすとや">
            <a:extLst>
              <a:ext uri="{FF2B5EF4-FFF2-40B4-BE49-F238E27FC236}">
                <a16:creationId xmlns:a16="http://schemas.microsoft.com/office/drawing/2014/main" id="{6C11EACE-0715-BCC7-16FE-50F3F126E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8" y="3117616"/>
            <a:ext cx="4936588" cy="398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55A3F4-A2B2-D301-0F17-67CE5DEFD73C}"/>
              </a:ext>
            </a:extLst>
          </p:cNvPr>
          <p:cNvCxnSpPr>
            <a:cxnSpLocks/>
          </p:cNvCxnSpPr>
          <p:nvPr/>
        </p:nvCxnSpPr>
        <p:spPr>
          <a:xfrm flipV="1">
            <a:off x="280058" y="3384550"/>
            <a:ext cx="920092" cy="117683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82B8C3-8F50-DCCE-297B-34509688DC30}"/>
              </a:ext>
            </a:extLst>
          </p:cNvPr>
          <p:cNvCxnSpPr>
            <a:cxnSpLocks/>
          </p:cNvCxnSpPr>
          <p:nvPr/>
        </p:nvCxnSpPr>
        <p:spPr>
          <a:xfrm>
            <a:off x="1462806" y="3338797"/>
            <a:ext cx="282509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7163C30-660C-9C90-E7DD-77B544A1A0AD}"/>
              </a:ext>
            </a:extLst>
          </p:cNvPr>
          <p:cNvSpPr/>
          <p:nvPr/>
        </p:nvSpPr>
        <p:spPr>
          <a:xfrm>
            <a:off x="5343646" y="5955942"/>
            <a:ext cx="5920702" cy="6823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400" b="1" dirty="0">
                <a:latin typeface="Khmer OS" panose="02000500000000020004" pitchFamily="2" charset="0"/>
                <a:cs typeface="Khmer OS" panose="02000500000000020004" pitchFamily="2" charset="0"/>
              </a:rPr>
              <a:t>ដូចនេះ ផ្ទៃក្រឡារបស់តុគឺ</a:t>
            </a:r>
            <a:r>
              <a:rPr lang="en-PH" sz="2400" b="1" dirty="0">
                <a:latin typeface="Khmer OS" panose="02000500000000020004" pitchFamily="2" charset="0"/>
                <a:cs typeface="Khmer OS" panose="02000500000000020004" pitchFamily="2" charset="0"/>
              </a:rPr>
              <a:t> </a:t>
            </a:r>
            <a:r>
              <a:rPr lang="en-PH" sz="2400" b="1" dirty="0" smtClean="0">
                <a:latin typeface="Khmer OS" panose="02000500000000020004" pitchFamily="2" charset="0"/>
                <a:cs typeface="Khmer OS" panose="02000500000000020004" pitchFamily="2" charset="0"/>
              </a:rPr>
              <a:t>378.2</a:t>
            </a:r>
            <a:r>
              <a:rPr lang="en-US" sz="2400" b="1" dirty="0" smtClean="0">
                <a:latin typeface="Khmer OS" panose="02000500000000020004" pitchFamily="2" charset="0"/>
                <a:cs typeface="Khmer OS" panose="02000500000000020004" pitchFamily="2" charset="0"/>
              </a:rPr>
              <a:t>cm</a:t>
            </a:r>
            <a:r>
              <a:rPr lang="en-US" sz="2400" baseline="30000" dirty="0">
                <a:latin typeface="Khmer OS" panose="02000500000000020004" pitchFamily="2" charset="0"/>
                <a:cs typeface="Khmer OS" panose="02000500000000020004" pitchFamily="2" charset="0"/>
              </a:rPr>
              <a:t>2</a:t>
            </a:r>
            <a:endParaRPr lang="en-PH" sz="2400" b="1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C1B6D8-DEC8-6702-CA66-4E28135B6A37}"/>
              </a:ext>
            </a:extLst>
          </p:cNvPr>
          <p:cNvSpPr/>
          <p:nvPr/>
        </p:nvSpPr>
        <p:spPr>
          <a:xfrm>
            <a:off x="2122725" y="2877132"/>
            <a:ext cx="11879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30.5cm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39DB32-D97A-F8B4-3003-0FC2C34B61D1}"/>
              </a:ext>
            </a:extLst>
          </p:cNvPr>
          <p:cNvSpPr/>
          <p:nvPr/>
        </p:nvSpPr>
        <p:spPr>
          <a:xfrm rot="18529593">
            <a:off x="-15220" y="3550540"/>
            <a:ext cx="11879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12.4cm</a:t>
            </a:r>
          </a:p>
        </p:txBody>
      </p:sp>
      <p:pic>
        <p:nvPicPr>
          <p:cNvPr id="1030" name="Picture 6" descr="ガールスカウトのイラスト | かわいいフリー素材集 いらすとや">
            <a:extLst>
              <a:ext uri="{FF2B5EF4-FFF2-40B4-BE49-F238E27FC236}">
                <a16:creationId xmlns:a16="http://schemas.microsoft.com/office/drawing/2014/main" id="{C4A8E14E-84DF-B682-7818-AF149C32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594" y="3844663"/>
            <a:ext cx="1969830" cy="30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756B4F3-8FC5-8F02-1FD6-DA8D548D8E31}"/>
              </a:ext>
            </a:extLst>
          </p:cNvPr>
          <p:cNvSpPr/>
          <p:nvPr/>
        </p:nvSpPr>
        <p:spPr>
          <a:xfrm>
            <a:off x="10563367" y="2087583"/>
            <a:ext cx="1549121" cy="1609037"/>
          </a:xfrm>
          <a:prstGeom prst="wedgeRectCallout">
            <a:avLst>
              <a:gd name="adj1" fmla="val 26741"/>
              <a:gd name="adj2" fmla="val 67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800" dirty="0" smtClean="0">
                <a:latin typeface=".Mondulkiri U h" panose="02000000000000000000" pitchFamily="2" charset="0"/>
                <a:cs typeface=".Mondulkiri U h" panose="02000000000000000000" pitchFamily="2" charset="0"/>
              </a:rPr>
              <a:t>យើងអាចយក</a:t>
            </a:r>
          </a:p>
          <a:p>
            <a:pPr algn="ctr"/>
            <a:r>
              <a:rPr lang="km-KH" sz="2800" dirty="0" smtClean="0">
                <a:latin typeface=".Mondulkiri U h" panose="02000000000000000000" pitchFamily="2" charset="0"/>
                <a:cs typeface=".Mondulkiri U h" panose="02000000000000000000" pitchFamily="2" charset="0"/>
              </a:rPr>
              <a:t>ប្រវែងបណ្ដោយ</a:t>
            </a:r>
          </a:p>
          <a:p>
            <a:pPr algn="ctr"/>
            <a:r>
              <a:rPr lang="km-KH" sz="2800" dirty="0" smtClean="0">
                <a:latin typeface=".Mondulkiri U h" panose="02000000000000000000" pitchFamily="2" charset="0"/>
                <a:cs typeface=".Mondulkiri U h" panose="02000000000000000000" pitchFamily="2" charset="0"/>
              </a:rPr>
              <a:t>គុណនឹងទទឹង</a:t>
            </a:r>
            <a:endParaRPr lang="en-PH" sz="2800" dirty="0">
              <a:latin typeface=".Mondulkiri U h" panose="02000000000000000000" pitchFamily="2" charset="0"/>
              <a:cs typeface=".Mondulkiri U h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3183C7-6BF7-0828-49F7-522ADD412B9E}"/>
              </a:ext>
            </a:extLst>
          </p:cNvPr>
          <p:cNvSpPr txBox="1"/>
          <p:nvPr/>
        </p:nvSpPr>
        <p:spPr>
          <a:xfrm>
            <a:off x="5862559" y="2360865"/>
            <a:ext cx="44220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m-KH" sz="2800" b="1" dirty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ផ្ទៃក្រឡា</a:t>
            </a:r>
            <a:r>
              <a:rPr lang="en-PH" sz="2800" b="1" dirty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=</a:t>
            </a:r>
            <a:r>
              <a:rPr lang="km-KH" sz="2800" b="1" dirty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បណ្ដោយ</a:t>
            </a:r>
            <a:r>
              <a:rPr lang="en-PH" sz="2800" b="1" dirty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 ×</a:t>
            </a:r>
            <a:r>
              <a:rPr lang="km-KH" sz="2800" b="1" dirty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ទទឹង</a:t>
            </a:r>
            <a:endParaRPr lang="en-PH" sz="2800" b="1" dirty="0">
              <a:ln w="0"/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65BB7B-65CA-A95A-3AFF-256A54B9C98B}"/>
              </a:ext>
            </a:extLst>
          </p:cNvPr>
          <p:cNvSpPr txBox="1"/>
          <p:nvPr/>
        </p:nvSpPr>
        <p:spPr>
          <a:xfrm>
            <a:off x="5548511" y="3326630"/>
            <a:ext cx="48099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000" b="1" dirty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30.5 × 12.4=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0BDEFA-B705-590F-F2A2-DB2AA0FDB478}"/>
              </a:ext>
            </a:extLst>
          </p:cNvPr>
          <p:cNvSpPr txBox="1"/>
          <p:nvPr/>
        </p:nvSpPr>
        <p:spPr>
          <a:xfrm>
            <a:off x="5589604" y="4256430"/>
            <a:ext cx="48099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m-KH" sz="3600" b="1" dirty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ផ្ទៃក្រឡា</a:t>
            </a:r>
            <a:r>
              <a:rPr lang="en-PH" sz="3600" b="1" dirty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= 378.2 </a:t>
            </a:r>
          </a:p>
        </p:txBody>
      </p:sp>
    </p:spTree>
    <p:extLst>
      <p:ext uri="{BB962C8B-B14F-4D97-AF65-F5344CB8AC3E}">
        <p14:creationId xmlns:p14="http://schemas.microsoft.com/office/powerpoint/2010/main" val="390127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20" grpId="0" animBg="1"/>
      <p:bldP spid="12" grpId="0"/>
      <p:bldP spid="13" grpId="0"/>
      <p:bldP spid="15" grpId="0" animBg="1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DC8F90-AEFC-05E1-D5EE-418C4DCA9EED}"/>
              </a:ext>
            </a:extLst>
          </p:cNvPr>
          <p:cNvSpPr/>
          <p:nvPr/>
        </p:nvSpPr>
        <p:spPr>
          <a:xfrm>
            <a:off x="1881809" y="278297"/>
            <a:ext cx="9382539" cy="67586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026" name="Picture 2" descr="夏 | かわいいフリー素材集 いらすとや">
            <a:extLst>
              <a:ext uri="{FF2B5EF4-FFF2-40B4-BE49-F238E27FC236}">
                <a16:creationId xmlns:a16="http://schemas.microsoft.com/office/drawing/2014/main" id="{919B4A87-AFCC-A2C7-932A-FD96BE81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12" y="106845"/>
            <a:ext cx="2637183" cy="26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2478E9-0DBE-9D5F-214D-5150B36EE968}"/>
              </a:ext>
            </a:extLst>
          </p:cNvPr>
          <p:cNvSpPr/>
          <p:nvPr/>
        </p:nvSpPr>
        <p:spPr>
          <a:xfrm>
            <a:off x="2383860" y="231506"/>
            <a:ext cx="8880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4400" dirty="0">
                <a:ln w="0"/>
                <a:solidFill>
                  <a:schemeClr val="bg1"/>
                </a:solidFill>
              </a:rPr>
              <a:t>ចូរដោះស្រាយចំណោទខាងក្រោម៖</a:t>
            </a:r>
            <a:endParaRPr lang="en-US" sz="4400" dirty="0">
              <a:ln w="0"/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624593-B0AD-EC22-8A2E-41B48E635E10}"/>
              </a:ext>
            </a:extLst>
          </p:cNvPr>
          <p:cNvSpPr/>
          <p:nvPr/>
        </p:nvSpPr>
        <p:spPr>
          <a:xfrm>
            <a:off x="2383860" y="1135787"/>
            <a:ext cx="8880488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400" dirty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បង្អួចមួយមានទទឹងប្រវែង</a:t>
            </a:r>
            <a:r>
              <a:rPr lang="en-PH" sz="2400" dirty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90cm </a:t>
            </a:r>
            <a:r>
              <a:rPr lang="km-KH" sz="2400" dirty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និងបណ្ដោយប្រវែង </a:t>
            </a:r>
            <a:r>
              <a:rPr lang="en-PH" sz="2400" dirty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150cm</a:t>
            </a:r>
            <a:r>
              <a:rPr lang="km-KH" sz="2400" dirty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។ </a:t>
            </a:r>
            <a:endParaRPr lang="en-US" sz="2400" dirty="0" smtClean="0">
              <a:ln w="0"/>
              <a:solidFill>
                <a:schemeClr val="bg1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  <a:p>
            <a:pPr algn="ctr"/>
            <a:r>
              <a:rPr lang="km-KH" sz="2400" dirty="0" smtClean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តើ</a:t>
            </a:r>
            <a:r>
              <a:rPr lang="km-KH" sz="2400" dirty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ផ្ទៃក្រឡាបង្អួចនេះស្មើ</a:t>
            </a:r>
            <a:r>
              <a:rPr lang="km-KH" sz="2400" dirty="0" smtClean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ប៉ុន្មាន</a:t>
            </a:r>
            <a:r>
              <a:rPr lang="en-US" sz="2400" dirty="0" smtClean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c</a:t>
            </a:r>
            <a:r>
              <a:rPr lang="en-US" sz="2400" dirty="0">
                <a:latin typeface="Khmer OS" panose="02000500000000020004" pitchFamily="2" charset="0"/>
                <a:cs typeface="Khmer OS" panose="02000500000000020004" pitchFamily="2" charset="0"/>
              </a:rPr>
              <a:t>m</a:t>
            </a:r>
            <a:r>
              <a:rPr lang="en-US" sz="2400" baseline="30000" dirty="0">
                <a:latin typeface="Khmer OS" panose="02000500000000020004" pitchFamily="2" charset="0"/>
                <a:cs typeface="Khmer OS" panose="02000500000000020004" pitchFamily="2" charset="0"/>
              </a:rPr>
              <a:t>2</a:t>
            </a:r>
            <a:r>
              <a:rPr lang="en-US" sz="2400" dirty="0" smtClean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?</a:t>
            </a:r>
            <a:endParaRPr lang="en-PH" sz="2400" dirty="0">
              <a:ln w="0"/>
              <a:solidFill>
                <a:schemeClr val="bg1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55A3F4-A2B2-D301-0F17-67CE5DEFD73C}"/>
              </a:ext>
            </a:extLst>
          </p:cNvPr>
          <p:cNvCxnSpPr>
            <a:cxnSpLocks/>
          </p:cNvCxnSpPr>
          <p:nvPr/>
        </p:nvCxnSpPr>
        <p:spPr>
          <a:xfrm flipV="1">
            <a:off x="588318" y="3130299"/>
            <a:ext cx="0" cy="33666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82B8C3-8F50-DCCE-297B-34509688DC30}"/>
              </a:ext>
            </a:extLst>
          </p:cNvPr>
          <p:cNvCxnSpPr>
            <a:cxnSpLocks/>
          </p:cNvCxnSpPr>
          <p:nvPr/>
        </p:nvCxnSpPr>
        <p:spPr>
          <a:xfrm>
            <a:off x="850974" y="3084546"/>
            <a:ext cx="354360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7163C30-660C-9C90-E7DD-77B544A1A0AD}"/>
              </a:ext>
            </a:extLst>
          </p:cNvPr>
          <p:cNvSpPr/>
          <p:nvPr/>
        </p:nvSpPr>
        <p:spPr>
          <a:xfrm>
            <a:off x="5343646" y="5955942"/>
            <a:ext cx="5920702" cy="6823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400" b="1" dirty="0">
                <a:latin typeface="Khmer OS" panose="02000500000000020004" pitchFamily="2" charset="0"/>
                <a:cs typeface="Khmer OS" panose="02000500000000020004" pitchFamily="2" charset="0"/>
              </a:rPr>
              <a:t>ដូចនេះ ផ្ទៃក្រឡា</a:t>
            </a:r>
            <a:r>
              <a:rPr lang="km-KH" sz="2400" b="1" dirty="0" smtClean="0">
                <a:latin typeface="Khmer OS" panose="02000500000000020004" pitchFamily="2" charset="0"/>
                <a:cs typeface="Khmer OS" panose="02000500000000020004" pitchFamily="2" charset="0"/>
              </a:rPr>
              <a:t>របស់បង្អួចគឺ</a:t>
            </a:r>
            <a:r>
              <a:rPr lang="en-PH" sz="2400" b="1" dirty="0" smtClean="0">
                <a:latin typeface="Khmer OS" panose="02000500000000020004" pitchFamily="2" charset="0"/>
                <a:cs typeface="Khmer OS" panose="02000500000000020004" pitchFamily="2" charset="0"/>
              </a:rPr>
              <a:t> 13,500cm</a:t>
            </a:r>
            <a:r>
              <a:rPr lang="en-US" sz="2400" baseline="30000" dirty="0">
                <a:latin typeface="Khmer OS" panose="02000500000000020004" pitchFamily="2" charset="0"/>
                <a:cs typeface="Khmer OS" panose="02000500000000020004" pitchFamily="2" charset="0"/>
              </a:rPr>
              <a:t>2</a:t>
            </a:r>
            <a:endParaRPr lang="en-PH" sz="2400" b="1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C1B6D8-DEC8-6702-CA66-4E28135B6A37}"/>
              </a:ext>
            </a:extLst>
          </p:cNvPr>
          <p:cNvSpPr/>
          <p:nvPr/>
        </p:nvSpPr>
        <p:spPr>
          <a:xfrm>
            <a:off x="2122725" y="2669527"/>
            <a:ext cx="11879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90cm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39DB32-D97A-F8B4-3003-0FC2C34B61D1}"/>
              </a:ext>
            </a:extLst>
          </p:cNvPr>
          <p:cNvSpPr/>
          <p:nvPr/>
        </p:nvSpPr>
        <p:spPr>
          <a:xfrm rot="16200000">
            <a:off x="-263601" y="4619567"/>
            <a:ext cx="11879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150cm</a:t>
            </a:r>
          </a:p>
        </p:txBody>
      </p:sp>
      <p:pic>
        <p:nvPicPr>
          <p:cNvPr id="1030" name="Picture 6" descr="ガールスカウトのイラスト | かわいいフリー素材集 いらすとや">
            <a:extLst>
              <a:ext uri="{FF2B5EF4-FFF2-40B4-BE49-F238E27FC236}">
                <a16:creationId xmlns:a16="http://schemas.microsoft.com/office/drawing/2014/main" id="{C4A8E14E-84DF-B682-7818-AF149C32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594" y="3844663"/>
            <a:ext cx="1969830" cy="30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756B4F3-8FC5-8F02-1FD6-DA8D548D8E31}"/>
              </a:ext>
            </a:extLst>
          </p:cNvPr>
          <p:cNvSpPr/>
          <p:nvPr/>
        </p:nvSpPr>
        <p:spPr>
          <a:xfrm>
            <a:off x="10563367" y="2087583"/>
            <a:ext cx="1549121" cy="1609037"/>
          </a:xfrm>
          <a:prstGeom prst="wedgeRectCallout">
            <a:avLst>
              <a:gd name="adj1" fmla="val 26741"/>
              <a:gd name="adj2" fmla="val 67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800" dirty="0">
                <a:latin typeface=".Mondulkiri U h" panose="02000000000000000000" pitchFamily="2" charset="0"/>
                <a:cs typeface=".Mondulkiri U h" panose="02000000000000000000" pitchFamily="2" charset="0"/>
              </a:rPr>
              <a:t>យើងអាចយក</a:t>
            </a:r>
          </a:p>
          <a:p>
            <a:pPr algn="ctr"/>
            <a:r>
              <a:rPr lang="km-KH" sz="2800" dirty="0">
                <a:latin typeface=".Mondulkiri U h" panose="02000000000000000000" pitchFamily="2" charset="0"/>
                <a:cs typeface=".Mondulkiri U h" panose="02000000000000000000" pitchFamily="2" charset="0"/>
              </a:rPr>
              <a:t>ប្រវែងបណ្ដោយ</a:t>
            </a:r>
          </a:p>
          <a:p>
            <a:pPr algn="ctr"/>
            <a:r>
              <a:rPr lang="km-KH" sz="2800" dirty="0">
                <a:latin typeface=".Mondulkiri U h" panose="02000000000000000000" pitchFamily="2" charset="0"/>
                <a:cs typeface=".Mondulkiri U h" panose="02000000000000000000" pitchFamily="2" charset="0"/>
              </a:rPr>
              <a:t>គុណនឹងទទឹង</a:t>
            </a:r>
            <a:endParaRPr lang="en-PH" sz="2800" dirty="0">
              <a:latin typeface=".Mondulkiri U h" panose="02000000000000000000" pitchFamily="2" charset="0"/>
              <a:cs typeface=".Mondulkiri U h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3183C7-6BF7-0828-49F7-522ADD412B9E}"/>
              </a:ext>
            </a:extLst>
          </p:cNvPr>
          <p:cNvSpPr txBox="1"/>
          <p:nvPr/>
        </p:nvSpPr>
        <p:spPr>
          <a:xfrm>
            <a:off x="5862560" y="2360865"/>
            <a:ext cx="45684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3200" b="1" dirty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A</a:t>
            </a:r>
            <a:r>
              <a:rPr lang="km-KH" sz="3200" b="1" dirty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 </a:t>
            </a:r>
            <a:r>
              <a:rPr lang="en-PH" sz="3200" b="1" dirty="0" smtClean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=</a:t>
            </a:r>
            <a:r>
              <a:rPr lang="km-KH" sz="3200" b="1" dirty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បណ្ដោយ</a:t>
            </a:r>
            <a:r>
              <a:rPr lang="en-PH" sz="3200" b="1" dirty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 ×</a:t>
            </a:r>
            <a:r>
              <a:rPr lang="km-KH" sz="3200" b="1" dirty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ទទឹង</a:t>
            </a:r>
            <a:endParaRPr lang="en-PH" sz="3200" b="1" dirty="0">
              <a:ln w="0"/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65BB7B-65CA-A95A-3AFF-256A54B9C98B}"/>
              </a:ext>
            </a:extLst>
          </p:cNvPr>
          <p:cNvSpPr txBox="1"/>
          <p:nvPr/>
        </p:nvSpPr>
        <p:spPr>
          <a:xfrm>
            <a:off x="5548511" y="3326630"/>
            <a:ext cx="4809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800" b="1" dirty="0" smtClean="0">
                <a:solidFill>
                  <a:srgbClr val="202124"/>
                </a:solidFill>
                <a:latin typeface="STIXGeneral"/>
              </a:rPr>
              <a:t>15</a:t>
            </a:r>
            <a:r>
              <a:rPr lang="en-PH" sz="4800" b="1" dirty="0" smtClean="0">
                <a:solidFill>
                  <a:srgbClr val="202124"/>
                </a:solidFill>
                <a:effectLst/>
                <a:latin typeface="STIXGeneral"/>
              </a:rPr>
              <a:t>0 </a:t>
            </a:r>
            <a:r>
              <a:rPr lang="en-PH" sz="4800" b="1" dirty="0">
                <a:solidFill>
                  <a:srgbClr val="202124"/>
                </a:solidFill>
                <a:effectLst/>
                <a:latin typeface="STIXGeneral"/>
              </a:rPr>
              <a:t>× </a:t>
            </a:r>
            <a:r>
              <a:rPr lang="en-PH" sz="4800" b="1" dirty="0" smtClean="0">
                <a:solidFill>
                  <a:srgbClr val="202124"/>
                </a:solidFill>
                <a:effectLst/>
                <a:latin typeface="STIXGeneral"/>
              </a:rPr>
              <a:t>90</a:t>
            </a:r>
            <a:r>
              <a:rPr lang="km-KH" sz="4800" b="1" dirty="0" smtClean="0">
                <a:solidFill>
                  <a:srgbClr val="202124"/>
                </a:solidFill>
                <a:effectLst/>
                <a:latin typeface="STIXGeneral"/>
              </a:rPr>
              <a:t> </a:t>
            </a:r>
            <a:r>
              <a:rPr lang="en-PH" sz="4800" b="1" dirty="0" smtClean="0">
                <a:solidFill>
                  <a:srgbClr val="202124"/>
                </a:solidFill>
                <a:effectLst/>
                <a:latin typeface="STIXGeneral"/>
              </a:rPr>
              <a:t>=</a:t>
            </a:r>
            <a:endParaRPr lang="en-PH" sz="4800" b="1" dirty="0">
              <a:solidFill>
                <a:srgbClr val="202124"/>
              </a:solidFill>
              <a:effectLst/>
              <a:latin typeface="STIXGener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0BDEFA-B705-590F-F2A2-DB2AA0FDB478}"/>
              </a:ext>
            </a:extLst>
          </p:cNvPr>
          <p:cNvSpPr txBox="1"/>
          <p:nvPr/>
        </p:nvSpPr>
        <p:spPr>
          <a:xfrm>
            <a:off x="5589604" y="4256430"/>
            <a:ext cx="4809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800" b="1" u="sng" dirty="0" smtClean="0">
                <a:solidFill>
                  <a:srgbClr val="202124"/>
                </a:solidFill>
                <a:effectLst/>
                <a:latin typeface="STIXGeneral"/>
              </a:rPr>
              <a:t>A</a:t>
            </a:r>
            <a:r>
              <a:rPr lang="km-KH" sz="4800" b="1" u="sng" dirty="0" smtClean="0">
                <a:solidFill>
                  <a:srgbClr val="202124"/>
                </a:solidFill>
                <a:effectLst/>
                <a:latin typeface="STIXGeneral"/>
              </a:rPr>
              <a:t> </a:t>
            </a:r>
            <a:r>
              <a:rPr lang="en-PH" sz="4800" b="1" u="sng" dirty="0" smtClean="0">
                <a:solidFill>
                  <a:srgbClr val="202124"/>
                </a:solidFill>
                <a:effectLst/>
                <a:latin typeface="STIXGeneral"/>
              </a:rPr>
              <a:t>= </a:t>
            </a:r>
            <a:r>
              <a:rPr lang="en-PH" sz="4800" b="1" u="sng" dirty="0">
                <a:solidFill>
                  <a:srgbClr val="202124"/>
                </a:solidFill>
                <a:effectLst/>
                <a:latin typeface="STIXGeneral"/>
              </a:rPr>
              <a:t>13,500</a:t>
            </a:r>
          </a:p>
        </p:txBody>
      </p:sp>
      <p:pic>
        <p:nvPicPr>
          <p:cNvPr id="2050" name="Picture 2" descr="閉じた窓のイラスト | かわいいフリー素材集 いらすとや">
            <a:extLst>
              <a:ext uri="{FF2B5EF4-FFF2-40B4-BE49-F238E27FC236}">
                <a16:creationId xmlns:a16="http://schemas.microsoft.com/office/drawing/2014/main" id="{B1EA01DD-86B1-F99D-F9EE-4686B6314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66" y="3133473"/>
            <a:ext cx="3924982" cy="353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78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20" grpId="0" animBg="1"/>
      <p:bldP spid="12" grpId="0"/>
      <p:bldP spid="13" grpId="0"/>
      <p:bldP spid="15" grpId="0" animBg="1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7DC8F90-AEFC-05E1-D5EE-418C4DCA9EED}"/>
              </a:ext>
            </a:extLst>
          </p:cNvPr>
          <p:cNvSpPr/>
          <p:nvPr/>
        </p:nvSpPr>
        <p:spPr>
          <a:xfrm>
            <a:off x="1881809" y="303290"/>
            <a:ext cx="9382539" cy="675860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pic>
        <p:nvPicPr>
          <p:cNvPr id="1026" name="Picture 2" descr="夏 | かわいいフリー素材集 いらすとや">
            <a:extLst>
              <a:ext uri="{FF2B5EF4-FFF2-40B4-BE49-F238E27FC236}">
                <a16:creationId xmlns:a16="http://schemas.microsoft.com/office/drawing/2014/main" id="{919B4A87-AFCC-A2C7-932A-FD96BE81B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512" y="131838"/>
            <a:ext cx="2637183" cy="26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2478E9-0DBE-9D5F-214D-5150B36EE968}"/>
              </a:ext>
            </a:extLst>
          </p:cNvPr>
          <p:cNvSpPr/>
          <p:nvPr/>
        </p:nvSpPr>
        <p:spPr>
          <a:xfrm>
            <a:off x="2383860" y="252252"/>
            <a:ext cx="888048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m-KH" sz="4400" dirty="0">
                <a:ln w="0"/>
                <a:solidFill>
                  <a:schemeClr val="bg1"/>
                </a:solidFill>
              </a:rPr>
              <a:t>ចូរដោះស្រាយចំណោទខាងក្រោម៖</a:t>
            </a:r>
            <a:endParaRPr lang="en-US" sz="4400" dirty="0">
              <a:ln w="0"/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624593-B0AD-EC22-8A2E-41B48E635E10}"/>
              </a:ext>
            </a:extLst>
          </p:cNvPr>
          <p:cNvSpPr/>
          <p:nvPr/>
        </p:nvSpPr>
        <p:spPr>
          <a:xfrm>
            <a:off x="2383860" y="1135787"/>
            <a:ext cx="8880488" cy="859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400" dirty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តារាងបាល់ទាត់មួយ</a:t>
            </a:r>
            <a:r>
              <a:rPr lang="km-KH" sz="2400" dirty="0" smtClean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មានបណ្ដោយប្រវែង</a:t>
            </a:r>
            <a:r>
              <a:rPr lang="en-PH" sz="2400" dirty="0" smtClean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</a:t>
            </a:r>
            <a:r>
              <a:rPr lang="en-PH" sz="2400" dirty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80m </a:t>
            </a:r>
            <a:r>
              <a:rPr lang="km-KH" sz="2400" dirty="0" smtClean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និងទទឹង</a:t>
            </a:r>
            <a:r>
              <a:rPr lang="en-PH" sz="2400" dirty="0" smtClean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</a:t>
            </a:r>
            <a:r>
              <a:rPr lang="en-PH" sz="2400" dirty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30.8m </a:t>
            </a:r>
            <a:r>
              <a:rPr lang="km-KH" sz="2400" dirty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។ តើផ្ទៃក្រឡាតារាងបាល់ទាត់នេះស្មើប៉ុន្មាន</a:t>
            </a:r>
            <a:r>
              <a:rPr lang="en-US" sz="2400" dirty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 </a:t>
            </a:r>
            <a:r>
              <a:rPr lang="en-US" sz="2400" dirty="0">
                <a:latin typeface="Khmer OS" panose="02000500000000020004" pitchFamily="2" charset="0"/>
                <a:cs typeface="Khmer OS" panose="02000500000000020004" pitchFamily="2" charset="0"/>
              </a:rPr>
              <a:t>m</a:t>
            </a:r>
            <a:r>
              <a:rPr lang="en-US" sz="2400" baseline="30000" dirty="0">
                <a:latin typeface="Khmer OS" panose="02000500000000020004" pitchFamily="2" charset="0"/>
                <a:cs typeface="Khmer OS" panose="02000500000000020004" pitchFamily="2" charset="0"/>
              </a:rPr>
              <a:t>2</a:t>
            </a:r>
            <a:r>
              <a:rPr lang="en-US" sz="2400" dirty="0" smtClean="0">
                <a:ln w="0"/>
                <a:solidFill>
                  <a:schemeClr val="bg1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?</a:t>
            </a:r>
            <a:endParaRPr lang="en-PH" sz="2400" dirty="0">
              <a:ln w="0"/>
              <a:solidFill>
                <a:schemeClr val="bg1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055A3F4-A2B2-D301-0F17-67CE5DEFD73C}"/>
              </a:ext>
            </a:extLst>
          </p:cNvPr>
          <p:cNvCxnSpPr>
            <a:cxnSpLocks/>
          </p:cNvCxnSpPr>
          <p:nvPr/>
        </p:nvCxnSpPr>
        <p:spPr>
          <a:xfrm flipV="1">
            <a:off x="588318" y="3130299"/>
            <a:ext cx="0" cy="336660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682B8C3-8F50-DCCE-297B-34509688DC30}"/>
              </a:ext>
            </a:extLst>
          </p:cNvPr>
          <p:cNvCxnSpPr>
            <a:cxnSpLocks/>
          </p:cNvCxnSpPr>
          <p:nvPr/>
        </p:nvCxnSpPr>
        <p:spPr>
          <a:xfrm>
            <a:off x="850974" y="3084546"/>
            <a:ext cx="4697537" cy="98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7163C30-660C-9C90-E7DD-77B544A1A0AD}"/>
              </a:ext>
            </a:extLst>
          </p:cNvPr>
          <p:cNvSpPr/>
          <p:nvPr/>
        </p:nvSpPr>
        <p:spPr>
          <a:xfrm>
            <a:off x="5862560" y="5955942"/>
            <a:ext cx="5401788" cy="68238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000" b="1" dirty="0">
                <a:latin typeface="Khmer OS" panose="02000500000000020004" pitchFamily="2" charset="0"/>
                <a:cs typeface="Khmer OS" panose="02000500000000020004" pitchFamily="2" charset="0"/>
              </a:rPr>
              <a:t>ដូចនេះ ផ្ទៃក្រឡា</a:t>
            </a:r>
            <a:r>
              <a:rPr lang="km-KH" sz="2000" b="1" dirty="0" smtClean="0">
                <a:latin typeface="Khmer OS" panose="02000500000000020004" pitchFamily="2" charset="0"/>
                <a:cs typeface="Khmer OS" panose="02000500000000020004" pitchFamily="2" charset="0"/>
              </a:rPr>
              <a:t>របស់តារាងបាល់គឺ</a:t>
            </a:r>
            <a:r>
              <a:rPr lang="en-PH" sz="2000" b="1" dirty="0" smtClean="0">
                <a:latin typeface="Khmer OS" panose="02000500000000020004" pitchFamily="2" charset="0"/>
                <a:cs typeface="Khmer OS" panose="02000500000000020004" pitchFamily="2" charset="0"/>
              </a:rPr>
              <a:t> 2,464m</a:t>
            </a:r>
            <a:r>
              <a:rPr lang="en-US" sz="2000" b="1" baseline="30000" dirty="0" smtClean="0">
                <a:latin typeface="Khmer OS" panose="02000500000000020004" pitchFamily="2" charset="0"/>
                <a:cs typeface="Khmer OS" panose="02000500000000020004" pitchFamily="2" charset="0"/>
              </a:rPr>
              <a:t>2</a:t>
            </a:r>
            <a:endParaRPr lang="en-PH" sz="2000" b="1" dirty="0"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C1B6D8-DEC8-6702-CA66-4E28135B6A37}"/>
              </a:ext>
            </a:extLst>
          </p:cNvPr>
          <p:cNvSpPr/>
          <p:nvPr/>
        </p:nvSpPr>
        <p:spPr>
          <a:xfrm>
            <a:off x="2716695" y="2627804"/>
            <a:ext cx="11663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>
                <a:ln w="0"/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en-US" sz="2400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0 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39DB32-D97A-F8B4-3003-0FC2C34B61D1}"/>
              </a:ext>
            </a:extLst>
          </p:cNvPr>
          <p:cNvSpPr/>
          <p:nvPr/>
        </p:nvSpPr>
        <p:spPr>
          <a:xfrm rot="16200000">
            <a:off x="-263601" y="4582768"/>
            <a:ext cx="118793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>
                <a:ln w="0"/>
                <a:solidFill>
                  <a:schemeClr val="accent1">
                    <a:lumMod val="50000"/>
                  </a:schemeClr>
                </a:solidFill>
              </a:rPr>
              <a:t>30.8m</a:t>
            </a:r>
          </a:p>
        </p:txBody>
      </p:sp>
      <p:pic>
        <p:nvPicPr>
          <p:cNvPr id="1030" name="Picture 6" descr="ガールスカウトのイラスト | かわいいフリー素材集 いらすとや">
            <a:extLst>
              <a:ext uri="{FF2B5EF4-FFF2-40B4-BE49-F238E27FC236}">
                <a16:creationId xmlns:a16="http://schemas.microsoft.com/office/drawing/2014/main" id="{C4A8E14E-84DF-B682-7818-AF149C321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594" y="3844663"/>
            <a:ext cx="1969830" cy="301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756B4F3-8FC5-8F02-1FD6-DA8D548D8E31}"/>
              </a:ext>
            </a:extLst>
          </p:cNvPr>
          <p:cNvSpPr/>
          <p:nvPr/>
        </p:nvSpPr>
        <p:spPr>
          <a:xfrm>
            <a:off x="10563367" y="2087583"/>
            <a:ext cx="1549121" cy="1609037"/>
          </a:xfrm>
          <a:prstGeom prst="wedgeRectCallout">
            <a:avLst>
              <a:gd name="adj1" fmla="val 26741"/>
              <a:gd name="adj2" fmla="val 675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m-KH" sz="2800" dirty="0">
                <a:latin typeface=".Mondulkiri U h" panose="02000000000000000000" pitchFamily="2" charset="0"/>
                <a:cs typeface=".Mondulkiri U h" panose="02000000000000000000" pitchFamily="2" charset="0"/>
              </a:rPr>
              <a:t>យើងអាចយក</a:t>
            </a:r>
          </a:p>
          <a:p>
            <a:pPr algn="ctr"/>
            <a:r>
              <a:rPr lang="km-KH" sz="2800" dirty="0">
                <a:latin typeface=".Mondulkiri U h" panose="02000000000000000000" pitchFamily="2" charset="0"/>
                <a:cs typeface=".Mondulkiri U h" panose="02000000000000000000" pitchFamily="2" charset="0"/>
              </a:rPr>
              <a:t>ប្រវែងបណ្ដោយ</a:t>
            </a:r>
          </a:p>
          <a:p>
            <a:pPr algn="ctr"/>
            <a:r>
              <a:rPr lang="km-KH" sz="2800" dirty="0">
                <a:latin typeface=".Mondulkiri U h" panose="02000000000000000000" pitchFamily="2" charset="0"/>
                <a:cs typeface=".Mondulkiri U h" panose="02000000000000000000" pitchFamily="2" charset="0"/>
              </a:rPr>
              <a:t>គុណនឹងទទឹង</a:t>
            </a:r>
            <a:endParaRPr lang="en-PH" sz="2800" dirty="0">
              <a:latin typeface=".Mondulkiri U h" panose="02000000000000000000" pitchFamily="2" charset="0"/>
              <a:cs typeface=".Mondulkiri U h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3183C7-6BF7-0828-49F7-522ADD412B9E}"/>
              </a:ext>
            </a:extLst>
          </p:cNvPr>
          <p:cNvSpPr txBox="1"/>
          <p:nvPr/>
        </p:nvSpPr>
        <p:spPr>
          <a:xfrm>
            <a:off x="5862559" y="2360865"/>
            <a:ext cx="44959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3200" b="1" dirty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A= </a:t>
            </a:r>
            <a:r>
              <a:rPr lang="en-US" sz="3200" b="1" dirty="0" smtClean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a </a:t>
            </a:r>
            <a:r>
              <a:rPr lang="en-PH" sz="3200" b="1" dirty="0" smtClean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×</a:t>
            </a:r>
            <a:r>
              <a:rPr lang="km-KH" sz="3200" b="1" dirty="0" smtClean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 </a:t>
            </a:r>
            <a:r>
              <a:rPr lang="en-US" sz="3200" b="1" dirty="0" smtClean="0">
                <a:ln w="0"/>
                <a:latin typeface="Khmer OS" panose="02000500000000020004" pitchFamily="2" charset="0"/>
                <a:cs typeface="Khmer OS" panose="02000500000000020004" pitchFamily="2" charset="0"/>
              </a:rPr>
              <a:t>b</a:t>
            </a:r>
            <a:endParaRPr lang="en-PH" sz="3200" b="1" dirty="0">
              <a:ln w="0"/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65BB7B-65CA-A95A-3AFF-256A54B9C98B}"/>
              </a:ext>
            </a:extLst>
          </p:cNvPr>
          <p:cNvSpPr txBox="1"/>
          <p:nvPr/>
        </p:nvSpPr>
        <p:spPr>
          <a:xfrm>
            <a:off x="5548511" y="3326630"/>
            <a:ext cx="4809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202124"/>
                </a:solidFill>
                <a:latin typeface="STIXGeneral"/>
              </a:rPr>
              <a:t>80</a:t>
            </a:r>
            <a:r>
              <a:rPr lang="en-PH" sz="4800" b="1" dirty="0" smtClean="0">
                <a:solidFill>
                  <a:srgbClr val="202124"/>
                </a:solidFill>
                <a:effectLst/>
                <a:latin typeface="STIXGeneral"/>
              </a:rPr>
              <a:t> </a:t>
            </a:r>
            <a:r>
              <a:rPr lang="en-PH" sz="4800" b="1" dirty="0">
                <a:solidFill>
                  <a:srgbClr val="202124"/>
                </a:solidFill>
                <a:effectLst/>
                <a:latin typeface="STIXGeneral"/>
              </a:rPr>
              <a:t>× </a:t>
            </a:r>
            <a:r>
              <a:rPr lang="en-PH" sz="4800" b="1" dirty="0">
                <a:solidFill>
                  <a:srgbClr val="202124"/>
                </a:solidFill>
                <a:latin typeface="STIXGeneral"/>
              </a:rPr>
              <a:t>30.8</a:t>
            </a:r>
            <a:r>
              <a:rPr lang="km-KH" sz="4800" b="1" dirty="0" smtClean="0">
                <a:solidFill>
                  <a:srgbClr val="202124"/>
                </a:solidFill>
                <a:effectLst/>
                <a:latin typeface="STIXGeneral"/>
              </a:rPr>
              <a:t> </a:t>
            </a:r>
            <a:r>
              <a:rPr lang="en-PH" sz="4800" b="1" dirty="0" smtClean="0">
                <a:solidFill>
                  <a:srgbClr val="202124"/>
                </a:solidFill>
                <a:effectLst/>
                <a:latin typeface="STIXGeneral"/>
              </a:rPr>
              <a:t>=</a:t>
            </a:r>
            <a:endParaRPr lang="en-PH" sz="4800" b="1" dirty="0">
              <a:solidFill>
                <a:srgbClr val="202124"/>
              </a:solidFill>
              <a:effectLst/>
              <a:latin typeface="STIXGener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0BDEFA-B705-590F-F2A2-DB2AA0FDB478}"/>
              </a:ext>
            </a:extLst>
          </p:cNvPr>
          <p:cNvSpPr txBox="1"/>
          <p:nvPr/>
        </p:nvSpPr>
        <p:spPr>
          <a:xfrm>
            <a:off x="5589604" y="4256430"/>
            <a:ext cx="4809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4800" b="1" u="sng" dirty="0" smtClean="0">
                <a:solidFill>
                  <a:srgbClr val="202124"/>
                </a:solidFill>
                <a:effectLst/>
                <a:latin typeface="STIXGeneral"/>
              </a:rPr>
              <a:t>A</a:t>
            </a:r>
            <a:r>
              <a:rPr lang="km-KH" sz="4800" b="1" u="sng" dirty="0" smtClean="0">
                <a:solidFill>
                  <a:srgbClr val="202124"/>
                </a:solidFill>
                <a:effectLst/>
                <a:latin typeface="STIXGeneral"/>
              </a:rPr>
              <a:t> </a:t>
            </a:r>
            <a:r>
              <a:rPr lang="en-PH" sz="4800" b="1" u="sng" dirty="0" smtClean="0">
                <a:solidFill>
                  <a:srgbClr val="202124"/>
                </a:solidFill>
                <a:effectLst/>
                <a:latin typeface="STIXGeneral"/>
              </a:rPr>
              <a:t>= </a:t>
            </a:r>
            <a:r>
              <a:rPr lang="en-PH" sz="4800" b="1" u="sng" dirty="0">
                <a:solidFill>
                  <a:srgbClr val="202124"/>
                </a:solidFill>
                <a:effectLst/>
                <a:latin typeface="STIXGeneral"/>
              </a:rPr>
              <a:t>2,464</a:t>
            </a:r>
          </a:p>
        </p:txBody>
      </p:sp>
      <p:pic>
        <p:nvPicPr>
          <p:cNvPr id="3074" name="Picture 2" descr="サッカーのフィールドのイラスト | かわいいフリー素材集 いらすとや">
            <a:extLst>
              <a:ext uri="{FF2B5EF4-FFF2-40B4-BE49-F238E27FC236}">
                <a16:creationId xmlns:a16="http://schemas.microsoft.com/office/drawing/2014/main" id="{E9927481-A565-E470-E5FF-CCE51F170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6" y="3131312"/>
            <a:ext cx="5001091" cy="350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52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20" grpId="0" animBg="1"/>
      <p:bldP spid="12" grpId="0"/>
      <p:bldP spid="13" grpId="0"/>
      <p:bldP spid="15" grpId="0" animBg="1"/>
      <p:bldP spid="17" grpId="0"/>
      <p:bldP spid="18" grpId="0"/>
      <p:bldP spid="1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109</TotalTime>
  <Words>209</Words>
  <Application>Microsoft Office PowerPoint</Application>
  <PresentationFormat>Widescreen</PresentationFormat>
  <Paragraphs>37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.Mondulkiri U h</vt:lpstr>
      <vt:lpstr>Agency FB</vt:lpstr>
      <vt:lpstr>DaunPenh</vt:lpstr>
      <vt:lpstr>Khmer OS</vt:lpstr>
      <vt:lpstr>STIXGeneral</vt:lpstr>
      <vt:lpstr>Tw Cen MT</vt:lpstr>
      <vt:lpstr>Tw Cen MT Condensed</vt:lpstr>
      <vt:lpstr>Wingdings 3</vt:lpstr>
      <vt:lpstr>Integral</vt:lpstr>
      <vt:lpstr>ចំណោទ រកផ្ទៃក្រឡា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ការគុណចំនួនទសភាគ ចំណោទ</dc:title>
  <dc:creator>XY-PC</dc:creator>
  <cp:lastModifiedBy>XY-PC</cp:lastModifiedBy>
  <cp:revision>28</cp:revision>
  <dcterms:created xsi:type="dcterms:W3CDTF">2023-08-08T11:02:25Z</dcterms:created>
  <dcterms:modified xsi:type="dcterms:W3CDTF">2023-08-27T07:32:31Z</dcterms:modified>
</cp:coreProperties>
</file>