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93" r:id="rId2"/>
    <p:sldId id="261" r:id="rId3"/>
    <p:sldId id="282" r:id="rId4"/>
    <p:sldId id="285" r:id="rId5"/>
    <p:sldId id="284" r:id="rId6"/>
    <p:sldId id="290" r:id="rId7"/>
    <p:sldId id="283" r:id="rId8"/>
    <p:sldId id="292" r:id="rId9"/>
    <p:sldId id="286" r:id="rId10"/>
    <p:sldId id="288" r:id="rId11"/>
  </p:sldIdLst>
  <p:sldSz cx="18288000" cy="10287000"/>
  <p:notesSz cx="6858000" cy="9144000"/>
  <p:embeddedFontLst>
    <p:embeddedFont>
      <p:font typeface="Kantumruy Pro" panose="020B0600070205080204" charset="0"/>
      <p:regular r:id="rId13"/>
      <p:bold r:id="rId14"/>
      <p:italic r:id="rId15"/>
      <p:boldItalic r:id="rId16"/>
    </p:embeddedFont>
    <p:embeddedFont>
      <p:font typeface="Open Khmer School" panose="020B0600070205080204" charset="0"/>
      <p:regular r:id="rId17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42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BE1F3-2312-4ADC-AB77-ED6A5F038F75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514C2-C30C-4915-B5FC-CFA0C5176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00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F514C2-C30C-4915-B5FC-CFA0C5176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9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 added</a:t>
            </a:r>
            <a:r>
              <a:rPr lang="en-US" baseline="0" dirty="0">
                <a:solidFill>
                  <a:srgbClr val="FF0000"/>
                </a:solidFill>
              </a:rPr>
              <a:t> one question and one picture for the kids to talk with their friends in group. 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14C2-C30C-4915-B5FC-CFA0C5176A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BF3045-E2F2-AD4A-EFFF-ADC9FD460A4C}"/>
              </a:ext>
            </a:extLst>
          </p:cNvPr>
          <p:cNvSpPr txBox="1"/>
          <p:nvPr/>
        </p:nvSpPr>
        <p:spPr>
          <a:xfrm>
            <a:off x="2133600" y="1562100"/>
            <a:ext cx="115824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altLang="ja-JP" dirty="0"/>
            </a:br>
            <a:r>
              <a:rPr lang="en-US" altLang="ja-JP" dirty="0"/>
              <a:t>G5p112</a:t>
            </a:r>
            <a:r>
              <a:rPr lang="km-KH" altLang="ja-JP" dirty="0"/>
              <a:t>រាងត្រីកោណ-</a:t>
            </a:r>
            <a:r>
              <a:rPr lang="en-US" altLang="ja-JP" dirty="0"/>
              <a:t>Thon</a:t>
            </a:r>
            <a:r>
              <a:rPr lang="ja-JP" altLang="en-US" dirty="0"/>
              <a:t>ー</a:t>
            </a:r>
            <a:r>
              <a:rPr lang="en-US" altLang="ja-JP" dirty="0"/>
              <a:t>Thon </a:t>
            </a:r>
            <a:r>
              <a:rPr lang="en-US" altLang="ja-JP" dirty="0" err="1"/>
              <a:t>Bunthorn</a:t>
            </a:r>
            <a:r>
              <a:rPr lang="ja-JP" altLang="en-US" dirty="0"/>
              <a:t>　　</a:t>
            </a:r>
            <a:r>
              <a:rPr lang="en-US" altLang="ja-JP" dirty="0"/>
              <a:t>Grade5    Page 112</a:t>
            </a:r>
          </a:p>
          <a:p>
            <a:r>
              <a:rPr lang="km-KH" altLang="ja-JP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កុមារអាចរៀបចំខ្លួនសម្រាប់ស្តាប់គ្រូបង្រៀន ដោយពិភាក្សារួមគ្នា។</a:t>
            </a:r>
            <a:endParaRPr lang="en-US" altLang="ja-JP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m-KH" altLang="ja-JP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១។ វិធីប្រើវាក្នុងថ្នាក់រៀន</a:t>
            </a:r>
            <a:br>
              <a:rPr lang="km-KH" altLang="ja-JP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km-KH" altLang="ja-JP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២។ ជ្រើសរើសសន្លឹកសំណួរមួយដែលកុមារដែលមានចំណាប់អារម្មណ៍ចង់ធ្វើ</a:t>
            </a:r>
            <a:br>
              <a:rPr lang="km-KH" altLang="ja-JP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km-KH" altLang="ja-JP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៣។ អនុញ្ញាតឱ្យពួកគេដោះស្រាយរួមគ្នានៅពាក់កណ្តាលម៉ោងដំបូងនៃមេរៀន</a:t>
            </a:r>
            <a:endParaRPr lang="en-US" altLang="ja-JP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CC7A17-3412-C4F8-E9A1-B71462B949ED}"/>
              </a:ext>
            </a:extLst>
          </p:cNvPr>
          <p:cNvSpPr txBox="1"/>
          <p:nvPr/>
        </p:nvSpPr>
        <p:spPr>
          <a:xfrm>
            <a:off x="6629400" y="6667500"/>
            <a:ext cx="10668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3200" b="1" dirty="0"/>
              <a:t>(English)</a:t>
            </a:r>
          </a:p>
          <a:p>
            <a:pPr>
              <a:buFont typeface="+mj-lt"/>
              <a:buAutoNum type="arabicPeriod"/>
            </a:pPr>
            <a:r>
              <a:rPr lang="en-US" altLang="ja-JP" sz="3200" dirty="0"/>
              <a:t>How to use it in class</a:t>
            </a:r>
          </a:p>
          <a:p>
            <a:pPr>
              <a:buFont typeface="+mj-lt"/>
              <a:buAutoNum type="arabicPeriod"/>
            </a:pPr>
            <a:r>
              <a:rPr lang="en-US" altLang="ja-JP" sz="3200" dirty="0"/>
              <a:t>Choose one quiz sheet that children seem interested in</a:t>
            </a:r>
          </a:p>
          <a:p>
            <a:pPr>
              <a:buFont typeface="+mj-lt"/>
              <a:buAutoNum type="arabicPeriod"/>
            </a:pPr>
            <a:r>
              <a:rPr lang="en-US" altLang="ja-JP" sz="3200" dirty="0"/>
              <a:t>Let them solve it together in the first half of the lesson</a:t>
            </a:r>
          </a:p>
          <a:p>
            <a:r>
              <a:rPr lang="en-US" altLang="ja-JP" sz="3200" dirty="0"/>
              <a:t>Children can get ready to listen to the teacher by discussing together.</a:t>
            </a:r>
          </a:p>
        </p:txBody>
      </p:sp>
    </p:spTree>
    <p:extLst>
      <p:ext uri="{BB962C8B-B14F-4D97-AF65-F5344CB8AC3E}">
        <p14:creationId xmlns:p14="http://schemas.microsoft.com/office/powerpoint/2010/main" val="395371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6000" b="1" u="sng" dirty="0">
                <a:solidFill>
                  <a:srgbClr val="0070C0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លំហាត់</a:t>
            </a:r>
            <a:endParaRPr lang="en-US" sz="6000" b="1" u="sng" dirty="0">
              <a:solidFill>
                <a:srgbClr val="0070C0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1828799" y="2552700"/>
            <a:ext cx="10896601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400"/>
              </a:lnSpc>
            </a:pPr>
            <a:r>
              <a:rPr lang="km-KH" sz="4000" b="1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លំហាត់សៀវភៅសិក្សាគោលទំព័រទី១១៣ ។ </a:t>
            </a:r>
            <a:endParaRPr lang="en-US" sz="4000" b="1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</p:spTree>
    <p:extLst>
      <p:ext uri="{BB962C8B-B14F-4D97-AF65-F5344CB8AC3E}">
        <p14:creationId xmlns:p14="http://schemas.microsoft.com/office/powerpoint/2010/main" val="1444431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"/>
          <p:cNvSpPr txBox="1"/>
          <p:nvPr/>
        </p:nvSpPr>
        <p:spPr>
          <a:xfrm>
            <a:off x="838201" y="683499"/>
            <a:ext cx="12268199" cy="11834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5400" b="1" dirty="0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ចូររៀបរាប់ពីរូបធរណីមាត្រនេះ?(រំឮកមេរៀន)</a:t>
            </a:r>
            <a:endParaRPr lang="en-US" sz="5400" b="1" dirty="0">
              <a:solidFill>
                <a:srgbClr val="1D7151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419852" y="4181395"/>
            <a:ext cx="4838700" cy="3076665"/>
            <a:chOff x="12058651" y="3447988"/>
            <a:chExt cx="4838700" cy="3076665"/>
          </a:xfrm>
        </p:grpSpPr>
        <p:sp>
          <p:nvSpPr>
            <p:cNvPr id="25" name="Right Triangle 24"/>
            <p:cNvSpPr/>
            <p:nvPr/>
          </p:nvSpPr>
          <p:spPr>
            <a:xfrm>
              <a:off x="12325351" y="3848100"/>
              <a:ext cx="4038600" cy="2286000"/>
            </a:xfrm>
            <a:prstGeom prst="rtTriangl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2344399" y="5753100"/>
              <a:ext cx="400049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2715875" y="5734084"/>
              <a:ext cx="9524" cy="428609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2058651" y="3447988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B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058651" y="6124543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363951" y="6124543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C</a:t>
              </a:r>
            </a:p>
          </p:txBody>
        </p:sp>
      </p:grpSp>
      <p:sp>
        <p:nvSpPr>
          <p:cNvPr id="35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36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sp>
        <p:nvSpPr>
          <p:cNvPr id="15" name="TextBox 2"/>
          <p:cNvSpPr txBox="1"/>
          <p:nvPr/>
        </p:nvSpPr>
        <p:spPr>
          <a:xfrm>
            <a:off x="2362201" y="6515100"/>
            <a:ext cx="12268199" cy="1135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2800" b="1" dirty="0">
                <a:solidFill>
                  <a:srgbClr val="0070C0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ត្រីកោណកែង</a:t>
            </a:r>
            <a:endParaRPr lang="en-US" sz="2800" b="1" dirty="0">
              <a:solidFill>
                <a:srgbClr val="0070C0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en-US" sz="6000" b="1" u="sng" dirty="0" err="1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</a:t>
            </a:r>
            <a:r>
              <a:rPr lang="km-KH" sz="6000" b="1" u="sng" dirty="0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សមបាត</a:t>
            </a:r>
            <a:endParaRPr lang="en-US" sz="6000" b="1" u="sng" dirty="0">
              <a:solidFill>
                <a:srgbClr val="1D7151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1828799" y="2552700"/>
            <a:ext cx="11214089" cy="91563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400"/>
              </a:lnSpc>
            </a:pPr>
            <a:r>
              <a:rPr lang="km-KH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តើប្អូនសង្កេតឃើញអ្វីខ្លះអំពីត្រីកោណសមបាតនេះ</a:t>
            </a:r>
            <a:r>
              <a:rPr lang="en-US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?</a:t>
            </a:r>
            <a:endParaRPr lang="km-KH" sz="4000" dirty="0">
              <a:solidFill>
                <a:srgbClr val="FF0000"/>
              </a:solidFill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54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</a:t>
            </a:r>
            <a:r>
              <a:rPr lang="en-US" altLang="ja-JP" sz="5400" dirty="0"/>
              <a:t>"</a:t>
            </a:r>
            <a:r>
              <a:rPr lang="en-US" altLang="ja-JP" sz="5400" dirty="0" err="1"/>
              <a:t>មកវាស់ចំណុចនិងកម្រិតជាមួយមិត្តភក្តិ</a:t>
            </a:r>
            <a:r>
              <a:rPr lang="en-US" altLang="ja-JP" sz="5400" dirty="0"/>
              <a:t>"</a:t>
            </a:r>
            <a:br>
              <a:rPr lang="en-US" altLang="ja-JP" sz="5400" dirty="0"/>
            </a:br>
            <a:r>
              <a:rPr lang="en-US" altLang="ja-JP" sz="4000" dirty="0"/>
              <a:t>"Let's measure the sides and angles with a friend."</a:t>
            </a: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........</a:t>
            </a:r>
            <a:endParaRPr lang="en-US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230244" y="2635560"/>
            <a:ext cx="6371956" cy="6851340"/>
            <a:chOff x="10530022" y="1866900"/>
            <a:chExt cx="6371956" cy="6851340"/>
          </a:xfrm>
        </p:grpSpPr>
        <p:grpSp>
          <p:nvGrpSpPr>
            <p:cNvPr id="5" name="Group 4"/>
            <p:cNvGrpSpPr/>
            <p:nvPr/>
          </p:nvGrpSpPr>
          <p:grpSpPr>
            <a:xfrm>
              <a:off x="11310917" y="3086100"/>
              <a:ext cx="5591061" cy="5632140"/>
              <a:chOff x="12600432" y="2552700"/>
              <a:chExt cx="5591061" cy="4931810"/>
            </a:xfrm>
            <a:noFill/>
          </p:grpSpPr>
          <p:sp>
            <p:nvSpPr>
              <p:cNvPr id="6" name="Isosceles Triangle 5"/>
              <p:cNvSpPr/>
              <p:nvPr/>
            </p:nvSpPr>
            <p:spPr>
              <a:xfrm>
                <a:off x="12600432" y="2552700"/>
                <a:ext cx="4773168" cy="4114800"/>
              </a:xfrm>
              <a:prstGeom prst="triangle">
                <a:avLst/>
              </a:prstGeom>
              <a:grpFill/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8" name="Arc 7"/>
              <p:cNvSpPr/>
              <p:nvPr/>
            </p:nvSpPr>
            <p:spPr>
              <a:xfrm rot="20481017" flipH="1">
                <a:off x="16484279" y="5817517"/>
                <a:ext cx="1707214" cy="1666993"/>
              </a:xfrm>
              <a:prstGeom prst="arc">
                <a:avLst>
                  <a:gd name="adj1" fmla="val 16569088"/>
                  <a:gd name="adj2" fmla="val 20541765"/>
                </a:avLst>
              </a:prstGeom>
              <a:grpFill/>
              <a:ln w="5715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5" name="TextBox 2"/>
            <p:cNvSpPr txBox="1"/>
            <p:nvPr/>
          </p:nvSpPr>
          <p:spPr>
            <a:xfrm>
              <a:off x="10858500" y="7225735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A</a:t>
              </a:r>
            </a:p>
          </p:txBody>
        </p:sp>
        <p:sp>
          <p:nvSpPr>
            <p:cNvPr id="16" name="TextBox 2"/>
            <p:cNvSpPr txBox="1"/>
            <p:nvPr/>
          </p:nvSpPr>
          <p:spPr>
            <a:xfrm>
              <a:off x="13563600" y="1866900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C</a:t>
              </a:r>
            </a:p>
          </p:txBody>
        </p:sp>
        <p:sp>
          <p:nvSpPr>
            <p:cNvPr id="17" name="TextBox 2"/>
            <p:cNvSpPr txBox="1"/>
            <p:nvPr/>
          </p:nvSpPr>
          <p:spPr>
            <a:xfrm>
              <a:off x="16236485" y="7378135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B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2344400" y="5372100"/>
              <a:ext cx="381000" cy="2286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4706600" y="5372100"/>
              <a:ext cx="381000" cy="2286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Arc 18"/>
            <p:cNvSpPr/>
            <p:nvPr/>
          </p:nvSpPr>
          <p:spPr>
            <a:xfrm rot="1118983">
              <a:off x="10530022" y="6814288"/>
              <a:ext cx="1707214" cy="1903710"/>
            </a:xfrm>
            <a:prstGeom prst="arc">
              <a:avLst>
                <a:gd name="adj1" fmla="val 16569088"/>
                <a:gd name="adj2" fmla="val 20541765"/>
              </a:avLst>
            </a:prstGeom>
            <a:noFill/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622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en-US" sz="6000" b="1" u="sng" dirty="0" err="1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</a:t>
            </a:r>
            <a:r>
              <a:rPr lang="km-KH" sz="6000" b="1" u="sng" dirty="0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សមបាត</a:t>
            </a:r>
            <a:endParaRPr lang="en-US" sz="6000" b="1" u="sng" dirty="0">
              <a:solidFill>
                <a:srgbClr val="1D7151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230244" y="2635560"/>
            <a:ext cx="6371956" cy="6851340"/>
            <a:chOff x="10530022" y="1866900"/>
            <a:chExt cx="6371956" cy="6851340"/>
          </a:xfrm>
        </p:grpSpPr>
        <p:grpSp>
          <p:nvGrpSpPr>
            <p:cNvPr id="5" name="Group 4"/>
            <p:cNvGrpSpPr/>
            <p:nvPr/>
          </p:nvGrpSpPr>
          <p:grpSpPr>
            <a:xfrm>
              <a:off x="11310917" y="3086100"/>
              <a:ext cx="5591061" cy="5632140"/>
              <a:chOff x="12600432" y="2552700"/>
              <a:chExt cx="5591061" cy="4931810"/>
            </a:xfrm>
            <a:noFill/>
          </p:grpSpPr>
          <p:sp>
            <p:nvSpPr>
              <p:cNvPr id="6" name="Isosceles Triangle 5"/>
              <p:cNvSpPr/>
              <p:nvPr/>
            </p:nvSpPr>
            <p:spPr>
              <a:xfrm>
                <a:off x="12600432" y="2552700"/>
                <a:ext cx="4773168" cy="4114800"/>
              </a:xfrm>
              <a:prstGeom prst="triangle">
                <a:avLst/>
              </a:prstGeom>
              <a:grpFill/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8" name="Arc 7"/>
              <p:cNvSpPr/>
              <p:nvPr/>
            </p:nvSpPr>
            <p:spPr>
              <a:xfrm rot="20481017" flipH="1">
                <a:off x="16484279" y="5817517"/>
                <a:ext cx="1707214" cy="1666993"/>
              </a:xfrm>
              <a:prstGeom prst="arc">
                <a:avLst>
                  <a:gd name="adj1" fmla="val 16569088"/>
                  <a:gd name="adj2" fmla="val 20541765"/>
                </a:avLst>
              </a:prstGeom>
              <a:grpFill/>
              <a:ln w="57150">
                <a:solidFill>
                  <a:srgbClr val="0070C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5" name="TextBox 2"/>
            <p:cNvSpPr txBox="1"/>
            <p:nvPr/>
          </p:nvSpPr>
          <p:spPr>
            <a:xfrm>
              <a:off x="10858500" y="7225735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A</a:t>
              </a:r>
            </a:p>
          </p:txBody>
        </p:sp>
        <p:sp>
          <p:nvSpPr>
            <p:cNvPr id="16" name="TextBox 2"/>
            <p:cNvSpPr txBox="1"/>
            <p:nvPr/>
          </p:nvSpPr>
          <p:spPr>
            <a:xfrm>
              <a:off x="13563600" y="1866900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C</a:t>
              </a:r>
            </a:p>
          </p:txBody>
        </p:sp>
        <p:sp>
          <p:nvSpPr>
            <p:cNvPr id="17" name="TextBox 2"/>
            <p:cNvSpPr txBox="1"/>
            <p:nvPr/>
          </p:nvSpPr>
          <p:spPr>
            <a:xfrm>
              <a:off x="16236485" y="7378135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B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2344400" y="5372100"/>
              <a:ext cx="381000" cy="2286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4706600" y="5372100"/>
              <a:ext cx="381000" cy="2286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Arc 18"/>
            <p:cNvSpPr/>
            <p:nvPr/>
          </p:nvSpPr>
          <p:spPr>
            <a:xfrm rot="1118983">
              <a:off x="10530022" y="6814288"/>
              <a:ext cx="1707214" cy="1903710"/>
            </a:xfrm>
            <a:prstGeom prst="arc">
              <a:avLst>
                <a:gd name="adj1" fmla="val 16569088"/>
                <a:gd name="adj2" fmla="val 20541765"/>
              </a:avLst>
            </a:prstGeom>
            <a:noFill/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  <a:solidFill>
                  <a:srgbClr val="0070C0"/>
                </a:solidFill>
              </a:endParaRPr>
            </a:p>
          </p:txBody>
        </p:sp>
      </p:grpSp>
      <p:sp>
        <p:nvSpPr>
          <p:cNvPr id="20" name="TextBox 2"/>
          <p:cNvSpPr txBox="1"/>
          <p:nvPr/>
        </p:nvSpPr>
        <p:spPr>
          <a:xfrm>
            <a:off x="1828800" y="2484832"/>
            <a:ext cx="10591800" cy="24878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400"/>
              </a:lnSpc>
            </a:pPr>
            <a:r>
              <a:rPr lang="km-KH" sz="4000" b="1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ត្រីកោណសមបាត 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ជាត្រីកោណដែលមានជ្រុងពីរឬមុំពីរស្មើគ្នា ។</a:t>
            </a:r>
            <a:endParaRPr lang="km-KH" sz="4000" b="1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21" name="TextBox 2"/>
          <p:cNvSpPr txBox="1"/>
          <p:nvPr/>
        </p:nvSpPr>
        <p:spPr>
          <a:xfrm>
            <a:off x="1828800" y="5634011"/>
            <a:ext cx="10591800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ចូរប្អូនគូរត្រីកោណសមបាតនេះ។</a:t>
            </a:r>
            <a:endParaRPr lang="km-KH" sz="4000" b="1" dirty="0">
              <a:solidFill>
                <a:srgbClr val="FF0000"/>
              </a:solidFill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EAB68D-3B12-2E52-3B5D-69355C6BAEB6}"/>
              </a:ext>
            </a:extLst>
          </p:cNvPr>
          <p:cNvSpPr txBox="1"/>
          <p:nvPr/>
        </p:nvSpPr>
        <p:spPr>
          <a:xfrm>
            <a:off x="1750480" y="6746617"/>
            <a:ext cx="9144000" cy="2495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0400"/>
              </a:lnSpc>
            </a:pPr>
            <a:r>
              <a:rPr lang="en-US" altLang="ja-JP" sz="54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</a:t>
            </a:r>
            <a:r>
              <a:rPr lang="en-US" altLang="ja-JP" sz="5400" dirty="0"/>
              <a:t>"</a:t>
            </a:r>
            <a:r>
              <a:rPr lang="en-US" altLang="ja-JP" sz="5400" dirty="0" err="1"/>
              <a:t>មកវាស់ចំណុចនិងកម្រិតជាមួយមិត្តភក្តិ</a:t>
            </a:r>
            <a:r>
              <a:rPr lang="en-US" altLang="ja-JP" sz="5400" dirty="0"/>
              <a:t>"</a:t>
            </a:r>
            <a:br>
              <a:rPr lang="en-US" altLang="ja-JP" sz="2800" dirty="0"/>
            </a:br>
            <a:r>
              <a:rPr lang="en-US" altLang="ja-JP" sz="1800" dirty="0"/>
              <a:t>"Let's measure the sides and angles with a friend."</a:t>
            </a:r>
            <a:r>
              <a:rPr lang="en-US" altLang="ja-JP" sz="18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</a:t>
            </a:r>
            <a:endParaRPr lang="km-KH" altLang="ja-JP" sz="18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</p:spTree>
    <p:extLst>
      <p:ext uri="{BB962C8B-B14F-4D97-AF65-F5344CB8AC3E}">
        <p14:creationId xmlns:p14="http://schemas.microsoft.com/office/powerpoint/2010/main" val="26595719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en-US" sz="6000" b="1" u="sng" dirty="0" err="1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</a:t>
            </a:r>
            <a:r>
              <a:rPr lang="km-KH" sz="6000" b="1" u="sng" dirty="0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សម័ង្ស</a:t>
            </a:r>
            <a:endParaRPr lang="en-US" sz="6000" b="1" u="sng" dirty="0">
              <a:solidFill>
                <a:srgbClr val="1D7151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1828799" y="2552700"/>
            <a:ext cx="12329979" cy="104900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400"/>
              </a:lnSpc>
            </a:pPr>
            <a:r>
              <a:rPr lang="km-KH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ចូរប្អូនសង្កេតមើល និងរៀបរាប់ត្រីកោណសម័ង្សនេះ។</a:t>
            </a: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</a:t>
            </a:r>
            <a:r>
              <a:rPr lang="en-US" altLang="ja-JP" sz="54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</a:t>
            </a:r>
            <a:r>
              <a:rPr lang="en-US" altLang="ja-JP" sz="5400" dirty="0"/>
              <a:t>"</a:t>
            </a:r>
            <a:r>
              <a:rPr lang="en-US" altLang="ja-JP" sz="5400" dirty="0" err="1"/>
              <a:t>មកវាស់ចំណុចនិងកម្រិតជាមួយមិត្តភក្តិ</a:t>
            </a:r>
            <a:r>
              <a:rPr lang="en-US" altLang="ja-JP" sz="5400" dirty="0"/>
              <a:t>"</a:t>
            </a:r>
            <a:br>
              <a:rPr lang="en-US" altLang="ja-JP" sz="5400" dirty="0"/>
            </a:br>
            <a:r>
              <a:rPr lang="en-US" altLang="ja-JP" sz="4000" dirty="0"/>
              <a:t>"Let's measure the sides and angles with a friend."</a:t>
            </a:r>
            <a:r>
              <a:rPr lang="en-US" altLang="ja-JP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</a:t>
            </a:r>
            <a:endParaRPr lang="km-KH" altLang="ja-JP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........</a:t>
            </a:r>
            <a:endParaRPr lang="en-US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1275540" y="2851888"/>
            <a:ext cx="6888814" cy="6787412"/>
            <a:chOff x="10530022" y="1866900"/>
            <a:chExt cx="6888814" cy="6787412"/>
          </a:xfrm>
        </p:grpSpPr>
        <p:sp>
          <p:nvSpPr>
            <p:cNvPr id="15" name="TextBox 2"/>
            <p:cNvSpPr txBox="1"/>
            <p:nvPr/>
          </p:nvSpPr>
          <p:spPr>
            <a:xfrm>
              <a:off x="10858500" y="7225735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A</a:t>
              </a:r>
            </a:p>
          </p:txBody>
        </p:sp>
        <p:sp>
          <p:nvSpPr>
            <p:cNvPr id="16" name="TextBox 2"/>
            <p:cNvSpPr txBox="1"/>
            <p:nvPr/>
          </p:nvSpPr>
          <p:spPr>
            <a:xfrm>
              <a:off x="13792200" y="1866900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C</a:t>
              </a:r>
            </a:p>
          </p:txBody>
        </p:sp>
        <p:sp>
          <p:nvSpPr>
            <p:cNvPr id="17" name="TextBox 2"/>
            <p:cNvSpPr txBox="1"/>
            <p:nvPr/>
          </p:nvSpPr>
          <p:spPr>
            <a:xfrm>
              <a:off x="16764000" y="7277100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B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0530022" y="2193070"/>
              <a:ext cx="6888814" cy="6461242"/>
              <a:chOff x="10530022" y="2193070"/>
              <a:chExt cx="6888814" cy="6461242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12344400" y="5372100"/>
                <a:ext cx="381000" cy="2286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15163800" y="5372100"/>
                <a:ext cx="381000" cy="2286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Arc 18"/>
              <p:cNvSpPr/>
              <p:nvPr/>
            </p:nvSpPr>
            <p:spPr>
              <a:xfrm rot="1118983">
                <a:off x="10530022" y="6738088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" name="Isosceles Triangle 2"/>
              <p:cNvSpPr/>
              <p:nvPr/>
            </p:nvSpPr>
            <p:spPr>
              <a:xfrm>
                <a:off x="11194645" y="2987400"/>
                <a:ext cx="5493155" cy="4735478"/>
              </a:xfrm>
              <a:prstGeom prst="triangle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Arc 19"/>
              <p:cNvSpPr/>
              <p:nvPr/>
            </p:nvSpPr>
            <p:spPr>
              <a:xfrm rot="20481017" flipH="1">
                <a:off x="15711622" y="6750602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flipV="1">
                <a:off x="14020800" y="7505700"/>
                <a:ext cx="0" cy="453972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Arc 21"/>
              <p:cNvSpPr/>
              <p:nvPr/>
            </p:nvSpPr>
            <p:spPr>
              <a:xfrm rot="8188954">
                <a:off x="12993823" y="2193070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sp>
        <p:nvSpPr>
          <p:cNvPr id="25" name="TextBox 2"/>
          <p:cNvSpPr txBox="1"/>
          <p:nvPr/>
        </p:nvSpPr>
        <p:spPr>
          <a:xfrm>
            <a:off x="762000" y="457002"/>
            <a:ext cx="2209800" cy="10952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2800" dirty="0">
                <a:solidFill>
                  <a:srgbClr val="0070C0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ការងារក្រុម</a:t>
            </a:r>
            <a:endParaRPr lang="en-US" sz="2800" dirty="0">
              <a:solidFill>
                <a:srgbClr val="0070C0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</p:spTree>
    <p:extLst>
      <p:ext uri="{BB962C8B-B14F-4D97-AF65-F5344CB8AC3E}">
        <p14:creationId xmlns:p14="http://schemas.microsoft.com/office/powerpoint/2010/main" val="4163085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en-US" sz="6000" b="1" u="sng" dirty="0" err="1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</a:t>
            </a:r>
            <a:r>
              <a:rPr lang="km-KH" sz="6000" b="1" u="sng" dirty="0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សមបាត</a:t>
            </a:r>
            <a:endParaRPr lang="en-US" sz="6000" b="1" u="sng" dirty="0">
              <a:solidFill>
                <a:srgbClr val="1D7151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sp>
        <p:nvSpPr>
          <p:cNvPr id="21" name="TextBox 2"/>
          <p:cNvSpPr txBox="1"/>
          <p:nvPr/>
        </p:nvSpPr>
        <p:spPr>
          <a:xfrm>
            <a:off x="1828800" y="5634011"/>
            <a:ext cx="10591800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ចូរប្អូនគូរត្រីកោណសម័ង្សនេះ។</a:t>
            </a:r>
            <a:endParaRPr lang="km-KH" sz="4000" b="1" dirty="0">
              <a:solidFill>
                <a:srgbClr val="FF0000"/>
              </a:solidFill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22" name="TextBox 2"/>
          <p:cNvSpPr txBox="1"/>
          <p:nvPr/>
        </p:nvSpPr>
        <p:spPr>
          <a:xfrm>
            <a:off x="1981199" y="1969839"/>
            <a:ext cx="10959630" cy="24878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71500" indent="-571500">
              <a:lnSpc>
                <a:spcPts val="10400"/>
              </a:lnSpc>
              <a:buFont typeface="Wingdings" panose="05000000000000000000" pitchFamily="2" charset="2"/>
              <a:buChar char="§"/>
            </a:pPr>
            <a:r>
              <a:rPr lang="km-KH" sz="4000" b="1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ត្រីកោណសម័ង្ស 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ជាត្រីកោណដែលមានជ្រុងទាំងបី ឬមុំបីស្មើគ្នា ។</a:t>
            </a:r>
            <a:endParaRPr lang="en-US" sz="4000" b="1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275540" y="2699488"/>
            <a:ext cx="6888814" cy="6787412"/>
            <a:chOff x="10530022" y="1866900"/>
            <a:chExt cx="6888814" cy="6787412"/>
          </a:xfrm>
        </p:grpSpPr>
        <p:sp>
          <p:nvSpPr>
            <p:cNvPr id="24" name="TextBox 2"/>
            <p:cNvSpPr txBox="1"/>
            <p:nvPr/>
          </p:nvSpPr>
          <p:spPr>
            <a:xfrm>
              <a:off x="10858500" y="7225735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A</a:t>
              </a:r>
            </a:p>
          </p:txBody>
        </p:sp>
        <p:sp>
          <p:nvSpPr>
            <p:cNvPr id="25" name="TextBox 2"/>
            <p:cNvSpPr txBox="1"/>
            <p:nvPr/>
          </p:nvSpPr>
          <p:spPr>
            <a:xfrm>
              <a:off x="13792200" y="1866900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C</a:t>
              </a:r>
            </a:p>
          </p:txBody>
        </p:sp>
        <p:sp>
          <p:nvSpPr>
            <p:cNvPr id="26" name="TextBox 2"/>
            <p:cNvSpPr txBox="1"/>
            <p:nvPr/>
          </p:nvSpPr>
          <p:spPr>
            <a:xfrm>
              <a:off x="16764000" y="7277100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B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0530022" y="2193070"/>
              <a:ext cx="6888814" cy="6461242"/>
              <a:chOff x="10530022" y="2193070"/>
              <a:chExt cx="6888814" cy="6461242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12344400" y="5372100"/>
                <a:ext cx="381000" cy="2286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15163800" y="5372100"/>
                <a:ext cx="381000" cy="2286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Arc 29"/>
              <p:cNvSpPr/>
              <p:nvPr/>
            </p:nvSpPr>
            <p:spPr>
              <a:xfrm rot="1118983">
                <a:off x="10530022" y="6738088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" name="Isosceles Triangle 30"/>
              <p:cNvSpPr/>
              <p:nvPr/>
            </p:nvSpPr>
            <p:spPr>
              <a:xfrm>
                <a:off x="11194645" y="2987400"/>
                <a:ext cx="5493155" cy="4735478"/>
              </a:xfrm>
              <a:prstGeom prst="triangle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Arc 31"/>
              <p:cNvSpPr/>
              <p:nvPr/>
            </p:nvSpPr>
            <p:spPr>
              <a:xfrm rot="20481017" flipH="1">
                <a:off x="15711622" y="6750602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V="1">
                <a:off x="14020800" y="7505700"/>
                <a:ext cx="0" cy="453972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Arc 33"/>
              <p:cNvSpPr/>
              <p:nvPr/>
            </p:nvSpPr>
            <p:spPr>
              <a:xfrm rot="8188954">
                <a:off x="12993823" y="2193070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983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en-US" sz="6000" b="1" u="sng" dirty="0" err="1">
                <a:solidFill>
                  <a:srgbClr val="0070C0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</a:t>
            </a:r>
            <a:r>
              <a:rPr lang="km-KH" sz="6000" b="1" u="sng" dirty="0">
                <a:solidFill>
                  <a:srgbClr val="0070C0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សាមញ្ញ</a:t>
            </a:r>
            <a:endParaRPr lang="en-US" sz="6000" b="1" u="sng" dirty="0">
              <a:solidFill>
                <a:srgbClr val="0070C0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1828799" y="2552700"/>
            <a:ext cx="10896601" cy="66684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400"/>
              </a:lnSpc>
            </a:pPr>
            <a:r>
              <a:rPr lang="km-KH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តើប្អូនសង្កេតឃើញអ្វីខ្លះអំពីត្រីកោណសាមញ្ញនេះ?</a:t>
            </a: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……………………………………………</a:t>
            </a:r>
            <a:endParaRPr lang="km-KH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>
              <a:lnSpc>
                <a:spcPts val="10400"/>
              </a:lnSpc>
            </a:pPr>
            <a:r>
              <a:rPr 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……………………………………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........</a:t>
            </a:r>
            <a:endParaRPr lang="en-US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sp>
        <p:nvSpPr>
          <p:cNvPr id="33" name="TextBox 2"/>
          <p:cNvSpPr txBox="1"/>
          <p:nvPr/>
        </p:nvSpPr>
        <p:spPr>
          <a:xfrm>
            <a:off x="762000" y="457002"/>
            <a:ext cx="2209800" cy="10952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2800" dirty="0">
                <a:solidFill>
                  <a:srgbClr val="0070C0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ការងារក្រុម</a:t>
            </a:r>
            <a:endParaRPr lang="en-US" sz="2800" dirty="0">
              <a:solidFill>
                <a:srgbClr val="0070C0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0896600" y="4914900"/>
            <a:ext cx="6934200" cy="4048203"/>
            <a:chOff x="10431214" y="3180799"/>
            <a:chExt cx="7916935" cy="5460999"/>
          </a:xfrm>
        </p:grpSpPr>
        <p:grpSp>
          <p:nvGrpSpPr>
            <p:cNvPr id="25" name="Group 24"/>
            <p:cNvGrpSpPr/>
            <p:nvPr/>
          </p:nvGrpSpPr>
          <p:grpSpPr>
            <a:xfrm>
              <a:off x="10965742" y="3334214"/>
              <a:ext cx="7382407" cy="4739069"/>
              <a:chOff x="10965742" y="3334214"/>
              <a:chExt cx="7382407" cy="4739069"/>
            </a:xfrm>
          </p:grpSpPr>
          <p:sp>
            <p:nvSpPr>
              <p:cNvPr id="36" name="Isosceles Triangle 35"/>
              <p:cNvSpPr/>
              <p:nvPr/>
            </p:nvSpPr>
            <p:spPr>
              <a:xfrm>
                <a:off x="11582400" y="4533900"/>
                <a:ext cx="6057900" cy="3200400"/>
              </a:xfrm>
              <a:prstGeom prst="triangle">
                <a:avLst>
                  <a:gd name="adj" fmla="val 21759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2"/>
              <p:cNvSpPr txBox="1"/>
              <p:nvPr/>
            </p:nvSpPr>
            <p:spPr>
              <a:xfrm>
                <a:off x="10965742" y="6952783"/>
                <a:ext cx="609599" cy="112050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B</a:t>
                </a:r>
              </a:p>
            </p:txBody>
          </p:sp>
          <p:sp>
            <p:nvSpPr>
              <p:cNvPr id="38" name="TextBox 2"/>
              <p:cNvSpPr txBox="1"/>
              <p:nvPr/>
            </p:nvSpPr>
            <p:spPr>
              <a:xfrm>
                <a:off x="12676328" y="3334214"/>
                <a:ext cx="609599" cy="115416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A</a:t>
                </a:r>
              </a:p>
            </p:txBody>
          </p:sp>
          <p:sp>
            <p:nvSpPr>
              <p:cNvPr id="39" name="TextBox 2"/>
              <p:cNvSpPr txBox="1"/>
              <p:nvPr/>
            </p:nvSpPr>
            <p:spPr>
              <a:xfrm>
                <a:off x="17738550" y="6847319"/>
                <a:ext cx="609599" cy="112050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C</a:t>
                </a:r>
              </a:p>
            </p:txBody>
          </p:sp>
        </p:grpSp>
        <p:sp>
          <p:nvSpPr>
            <p:cNvPr id="26" name="Arc 25"/>
            <p:cNvSpPr/>
            <p:nvPr/>
          </p:nvSpPr>
          <p:spPr>
            <a:xfrm rot="20481017" flipH="1">
              <a:off x="16321222" y="6738088"/>
              <a:ext cx="1707214" cy="1903710"/>
            </a:xfrm>
            <a:prstGeom prst="arc">
              <a:avLst>
                <a:gd name="adj1" fmla="val 17579576"/>
                <a:gd name="adj2" fmla="val 20541765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7" name="Arc 26"/>
            <p:cNvSpPr/>
            <p:nvPr/>
          </p:nvSpPr>
          <p:spPr>
            <a:xfrm rot="4591864" flipH="1">
              <a:off x="10635481" y="6691279"/>
              <a:ext cx="1707214" cy="1903710"/>
            </a:xfrm>
            <a:prstGeom prst="arc">
              <a:avLst>
                <a:gd name="adj1" fmla="val 15106151"/>
                <a:gd name="adj2" fmla="val 19058630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8" name="Arc 27"/>
            <p:cNvSpPr/>
            <p:nvPr/>
          </p:nvSpPr>
          <p:spPr>
            <a:xfrm rot="3863081" flipH="1">
              <a:off x="10529462" y="6820420"/>
              <a:ext cx="1707214" cy="1903710"/>
            </a:xfrm>
            <a:prstGeom prst="arc">
              <a:avLst>
                <a:gd name="adj1" fmla="val 14831095"/>
                <a:gd name="adj2" fmla="val 18170841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Arc 29"/>
            <p:cNvSpPr/>
            <p:nvPr/>
          </p:nvSpPr>
          <p:spPr>
            <a:xfrm rot="9898978" flipH="1">
              <a:off x="11876080" y="3274768"/>
              <a:ext cx="1707214" cy="1903710"/>
            </a:xfrm>
            <a:prstGeom prst="arc">
              <a:avLst>
                <a:gd name="adj1" fmla="val 14917746"/>
                <a:gd name="adj2" fmla="val 18110672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" name="Arc 33"/>
            <p:cNvSpPr/>
            <p:nvPr/>
          </p:nvSpPr>
          <p:spPr>
            <a:xfrm rot="9506265" flipH="1">
              <a:off x="11811237" y="3180799"/>
              <a:ext cx="1707214" cy="1903710"/>
            </a:xfrm>
            <a:prstGeom prst="arc">
              <a:avLst>
                <a:gd name="adj1" fmla="val 14917746"/>
                <a:gd name="adj2" fmla="val 17522004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" name="Arc 34"/>
            <p:cNvSpPr/>
            <p:nvPr/>
          </p:nvSpPr>
          <p:spPr>
            <a:xfrm rot="10191217" flipH="1">
              <a:off x="11930653" y="3373989"/>
              <a:ext cx="1707214" cy="1903710"/>
            </a:xfrm>
            <a:prstGeom prst="arc">
              <a:avLst>
                <a:gd name="adj1" fmla="val 14917746"/>
                <a:gd name="adj2" fmla="val 18464774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8914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647700"/>
            <a:ext cx="16459200" cy="120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en-US" sz="6000" b="1" u="sng" dirty="0" err="1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ត្រីកោណ</a:t>
            </a:r>
            <a:r>
              <a:rPr lang="km-KH" sz="6000" b="1" u="sng" dirty="0">
                <a:solidFill>
                  <a:srgbClr val="1D7151"/>
                </a:solidFill>
                <a:latin typeface="Kantumruy Pro" pitchFamily="2" charset="0"/>
                <a:ea typeface="Kantumruy" panose="020B0606030804020204" pitchFamily="34" charset="0"/>
                <a:cs typeface="Kantumruy Pro" pitchFamily="2" charset="0"/>
                <a:sym typeface="Glacial Indifference Bold"/>
              </a:rPr>
              <a:t>សមបាត</a:t>
            </a:r>
            <a:endParaRPr lang="en-US" sz="6000" b="1" u="sng" dirty="0">
              <a:solidFill>
                <a:srgbClr val="1D7151"/>
              </a:solidFill>
              <a:latin typeface="Kantumruy Pro" pitchFamily="2" charset="0"/>
              <a:ea typeface="Kantumruy" panose="020B0606030804020204" pitchFamily="34" charset="0"/>
              <a:cs typeface="Kantumruy Pro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sp>
        <p:nvSpPr>
          <p:cNvPr id="21" name="TextBox 2"/>
          <p:cNvSpPr txBox="1"/>
          <p:nvPr/>
        </p:nvSpPr>
        <p:spPr>
          <a:xfrm>
            <a:off x="1828800" y="5634011"/>
            <a:ext cx="10591800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400"/>
              </a:lnSpc>
            </a:pPr>
            <a:r>
              <a:rPr lang="km-KH" sz="4000" dirty="0">
                <a:solidFill>
                  <a:srgbClr val="FF0000"/>
                </a:solidFill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ចូរប្អូនគូរត្រីកោណសាមញ្ញនេះ។</a:t>
            </a:r>
            <a:endParaRPr lang="km-KH" sz="4000" b="1" dirty="0">
              <a:solidFill>
                <a:srgbClr val="FF0000"/>
              </a:solidFill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38" name="TextBox 2"/>
          <p:cNvSpPr txBox="1"/>
          <p:nvPr/>
        </p:nvSpPr>
        <p:spPr>
          <a:xfrm>
            <a:off x="1977080" y="2198439"/>
            <a:ext cx="9856771" cy="24878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71500" indent="-571500">
              <a:lnSpc>
                <a:spcPts val="10400"/>
              </a:lnSpc>
              <a:buFont typeface="Wingdings" panose="05000000000000000000" pitchFamily="2" charset="2"/>
              <a:buChar char="§"/>
            </a:pPr>
            <a:r>
              <a:rPr lang="km-KH" sz="4000" b="1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ត្រីកោណសាមញ្ញ 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ជាត្រីកោណដែលមានជ្រុងទាំងបី ឬមុំទាំងបីមិនស្មើគ្នា ។</a:t>
            </a:r>
            <a:endParaRPr lang="en-US" sz="4000" b="1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1049000" y="3695700"/>
            <a:ext cx="7010400" cy="3719786"/>
            <a:chOff x="10431214" y="3180799"/>
            <a:chExt cx="7916935" cy="5460999"/>
          </a:xfrm>
        </p:grpSpPr>
        <p:grpSp>
          <p:nvGrpSpPr>
            <p:cNvPr id="40" name="Group 39"/>
            <p:cNvGrpSpPr/>
            <p:nvPr/>
          </p:nvGrpSpPr>
          <p:grpSpPr>
            <a:xfrm>
              <a:off x="10965742" y="3334214"/>
              <a:ext cx="7382407" cy="4739069"/>
              <a:chOff x="10965742" y="3334214"/>
              <a:chExt cx="7382407" cy="4739069"/>
            </a:xfrm>
          </p:grpSpPr>
          <p:sp>
            <p:nvSpPr>
              <p:cNvPr id="47" name="Isosceles Triangle 46"/>
              <p:cNvSpPr/>
              <p:nvPr/>
            </p:nvSpPr>
            <p:spPr>
              <a:xfrm>
                <a:off x="11582400" y="4533900"/>
                <a:ext cx="6057900" cy="3200400"/>
              </a:xfrm>
              <a:prstGeom prst="triangle">
                <a:avLst>
                  <a:gd name="adj" fmla="val 21759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2"/>
              <p:cNvSpPr txBox="1"/>
              <p:nvPr/>
            </p:nvSpPr>
            <p:spPr>
              <a:xfrm>
                <a:off x="10965742" y="6952783"/>
                <a:ext cx="609599" cy="112050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B</a:t>
                </a:r>
              </a:p>
            </p:txBody>
          </p:sp>
          <p:sp>
            <p:nvSpPr>
              <p:cNvPr id="49" name="TextBox 2"/>
              <p:cNvSpPr txBox="1"/>
              <p:nvPr/>
            </p:nvSpPr>
            <p:spPr>
              <a:xfrm>
                <a:off x="12676328" y="3334214"/>
                <a:ext cx="609599" cy="115416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A</a:t>
                </a:r>
              </a:p>
            </p:txBody>
          </p:sp>
          <p:sp>
            <p:nvSpPr>
              <p:cNvPr id="50" name="TextBox 2"/>
              <p:cNvSpPr txBox="1"/>
              <p:nvPr/>
            </p:nvSpPr>
            <p:spPr>
              <a:xfrm>
                <a:off x="17738550" y="6847319"/>
                <a:ext cx="609599" cy="112050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C</a:t>
                </a:r>
              </a:p>
            </p:txBody>
          </p:sp>
        </p:grpSp>
        <p:sp>
          <p:nvSpPr>
            <p:cNvPr id="41" name="Arc 40"/>
            <p:cNvSpPr/>
            <p:nvPr/>
          </p:nvSpPr>
          <p:spPr>
            <a:xfrm rot="20481017" flipH="1">
              <a:off x="16321222" y="6738088"/>
              <a:ext cx="1707214" cy="1903710"/>
            </a:xfrm>
            <a:prstGeom prst="arc">
              <a:avLst>
                <a:gd name="adj1" fmla="val 17579576"/>
                <a:gd name="adj2" fmla="val 20541765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2" name="Arc 41"/>
            <p:cNvSpPr/>
            <p:nvPr/>
          </p:nvSpPr>
          <p:spPr>
            <a:xfrm rot="4591864" flipH="1">
              <a:off x="10635481" y="6691279"/>
              <a:ext cx="1707214" cy="1903710"/>
            </a:xfrm>
            <a:prstGeom prst="arc">
              <a:avLst>
                <a:gd name="adj1" fmla="val 15106151"/>
                <a:gd name="adj2" fmla="val 19058630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" name="Arc 42"/>
            <p:cNvSpPr/>
            <p:nvPr/>
          </p:nvSpPr>
          <p:spPr>
            <a:xfrm rot="3863081" flipH="1">
              <a:off x="10529462" y="6820420"/>
              <a:ext cx="1707214" cy="1903710"/>
            </a:xfrm>
            <a:prstGeom prst="arc">
              <a:avLst>
                <a:gd name="adj1" fmla="val 14831095"/>
                <a:gd name="adj2" fmla="val 18170841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4" name="Arc 43"/>
            <p:cNvSpPr/>
            <p:nvPr/>
          </p:nvSpPr>
          <p:spPr>
            <a:xfrm rot="9898978" flipH="1">
              <a:off x="11876080" y="3274768"/>
              <a:ext cx="1707214" cy="1903710"/>
            </a:xfrm>
            <a:prstGeom prst="arc">
              <a:avLst>
                <a:gd name="adj1" fmla="val 14917746"/>
                <a:gd name="adj2" fmla="val 18110672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5" name="Arc 44"/>
            <p:cNvSpPr/>
            <p:nvPr/>
          </p:nvSpPr>
          <p:spPr>
            <a:xfrm rot="9506265" flipH="1">
              <a:off x="11811237" y="3180799"/>
              <a:ext cx="1707214" cy="1903710"/>
            </a:xfrm>
            <a:prstGeom prst="arc">
              <a:avLst>
                <a:gd name="adj1" fmla="val 14917746"/>
                <a:gd name="adj2" fmla="val 17522004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6" name="Arc 45"/>
            <p:cNvSpPr/>
            <p:nvPr/>
          </p:nvSpPr>
          <p:spPr>
            <a:xfrm rot="10191217" flipH="1">
              <a:off x="11930653" y="3373989"/>
              <a:ext cx="1707214" cy="1903710"/>
            </a:xfrm>
            <a:prstGeom prst="arc">
              <a:avLst>
                <a:gd name="adj1" fmla="val 14917746"/>
                <a:gd name="adj2" fmla="val 18464774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5626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2"/>
          <p:cNvSpPr txBox="1"/>
          <p:nvPr/>
        </p:nvSpPr>
        <p:spPr>
          <a:xfrm>
            <a:off x="1981199" y="1562100"/>
            <a:ext cx="10959630" cy="40010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71500" indent="-571500">
              <a:lnSpc>
                <a:spcPts val="10400"/>
              </a:lnSpc>
              <a:buFont typeface="Wingdings" panose="05000000000000000000" pitchFamily="2" charset="2"/>
              <a:buChar char="§"/>
            </a:pPr>
            <a:r>
              <a:rPr lang="km-KH" sz="4000" b="1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ត្រីកោណសម័ង្ស 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ជាត្រីកោណដែលមានជ្រុងទាំងបី ឬមុំបីស្មើគ្នា ។</a:t>
            </a:r>
            <a:r>
              <a:rPr lang="ja-JP" altLang="en-US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？　</a:t>
            </a:r>
            <a:endParaRPr lang="en-US" altLang="ja-JP" sz="4000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  <a:p>
            <a:pPr marL="571500" indent="-571500">
              <a:lnSpc>
                <a:spcPts val="10400"/>
              </a:lnSpc>
              <a:buFont typeface="Wingdings" panose="05000000000000000000" pitchFamily="2" charset="2"/>
              <a:buChar char="§"/>
            </a:pPr>
            <a:r>
              <a:rPr lang="km-KH" altLang="ja-JP" sz="5400" dirty="0"/>
              <a:t>"មកប្រៀបធៀបចំណុចនិងកម្រិត តើវាជាដូចគ្នាទេ?" </a:t>
            </a:r>
            <a:endParaRPr lang="en-US" sz="5400" b="1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028700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 Bold"/>
                <a:cs typeface="Kantumruy Pro" pitchFamily="2" charset="0"/>
                <a:sym typeface="Glacial Indifference Bold"/>
              </a:rPr>
              <a:t>គណិតវិទ្យា</a:t>
            </a:r>
            <a:endParaRPr lang="en-US" sz="1400" spc="210" dirty="0">
              <a:solidFill>
                <a:srgbClr val="202020"/>
              </a:solidFill>
              <a:latin typeface="Kantumruy Pro" pitchFamily="2" charset="0"/>
              <a:ea typeface="Glacial Indifference Bold"/>
              <a:cs typeface="Kantumruy Pro" pitchFamily="2" charset="0"/>
              <a:sym typeface="Glacial Indifference Bold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042888" y="467420"/>
            <a:ext cx="4216412" cy="239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r">
              <a:lnSpc>
                <a:spcPts val="1960"/>
              </a:lnSpc>
              <a:spcBef>
                <a:spcPct val="0"/>
              </a:spcBef>
            </a:pPr>
            <a:r>
              <a:rPr lang="km-KH" sz="1400" spc="210" dirty="0">
                <a:solidFill>
                  <a:srgbClr val="202020"/>
                </a:solidFill>
                <a:latin typeface="Kantumruy Pro" pitchFamily="2" charset="0"/>
                <a:ea typeface="Glacial Indifference"/>
                <a:cs typeface="Kantumruy Pro" pitchFamily="2" charset="0"/>
                <a:sym typeface="Glacial Indifference"/>
              </a:rPr>
              <a:t>ថ្នាក់ទី ៥</a:t>
            </a:r>
            <a:endParaRPr lang="en-US" sz="1400" u="none" spc="210" dirty="0">
              <a:solidFill>
                <a:srgbClr val="202020"/>
              </a:solidFill>
              <a:latin typeface="Kantumruy Pro" pitchFamily="2" charset="0"/>
              <a:ea typeface="Glacial Indifference"/>
              <a:cs typeface="Kantumruy Pro" pitchFamily="2" charset="0"/>
              <a:sym typeface="Glacial Indifference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2295532" y="952500"/>
            <a:ext cx="4392268" cy="4710446"/>
            <a:chOff x="10530022" y="1245038"/>
            <a:chExt cx="6908800" cy="7409274"/>
          </a:xfrm>
        </p:grpSpPr>
        <p:sp>
          <p:nvSpPr>
            <p:cNvPr id="15" name="TextBox 2"/>
            <p:cNvSpPr txBox="1"/>
            <p:nvPr/>
          </p:nvSpPr>
          <p:spPr>
            <a:xfrm>
              <a:off x="10726747" y="6878384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A</a:t>
              </a:r>
            </a:p>
          </p:txBody>
        </p:sp>
        <p:sp>
          <p:nvSpPr>
            <p:cNvPr id="16" name="TextBox 2"/>
            <p:cNvSpPr txBox="1"/>
            <p:nvPr/>
          </p:nvSpPr>
          <p:spPr>
            <a:xfrm>
              <a:off x="13712902" y="1245038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C</a:t>
              </a:r>
            </a:p>
          </p:txBody>
        </p:sp>
        <p:sp>
          <p:nvSpPr>
            <p:cNvPr id="17" name="TextBox 2"/>
            <p:cNvSpPr txBox="1"/>
            <p:nvPr/>
          </p:nvSpPr>
          <p:spPr>
            <a:xfrm>
              <a:off x="16829222" y="6878384"/>
              <a:ext cx="609600" cy="11205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10400"/>
                </a:lnSpc>
              </a:pPr>
              <a:r>
                <a:rPr 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ea typeface="Kantumruy" panose="020B0606030804020204" pitchFamily="34" charset="0"/>
                  <a:cs typeface="Times New Roman" panose="02020603050405020304" pitchFamily="18" charset="0"/>
                  <a:sym typeface="Glacial Indifference Bold"/>
                </a:rPr>
                <a:t>B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0530022" y="2193070"/>
              <a:ext cx="6888814" cy="6461242"/>
              <a:chOff x="10530022" y="2193070"/>
              <a:chExt cx="6888814" cy="6461242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12344400" y="5372100"/>
                <a:ext cx="381000" cy="2286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15163800" y="5372100"/>
                <a:ext cx="381000" cy="2286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Arc 18"/>
              <p:cNvSpPr/>
              <p:nvPr/>
            </p:nvSpPr>
            <p:spPr>
              <a:xfrm rot="1118983">
                <a:off x="10530022" y="6738088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" name="Isosceles Triangle 2"/>
              <p:cNvSpPr/>
              <p:nvPr/>
            </p:nvSpPr>
            <p:spPr>
              <a:xfrm>
                <a:off x="11194645" y="2987400"/>
                <a:ext cx="5493155" cy="4735478"/>
              </a:xfrm>
              <a:prstGeom prst="triangle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Arc 19"/>
              <p:cNvSpPr/>
              <p:nvPr/>
            </p:nvSpPr>
            <p:spPr>
              <a:xfrm rot="20481017" flipH="1">
                <a:off x="15711622" y="6750602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flipV="1">
                <a:off x="14020800" y="7505700"/>
                <a:ext cx="0" cy="453972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Arc 21"/>
              <p:cNvSpPr/>
              <p:nvPr/>
            </p:nvSpPr>
            <p:spPr>
              <a:xfrm rot="8188954">
                <a:off x="12993823" y="2193070"/>
                <a:ext cx="1707214" cy="1903710"/>
              </a:xfrm>
              <a:prstGeom prst="arc">
                <a:avLst>
                  <a:gd name="adj1" fmla="val 16445404"/>
                  <a:gd name="adj2" fmla="val 20541765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sp>
        <p:nvSpPr>
          <p:cNvPr id="25" name="TextBox 2"/>
          <p:cNvSpPr txBox="1"/>
          <p:nvPr/>
        </p:nvSpPr>
        <p:spPr>
          <a:xfrm>
            <a:off x="1977080" y="6590903"/>
            <a:ext cx="9856771" cy="24878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71500" indent="-571500">
              <a:lnSpc>
                <a:spcPts val="10400"/>
              </a:lnSpc>
              <a:buFont typeface="Wingdings" panose="05000000000000000000" pitchFamily="2" charset="2"/>
              <a:buChar char="§"/>
            </a:pPr>
            <a:r>
              <a:rPr lang="km-KH" sz="4000" b="1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ត្រីកោណសាមញ្ញ </a:t>
            </a:r>
            <a:r>
              <a:rPr lang="km-KH" sz="4000" dirty="0">
                <a:latin typeface="Open Khmer School" panose="00000500000000000000" pitchFamily="2" charset="0"/>
                <a:ea typeface="Kantumruy" panose="020B0606030804020204" pitchFamily="34" charset="0"/>
                <a:cs typeface="Open Khmer School" panose="00000500000000000000" pitchFamily="2" charset="0"/>
                <a:sym typeface="Glacial Indifference Bold"/>
              </a:rPr>
              <a:t>ជាត្រីកោណដែលមានជ្រុងទាំងបី ឬមុំទាំងបីមិនស្មើគ្នា ។</a:t>
            </a:r>
            <a:endParaRPr lang="en-US" sz="4000" b="1" dirty="0">
              <a:latin typeface="Open Khmer School" panose="00000500000000000000" pitchFamily="2" charset="0"/>
              <a:ea typeface="Kantumruy" panose="020B0606030804020204" pitchFamily="34" charset="0"/>
              <a:cs typeface="Open Khmer School" panose="00000500000000000000" pitchFamily="2" charset="0"/>
              <a:sym typeface="Glacial Indifference Bold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1805788" y="6237040"/>
            <a:ext cx="5720212" cy="3554660"/>
            <a:chOff x="10431214" y="3050653"/>
            <a:chExt cx="7916935" cy="5591145"/>
          </a:xfrm>
        </p:grpSpPr>
        <p:grpSp>
          <p:nvGrpSpPr>
            <p:cNvPr id="27" name="Group 26"/>
            <p:cNvGrpSpPr/>
            <p:nvPr/>
          </p:nvGrpSpPr>
          <p:grpSpPr>
            <a:xfrm>
              <a:off x="10965742" y="3050653"/>
              <a:ext cx="7382407" cy="5022630"/>
              <a:chOff x="10965742" y="3050653"/>
              <a:chExt cx="7382407" cy="5022630"/>
            </a:xfrm>
          </p:grpSpPr>
          <p:sp>
            <p:nvSpPr>
              <p:cNvPr id="34" name="Isosceles Triangle 33"/>
              <p:cNvSpPr/>
              <p:nvPr/>
            </p:nvSpPr>
            <p:spPr>
              <a:xfrm>
                <a:off x="11582400" y="4533900"/>
                <a:ext cx="6057900" cy="3200400"/>
              </a:xfrm>
              <a:prstGeom prst="triangle">
                <a:avLst>
                  <a:gd name="adj" fmla="val 21759"/>
                </a:avLst>
              </a:prstGeom>
              <a:ln w="5715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2"/>
              <p:cNvSpPr txBox="1"/>
              <p:nvPr/>
            </p:nvSpPr>
            <p:spPr>
              <a:xfrm>
                <a:off x="10965742" y="6952783"/>
                <a:ext cx="609599" cy="112050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B</a:t>
                </a:r>
              </a:p>
            </p:txBody>
          </p:sp>
          <p:sp>
            <p:nvSpPr>
              <p:cNvPr id="36" name="TextBox 2"/>
              <p:cNvSpPr txBox="1"/>
              <p:nvPr/>
            </p:nvSpPr>
            <p:spPr>
              <a:xfrm>
                <a:off x="12676328" y="3050653"/>
                <a:ext cx="609599" cy="115416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A</a:t>
                </a:r>
              </a:p>
            </p:txBody>
          </p:sp>
          <p:sp>
            <p:nvSpPr>
              <p:cNvPr id="37" name="TextBox 2"/>
              <p:cNvSpPr txBox="1"/>
              <p:nvPr/>
            </p:nvSpPr>
            <p:spPr>
              <a:xfrm>
                <a:off x="17738550" y="6847319"/>
                <a:ext cx="609599" cy="112050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0400"/>
                  </a:lnSpc>
                </a:pPr>
                <a:r>
                  <a:rPr lang="en-US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Kantumruy" panose="020B0606030804020204" pitchFamily="34" charset="0"/>
                    <a:cs typeface="Times New Roman" panose="02020603050405020304" pitchFamily="18" charset="0"/>
                    <a:sym typeface="Glacial Indifference Bold"/>
                  </a:rPr>
                  <a:t>C</a:t>
                </a:r>
              </a:p>
            </p:txBody>
          </p:sp>
        </p:grpSp>
        <p:sp>
          <p:nvSpPr>
            <p:cNvPr id="28" name="Arc 27"/>
            <p:cNvSpPr/>
            <p:nvPr/>
          </p:nvSpPr>
          <p:spPr>
            <a:xfrm rot="20481017" flipH="1">
              <a:off x="16321222" y="6738088"/>
              <a:ext cx="1707214" cy="1903710"/>
            </a:xfrm>
            <a:prstGeom prst="arc">
              <a:avLst>
                <a:gd name="adj1" fmla="val 17579576"/>
                <a:gd name="adj2" fmla="val 20541765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" name="Arc 28"/>
            <p:cNvSpPr/>
            <p:nvPr/>
          </p:nvSpPr>
          <p:spPr>
            <a:xfrm rot="4591864" flipH="1">
              <a:off x="10635481" y="6691279"/>
              <a:ext cx="1707214" cy="1903710"/>
            </a:xfrm>
            <a:prstGeom prst="arc">
              <a:avLst>
                <a:gd name="adj1" fmla="val 15106151"/>
                <a:gd name="adj2" fmla="val 19058630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Arc 29"/>
            <p:cNvSpPr/>
            <p:nvPr/>
          </p:nvSpPr>
          <p:spPr>
            <a:xfrm rot="3863081" flipH="1">
              <a:off x="10529462" y="6820420"/>
              <a:ext cx="1707214" cy="1903710"/>
            </a:xfrm>
            <a:prstGeom prst="arc">
              <a:avLst>
                <a:gd name="adj1" fmla="val 14831095"/>
                <a:gd name="adj2" fmla="val 18170841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Arc 30"/>
            <p:cNvSpPr/>
            <p:nvPr/>
          </p:nvSpPr>
          <p:spPr>
            <a:xfrm rot="9898978" flipH="1">
              <a:off x="11876080" y="3274768"/>
              <a:ext cx="1707214" cy="1903710"/>
            </a:xfrm>
            <a:prstGeom prst="arc">
              <a:avLst>
                <a:gd name="adj1" fmla="val 14917746"/>
                <a:gd name="adj2" fmla="val 18110672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" name="Arc 31"/>
            <p:cNvSpPr/>
            <p:nvPr/>
          </p:nvSpPr>
          <p:spPr>
            <a:xfrm rot="9506265" flipH="1">
              <a:off x="11811237" y="3180799"/>
              <a:ext cx="1707214" cy="1903710"/>
            </a:xfrm>
            <a:prstGeom prst="arc">
              <a:avLst>
                <a:gd name="adj1" fmla="val 14917746"/>
                <a:gd name="adj2" fmla="val 17522004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" name="Arc 32"/>
            <p:cNvSpPr/>
            <p:nvPr/>
          </p:nvSpPr>
          <p:spPr>
            <a:xfrm rot="10191217" flipH="1">
              <a:off x="11930653" y="3373989"/>
              <a:ext cx="1707214" cy="1903710"/>
            </a:xfrm>
            <a:prstGeom prst="arc">
              <a:avLst>
                <a:gd name="adj1" fmla="val 14917746"/>
                <a:gd name="adj2" fmla="val 18464774"/>
              </a:avLst>
            </a:prstGeom>
            <a:ln w="57150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38100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B63E14-200F-7ABF-8507-0325CC3C17A9}"/>
              </a:ext>
            </a:extLst>
          </p:cNvPr>
          <p:cNvSpPr txBox="1"/>
          <p:nvPr/>
        </p:nvSpPr>
        <p:spPr>
          <a:xfrm>
            <a:off x="2689851" y="5843977"/>
            <a:ext cx="9144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m-KH" altLang="ja-JP" sz="5400" dirty="0"/>
              <a:t>"មកវាស់ចំណុចនិងកម្រិតជាមួយមិត្តភក្តិ"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151091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539</Words>
  <Application>Microsoft Office PowerPoint</Application>
  <PresentationFormat>ユーザー設定</PresentationFormat>
  <Paragraphs>95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Open Khmer School</vt:lpstr>
      <vt:lpstr>Calibri</vt:lpstr>
      <vt:lpstr>Kantumruy Pro</vt:lpstr>
      <vt:lpstr>Wingdings</vt:lpstr>
      <vt:lpstr>Times New Roman</vt:lpstr>
      <vt:lpstr>Arial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Triangles are Fun</dc:title>
  <dc:creator>THON Bunthorn</dc:creator>
  <cp:lastModifiedBy>makoto kageto</cp:lastModifiedBy>
  <cp:revision>37</cp:revision>
  <dcterms:created xsi:type="dcterms:W3CDTF">2006-08-16T00:00:00Z</dcterms:created>
  <dcterms:modified xsi:type="dcterms:W3CDTF">2025-05-06T03:02:57Z</dcterms:modified>
  <dc:identifier>DAGgw15FTfk</dc:identifier>
</cp:coreProperties>
</file>